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9ef63bee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9ef63bee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9ef63bee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9ef63bee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19e3f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19e3f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9ef63bee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9ef63bee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9ef63bee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9ef63bee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9ef63bee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9ef63bee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9ef63bee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9ef63bee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9e873e96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9e873e96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9e873e96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9e873e96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9ef63be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9ef63be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9e873e9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9e873e9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9ef63be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9ef63be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9ef63bee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9ef63be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9ef63bee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9ef63bee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ef63be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9ef63be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wikipedia.com" TargetMode="External"/><Relationship Id="rId4" Type="http://schemas.openxmlformats.org/officeDocument/2006/relationships/hyperlink" Target="http://www.google.com"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733125" y="493700"/>
            <a:ext cx="6499500" cy="8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920"/>
              <a:t>File system explorer using python</a:t>
            </a:r>
            <a:endParaRPr sz="2920"/>
          </a:p>
        </p:txBody>
      </p:sp>
      <p:sp>
        <p:nvSpPr>
          <p:cNvPr id="68" name="Google Shape;68;p13"/>
          <p:cNvSpPr txBox="1"/>
          <p:nvPr>
            <p:ph idx="1" type="subTitle"/>
          </p:nvPr>
        </p:nvSpPr>
        <p:spPr>
          <a:xfrm>
            <a:off x="132500" y="3354100"/>
            <a:ext cx="2925300" cy="1744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52"/>
              <a:buNone/>
            </a:pPr>
            <a:r>
              <a:rPr b="1" lang="en-GB" sz="1495">
                <a:latin typeface="Times New Roman"/>
                <a:ea typeface="Times New Roman"/>
                <a:cs typeface="Times New Roman"/>
                <a:sym typeface="Times New Roman"/>
              </a:rPr>
              <a:t>Guided By,</a:t>
            </a:r>
            <a:r>
              <a:rPr lang="en-GB" sz="1495">
                <a:latin typeface="Times New Roman"/>
                <a:ea typeface="Times New Roman"/>
                <a:cs typeface="Times New Roman"/>
                <a:sym typeface="Times New Roman"/>
              </a:rPr>
              <a:t>                                   </a:t>
            </a:r>
            <a:r>
              <a:rPr lang="en-GB" sz="1795">
                <a:latin typeface="Times New Roman"/>
                <a:ea typeface="Times New Roman"/>
                <a:cs typeface="Times New Roman"/>
                <a:sym typeface="Times New Roman"/>
              </a:rPr>
              <a:t>Dr. G Mary Valantina </a:t>
            </a:r>
            <a:endParaRPr sz="1795">
              <a:latin typeface="Times New Roman"/>
              <a:ea typeface="Times New Roman"/>
              <a:cs typeface="Times New Roman"/>
              <a:sym typeface="Times New Roman"/>
            </a:endParaRPr>
          </a:p>
          <a:p>
            <a:pPr indent="0" lvl="0" marL="0" rtl="0" algn="l">
              <a:lnSpc>
                <a:spcPct val="90000"/>
              </a:lnSpc>
              <a:spcBef>
                <a:spcPts val="0"/>
              </a:spcBef>
              <a:spcAft>
                <a:spcPts val="0"/>
              </a:spcAft>
              <a:buSzPts val="852"/>
              <a:buNone/>
            </a:pPr>
            <a:r>
              <a:rPr i="1" lang="en-GB" sz="1795">
                <a:latin typeface="Times New Roman"/>
                <a:ea typeface="Times New Roman"/>
                <a:cs typeface="Times New Roman"/>
                <a:sym typeface="Times New Roman"/>
              </a:rPr>
              <a:t>(Course Faculty)                      </a:t>
            </a:r>
            <a:r>
              <a:rPr lang="en-GB" sz="1795">
                <a:latin typeface="Times New Roman"/>
                <a:ea typeface="Times New Roman"/>
                <a:cs typeface="Times New Roman"/>
                <a:sym typeface="Times New Roman"/>
              </a:rPr>
              <a:t>Operating Systems</a:t>
            </a:r>
            <a:r>
              <a:rPr b="1" lang="en-GB" sz="1795">
                <a:latin typeface="Times New Roman"/>
                <a:ea typeface="Times New Roman"/>
                <a:cs typeface="Times New Roman"/>
                <a:sym typeface="Times New Roman"/>
              </a:rPr>
              <a:t>		</a:t>
            </a:r>
            <a:endParaRPr b="1" sz="1795">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852"/>
              <a:buFont typeface="Arial"/>
              <a:buNone/>
            </a:pPr>
            <a:r>
              <a:rPr lang="en-GB" sz="1795">
                <a:latin typeface="Times New Roman"/>
                <a:ea typeface="Times New Roman"/>
                <a:cs typeface="Times New Roman"/>
                <a:sym typeface="Times New Roman"/>
              </a:rPr>
              <a:t>SSE, SIMATS</a:t>
            </a:r>
            <a:endParaRPr sz="2095"/>
          </a:p>
        </p:txBody>
      </p:sp>
      <p:pic>
        <p:nvPicPr>
          <p:cNvPr id="69" name="Google Shape;69;p13"/>
          <p:cNvPicPr preferRelativeResize="0"/>
          <p:nvPr/>
        </p:nvPicPr>
        <p:blipFill rotWithShape="1">
          <a:blip r:embed="rId3">
            <a:alphaModFix/>
          </a:blip>
          <a:srcRect b="0" l="0" r="0" t="0"/>
          <a:stretch/>
        </p:blipFill>
        <p:spPr>
          <a:xfrm>
            <a:off x="0" y="3534"/>
            <a:ext cx="801100" cy="801100"/>
          </a:xfrm>
          <a:prstGeom prst="rect">
            <a:avLst/>
          </a:prstGeom>
          <a:noFill/>
          <a:ln>
            <a:noFill/>
          </a:ln>
        </p:spPr>
      </p:pic>
      <p:pic>
        <p:nvPicPr>
          <p:cNvPr id="70" name="Google Shape;70;p13"/>
          <p:cNvPicPr preferRelativeResize="0"/>
          <p:nvPr/>
        </p:nvPicPr>
        <p:blipFill rotWithShape="1">
          <a:blip r:embed="rId4">
            <a:alphaModFix/>
          </a:blip>
          <a:srcRect b="0" l="0" r="0" t="0"/>
          <a:stretch/>
        </p:blipFill>
        <p:spPr>
          <a:xfrm>
            <a:off x="8323900" y="78475"/>
            <a:ext cx="801100" cy="801300"/>
          </a:xfrm>
          <a:prstGeom prst="rect">
            <a:avLst/>
          </a:prstGeom>
          <a:noFill/>
          <a:ln>
            <a:noFill/>
          </a:ln>
        </p:spPr>
      </p:pic>
      <p:sp>
        <p:nvSpPr>
          <p:cNvPr id="71" name="Google Shape;71;p13"/>
          <p:cNvSpPr txBox="1"/>
          <p:nvPr/>
        </p:nvSpPr>
        <p:spPr>
          <a:xfrm>
            <a:off x="1303975" y="96625"/>
            <a:ext cx="64995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Times New Roman"/>
                <a:ea typeface="Times New Roman"/>
                <a:cs typeface="Times New Roman"/>
                <a:sym typeface="Times New Roman"/>
              </a:rPr>
              <a:t>CSA</a:t>
            </a:r>
            <a:r>
              <a:rPr b="1" lang="en-GB" sz="2000">
                <a:solidFill>
                  <a:srgbClr val="FFFFFF"/>
                </a:solidFill>
                <a:latin typeface="Times New Roman"/>
                <a:ea typeface="Times New Roman"/>
                <a:cs typeface="Times New Roman"/>
                <a:sym typeface="Times New Roman"/>
              </a:rPr>
              <a:t>0491</a:t>
            </a:r>
            <a:r>
              <a:rPr b="1" i="0" lang="en-GB" sz="2000" u="none" cap="none" strike="noStrike">
                <a:solidFill>
                  <a:srgbClr val="FFFFFF"/>
                </a:solidFill>
                <a:latin typeface="Times New Roman"/>
                <a:ea typeface="Times New Roman"/>
                <a:cs typeface="Times New Roman"/>
                <a:sym typeface="Times New Roman"/>
              </a:rPr>
              <a:t> -</a:t>
            </a:r>
            <a:r>
              <a:rPr b="1" lang="en-GB" sz="2000">
                <a:solidFill>
                  <a:srgbClr val="FFFFFF"/>
                </a:solidFill>
                <a:latin typeface="Times New Roman"/>
                <a:ea typeface="Times New Roman"/>
                <a:cs typeface="Times New Roman"/>
                <a:sym typeface="Times New Roman"/>
              </a:rPr>
              <a:t>Operating Systems for Process Scheduling</a:t>
            </a:r>
            <a:r>
              <a:rPr b="1" i="0" lang="en-GB" sz="2000" u="none" cap="none" strike="noStrike">
                <a:solidFill>
                  <a:srgbClr val="FFFFFF"/>
                </a:solidFill>
                <a:latin typeface="Times New Roman"/>
                <a:ea typeface="Times New Roman"/>
                <a:cs typeface="Times New Roman"/>
                <a:sym typeface="Times New Roman"/>
              </a:rPr>
              <a:t> </a:t>
            </a:r>
            <a:endParaRPr b="1" i="0" sz="2000" u="none" cap="none" strike="noStrike">
              <a:solidFill>
                <a:srgbClr val="FFFFFF"/>
              </a:solidFill>
              <a:latin typeface="Times New Roman"/>
              <a:ea typeface="Times New Roman"/>
              <a:cs typeface="Times New Roman"/>
              <a:sym typeface="Times New Roman"/>
            </a:endParaRPr>
          </a:p>
        </p:txBody>
      </p:sp>
      <p:pic>
        <p:nvPicPr>
          <p:cNvPr id="72" name="Google Shape;72;p13"/>
          <p:cNvPicPr preferRelativeResize="0"/>
          <p:nvPr/>
        </p:nvPicPr>
        <p:blipFill>
          <a:blip r:embed="rId5">
            <a:alphaModFix/>
          </a:blip>
          <a:stretch>
            <a:fillRect/>
          </a:stretch>
        </p:blipFill>
        <p:spPr>
          <a:xfrm>
            <a:off x="3057800" y="1295000"/>
            <a:ext cx="2134225" cy="2059100"/>
          </a:xfrm>
          <a:prstGeom prst="rect">
            <a:avLst/>
          </a:prstGeom>
          <a:noFill/>
          <a:ln>
            <a:noFill/>
          </a:ln>
        </p:spPr>
      </p:pic>
      <p:sp>
        <p:nvSpPr>
          <p:cNvPr id="73" name="Google Shape;73;p13"/>
          <p:cNvSpPr txBox="1"/>
          <p:nvPr/>
        </p:nvSpPr>
        <p:spPr>
          <a:xfrm>
            <a:off x="5967775" y="3147050"/>
            <a:ext cx="3036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 Project by,</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 L.Kalyani,M.Gowri                     sankar,M.Veera badru</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(192224191,192210396,192210158)</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Operating Systems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SSE,SIMATS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60950" y="477750"/>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76414"/>
              <a:buFont typeface="Arial"/>
              <a:buNone/>
            </a:pPr>
            <a:r>
              <a:rPr b="1" lang="en-GB" sz="2355">
                <a:solidFill>
                  <a:srgbClr val="FFFFFF"/>
                </a:solidFill>
                <a:latin typeface="Arial"/>
                <a:ea typeface="Arial"/>
                <a:cs typeface="Arial"/>
                <a:sym typeface="Arial"/>
              </a:rPr>
              <a:t>TESTING</a:t>
            </a:r>
            <a:endParaRPr sz="2355">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49" name="Google Shape;149;p22"/>
          <p:cNvSpPr txBox="1"/>
          <p:nvPr>
            <p:ph idx="1" type="body"/>
          </p:nvPr>
        </p:nvSpPr>
        <p:spPr>
          <a:xfrm>
            <a:off x="0" y="1685700"/>
            <a:ext cx="8694000" cy="4140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600">
                <a:solidFill>
                  <a:srgbClr val="212121"/>
                </a:solidFill>
                <a:latin typeface="Times New Roman"/>
                <a:ea typeface="Times New Roman"/>
                <a:cs typeface="Times New Roman"/>
                <a:sym typeface="Times New Roman"/>
              </a:rPr>
              <a:t>Types of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Functional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Security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Performance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Regression testing</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GB" sz="1600">
                <a:solidFill>
                  <a:srgbClr val="212121"/>
                </a:solidFill>
                <a:latin typeface="Times New Roman"/>
                <a:ea typeface="Times New Roman"/>
                <a:cs typeface="Times New Roman"/>
                <a:sym typeface="Times New Roman"/>
              </a:rPr>
              <a:t>Testing tools:</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Selenium for functional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Nessus for security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Apache jmeter for </a:t>
            </a:r>
            <a:r>
              <a:rPr lang="en-GB" sz="1600">
                <a:solidFill>
                  <a:srgbClr val="212121"/>
                </a:solidFill>
                <a:latin typeface="Times New Roman"/>
                <a:ea typeface="Times New Roman"/>
                <a:cs typeface="Times New Roman"/>
                <a:sym typeface="Times New Roman"/>
              </a:rPr>
              <a:t>performance</a:t>
            </a:r>
            <a:r>
              <a:rPr lang="en-GB" sz="1600">
                <a:solidFill>
                  <a:srgbClr val="212121"/>
                </a:solidFill>
                <a:latin typeface="Times New Roman"/>
                <a:ea typeface="Times New Roman"/>
                <a:cs typeface="Times New Roman"/>
                <a:sym typeface="Times New Roman"/>
              </a:rPr>
              <a:t> testing</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JNet for Regression testing</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GB" sz="1600">
                <a:solidFill>
                  <a:srgbClr val="212121"/>
                </a:solidFill>
                <a:latin typeface="Times New Roman"/>
                <a:ea typeface="Times New Roman"/>
                <a:cs typeface="Times New Roman"/>
                <a:sym typeface="Times New Roman"/>
              </a:rPr>
              <a:t>Test cases and Results:</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Test cases designed to cover various scenarios,from simple to complex web structures.</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Results documented and analyzed for improvement</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sz="1600"/>
          </a:p>
          <a:p>
            <a:pPr indent="0" lvl="0" marL="0" rtl="0" algn="l">
              <a:lnSpc>
                <a:spcPct val="90000"/>
              </a:lnSpc>
              <a:spcBef>
                <a:spcPts val="1200"/>
              </a:spcBef>
              <a:spcAft>
                <a:spcPts val="1200"/>
              </a:spcAft>
              <a:buNone/>
            </a:pPr>
            <a:r>
              <a:t/>
            </a:r>
            <a:endParaRPr sz="1600"/>
          </a:p>
        </p:txBody>
      </p:sp>
      <p:pic>
        <p:nvPicPr>
          <p:cNvPr id="150" name="Google Shape;150;p22"/>
          <p:cNvPicPr preferRelativeResize="0"/>
          <p:nvPr/>
        </p:nvPicPr>
        <p:blipFill rotWithShape="1">
          <a:blip r:embed="rId3">
            <a:alphaModFix/>
          </a:blip>
          <a:srcRect b="0" l="0" r="0" t="0"/>
          <a:stretch/>
        </p:blipFill>
        <p:spPr>
          <a:xfrm>
            <a:off x="0" y="3534"/>
            <a:ext cx="801100" cy="801100"/>
          </a:xfrm>
          <a:prstGeom prst="rect">
            <a:avLst/>
          </a:prstGeom>
          <a:noFill/>
          <a:ln>
            <a:noFill/>
          </a:ln>
        </p:spPr>
      </p:pic>
      <p:pic>
        <p:nvPicPr>
          <p:cNvPr id="151" name="Google Shape;151;p22"/>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b="1" lang="en-GB" sz="1800">
                <a:solidFill>
                  <a:srgbClr val="FFFFFF"/>
                </a:solidFill>
                <a:latin typeface="Arial"/>
                <a:ea typeface="Arial"/>
                <a:cs typeface="Arial"/>
                <a:sym typeface="Arial"/>
              </a:rPr>
              <a:t>IMPLEMENTATION</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57" name="Google Shape;15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SzPts val="275"/>
              <a:buNone/>
            </a:pPr>
            <a:r>
              <a:rPr lang="en-GB" sz="1600">
                <a:solidFill>
                  <a:srgbClr val="212121"/>
                </a:solidFill>
                <a:latin typeface="Times New Roman"/>
                <a:ea typeface="Times New Roman"/>
                <a:cs typeface="Times New Roman"/>
                <a:sym typeface="Times New Roman"/>
              </a:rPr>
              <a:t>Deployment Environment:</a:t>
            </a:r>
            <a:endParaRPr sz="1600">
              <a:solidFill>
                <a:srgbClr val="212121"/>
              </a:solidFill>
              <a:latin typeface="Times New Roman"/>
              <a:ea typeface="Times New Roman"/>
              <a:cs typeface="Times New Roman"/>
              <a:sym typeface="Times New Roman"/>
            </a:endParaRPr>
          </a:p>
          <a:p>
            <a:pPr indent="-330200" lvl="0" marL="457200" rtl="0" algn="l">
              <a:lnSpc>
                <a:spcPct val="7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Compatible with Windows, macOS, and Linux environments.</a:t>
            </a:r>
            <a:endParaRPr sz="1600">
              <a:solidFill>
                <a:srgbClr val="212121"/>
              </a:solidFill>
              <a:latin typeface="Times New Roman"/>
              <a:ea typeface="Times New Roman"/>
              <a:cs typeface="Times New Roman"/>
              <a:sym typeface="Times New Roman"/>
            </a:endParaRPr>
          </a:p>
          <a:p>
            <a:pPr indent="-330200" lvl="0" marL="457200" rtl="0" algn="l">
              <a:lnSpc>
                <a:spcPct val="7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Requires Python interpreter and relevant libraries.</a:t>
            </a:r>
            <a:endParaRPr sz="1600">
              <a:solidFill>
                <a:srgbClr val="212121"/>
              </a:solidFill>
              <a:latin typeface="Times New Roman"/>
              <a:ea typeface="Times New Roman"/>
              <a:cs typeface="Times New Roman"/>
              <a:sym typeface="Times New Roman"/>
            </a:endParaRPr>
          </a:p>
          <a:p>
            <a:pPr indent="0" lvl="0" marL="0" rtl="0" algn="l">
              <a:lnSpc>
                <a:spcPct val="70000"/>
              </a:lnSpc>
              <a:spcBef>
                <a:spcPts val="1200"/>
              </a:spcBef>
              <a:spcAft>
                <a:spcPts val="0"/>
              </a:spcAft>
              <a:buSzPts val="275"/>
              <a:buNone/>
            </a:pPr>
            <a:r>
              <a:rPr lang="en-GB" sz="1600">
                <a:solidFill>
                  <a:srgbClr val="212121"/>
                </a:solidFill>
                <a:latin typeface="Times New Roman"/>
                <a:ea typeface="Times New Roman"/>
                <a:cs typeface="Times New Roman"/>
                <a:sym typeface="Times New Roman"/>
              </a:rPr>
              <a:t>Execution Process:</a:t>
            </a:r>
            <a:endParaRPr sz="1600">
              <a:solidFill>
                <a:srgbClr val="212121"/>
              </a:solidFill>
              <a:latin typeface="Times New Roman"/>
              <a:ea typeface="Times New Roman"/>
              <a:cs typeface="Times New Roman"/>
              <a:sym typeface="Times New Roman"/>
            </a:endParaRPr>
          </a:p>
          <a:p>
            <a:pPr indent="-330200" lvl="0" marL="457200" rtl="0" algn="l">
              <a:lnSpc>
                <a:spcPct val="7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User input File and paths provided.</a:t>
            </a:r>
            <a:endParaRPr sz="1600">
              <a:solidFill>
                <a:srgbClr val="212121"/>
              </a:solidFill>
              <a:latin typeface="Times New Roman"/>
              <a:ea typeface="Times New Roman"/>
              <a:cs typeface="Times New Roman"/>
              <a:sym typeface="Times New Roman"/>
            </a:endParaRPr>
          </a:p>
          <a:p>
            <a:pPr indent="-330200" lvl="0" marL="457200" rtl="0" algn="l">
              <a:lnSpc>
                <a:spcPct val="7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creation of this zip file archive, extraction of files from the archive, encryption and decryption of files, and setting file permissions.</a:t>
            </a:r>
            <a:endParaRPr sz="1600">
              <a:solidFill>
                <a:srgbClr val="212121"/>
              </a:solidFill>
              <a:latin typeface="Times New Roman"/>
              <a:ea typeface="Times New Roman"/>
              <a:cs typeface="Times New Roman"/>
              <a:sym typeface="Times New Roman"/>
            </a:endParaRPr>
          </a:p>
          <a:p>
            <a:pPr indent="0" lvl="0" marL="0" rtl="0" algn="l">
              <a:lnSpc>
                <a:spcPct val="70000"/>
              </a:lnSpc>
              <a:spcBef>
                <a:spcPts val="1200"/>
              </a:spcBef>
              <a:spcAft>
                <a:spcPts val="0"/>
              </a:spcAft>
              <a:buSzPts val="275"/>
              <a:buNone/>
            </a:pPr>
            <a:r>
              <a:rPr lang="en-GB" sz="1600">
                <a:solidFill>
                  <a:srgbClr val="212121"/>
                </a:solidFill>
                <a:latin typeface="Times New Roman"/>
                <a:ea typeface="Times New Roman"/>
                <a:cs typeface="Times New Roman"/>
                <a:sym typeface="Times New Roman"/>
              </a:rPr>
              <a:t>User Guidelines:</a:t>
            </a:r>
            <a:endParaRPr sz="1600">
              <a:solidFill>
                <a:srgbClr val="212121"/>
              </a:solidFill>
              <a:latin typeface="Times New Roman"/>
              <a:ea typeface="Times New Roman"/>
              <a:cs typeface="Times New Roman"/>
              <a:sym typeface="Times New Roman"/>
            </a:endParaRPr>
          </a:p>
          <a:p>
            <a:pPr indent="-330200" lvl="0" marL="457200" rtl="0" algn="l">
              <a:lnSpc>
                <a:spcPct val="7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User-friendly interface with clear instructions.</a:t>
            </a:r>
            <a:endParaRPr sz="1600">
              <a:solidFill>
                <a:srgbClr val="212121"/>
              </a:solidFill>
              <a:latin typeface="Times New Roman"/>
              <a:ea typeface="Times New Roman"/>
              <a:cs typeface="Times New Roman"/>
              <a:sym typeface="Times New Roman"/>
            </a:endParaRPr>
          </a:p>
          <a:p>
            <a:pPr indent="-330200" lvl="0" marL="457200" rtl="0" algn="l">
              <a:lnSpc>
                <a:spcPct val="7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Real time feed back during execution.</a:t>
            </a:r>
            <a:endParaRPr sz="1600">
              <a:solidFill>
                <a:srgbClr val="21212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600"/>
          </a:p>
        </p:txBody>
      </p:sp>
      <p:pic>
        <p:nvPicPr>
          <p:cNvPr id="158" name="Google Shape;158;p23"/>
          <p:cNvPicPr preferRelativeResize="0"/>
          <p:nvPr/>
        </p:nvPicPr>
        <p:blipFill rotWithShape="1">
          <a:blip r:embed="rId3">
            <a:alphaModFix/>
          </a:blip>
          <a:srcRect b="0" l="0" r="0" t="0"/>
          <a:stretch/>
        </p:blipFill>
        <p:spPr>
          <a:xfrm>
            <a:off x="0" y="3534"/>
            <a:ext cx="801100" cy="801100"/>
          </a:xfrm>
          <a:prstGeom prst="rect">
            <a:avLst/>
          </a:prstGeom>
          <a:noFill/>
          <a:ln>
            <a:noFill/>
          </a:ln>
        </p:spPr>
      </p:pic>
      <p:pic>
        <p:nvPicPr>
          <p:cNvPr id="159" name="Google Shape;159;p23"/>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1" lang="en-GB" sz="2100">
                <a:solidFill>
                  <a:srgbClr val="FFFFFF"/>
                </a:solidFill>
                <a:latin typeface="Arial"/>
                <a:ea typeface="Arial"/>
                <a:cs typeface="Arial"/>
                <a:sym typeface="Arial"/>
              </a:rPr>
              <a:t>FINAL OUTPUT</a:t>
            </a:r>
            <a:endParaRPr sz="2100">
              <a:solidFill>
                <a:srgbClr val="FFFFFF"/>
              </a:solidFill>
              <a:latin typeface="Arial"/>
              <a:ea typeface="Arial"/>
              <a:cs typeface="Arial"/>
              <a:sym typeface="Arial"/>
            </a:endParaRPr>
          </a:p>
          <a:p>
            <a:pPr indent="0" lvl="0" marL="0" rtl="0" algn="l">
              <a:spcBef>
                <a:spcPts val="0"/>
              </a:spcBef>
              <a:spcAft>
                <a:spcPts val="0"/>
              </a:spcAft>
              <a:buSzPts val="990"/>
              <a:buNone/>
            </a:pPr>
            <a:r>
              <a:t/>
            </a:r>
            <a:endParaRPr sz="3180"/>
          </a:p>
        </p:txBody>
      </p:sp>
      <p:sp>
        <p:nvSpPr>
          <p:cNvPr id="165" name="Google Shape;165;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4"/>
          <p:cNvPicPr preferRelativeResize="0"/>
          <p:nvPr/>
        </p:nvPicPr>
        <p:blipFill rotWithShape="1">
          <a:blip r:embed="rId3">
            <a:alphaModFix/>
          </a:blip>
          <a:srcRect b="0" l="0" r="0" t="0"/>
          <a:stretch/>
        </p:blipFill>
        <p:spPr>
          <a:xfrm>
            <a:off x="0" y="0"/>
            <a:ext cx="904300" cy="904300"/>
          </a:xfrm>
          <a:prstGeom prst="rect">
            <a:avLst/>
          </a:prstGeom>
          <a:noFill/>
          <a:ln>
            <a:noFill/>
          </a:ln>
        </p:spPr>
      </p:pic>
      <p:pic>
        <p:nvPicPr>
          <p:cNvPr id="167" name="Google Shape;167;p24"/>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b="1" lang="en-GB" sz="1800">
                <a:solidFill>
                  <a:srgbClr val="FFFFFF"/>
                </a:solidFill>
                <a:latin typeface="Arial"/>
                <a:ea typeface="Arial"/>
                <a:cs typeface="Arial"/>
                <a:sym typeface="Arial"/>
              </a:rPr>
              <a:t>CONCLUSION</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73" name="Google Shape;173;p25"/>
          <p:cNvSpPr txBox="1"/>
          <p:nvPr>
            <p:ph idx="1" type="body"/>
          </p:nvPr>
        </p:nvSpPr>
        <p:spPr>
          <a:xfrm>
            <a:off x="748775"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212121"/>
                </a:solidFill>
                <a:latin typeface="Times New Roman"/>
                <a:ea typeface="Times New Roman"/>
                <a:cs typeface="Times New Roman"/>
                <a:sym typeface="Times New Roman"/>
              </a:rPr>
              <a:t>In conclusion, the extension of the File System Explorer project with advanced features such as file compression, encryption, and permissions management significantly enhances data security and integrity in real-world file systems. By incorporating these features, users and organizations can better protect sensitive information, regulate access to files, and ensure data confidentiality during storage, transmission, and manipulation.This project not only addresses modern data security challenges but also empowers users with greater control over their digital assets, ultimately contributing to a more secure and trustworthy file management environment.</a:t>
            </a:r>
            <a:endParaRPr sz="1600">
              <a:solidFill>
                <a:srgbClr val="21212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212121"/>
              </a:solidFill>
              <a:latin typeface="Times New Roman"/>
              <a:ea typeface="Times New Roman"/>
              <a:cs typeface="Times New Roman"/>
              <a:sym typeface="Times New Roman"/>
            </a:endParaRPr>
          </a:p>
        </p:txBody>
      </p:sp>
      <p:pic>
        <p:nvPicPr>
          <p:cNvPr id="174" name="Google Shape;174;p25"/>
          <p:cNvPicPr preferRelativeResize="0"/>
          <p:nvPr/>
        </p:nvPicPr>
        <p:blipFill rotWithShape="1">
          <a:blip r:embed="rId3">
            <a:alphaModFix/>
          </a:blip>
          <a:srcRect b="0" l="0" r="0" t="0"/>
          <a:stretch/>
        </p:blipFill>
        <p:spPr>
          <a:xfrm>
            <a:off x="0" y="3534"/>
            <a:ext cx="801100" cy="801100"/>
          </a:xfrm>
          <a:prstGeom prst="rect">
            <a:avLst/>
          </a:prstGeom>
          <a:noFill/>
          <a:ln>
            <a:noFill/>
          </a:ln>
        </p:spPr>
      </p:pic>
      <p:pic>
        <p:nvPicPr>
          <p:cNvPr id="175" name="Google Shape;175;p25"/>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b="1" lang="en-GB" sz="1800">
                <a:solidFill>
                  <a:srgbClr val="FFFFFF"/>
                </a:solidFill>
                <a:latin typeface="Arial"/>
                <a:ea typeface="Arial"/>
                <a:cs typeface="Arial"/>
                <a:sym typeface="Arial"/>
              </a:rPr>
              <a:t>FUTURE SCOPE</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81" name="Google Shape;181;p26"/>
          <p:cNvSpPr txBox="1"/>
          <p:nvPr>
            <p:ph idx="1" type="body"/>
          </p:nvPr>
        </p:nvSpPr>
        <p:spPr>
          <a:xfrm>
            <a:off x="471900" y="1898350"/>
            <a:ext cx="8222100" cy="27309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Integration with cloud storage services for seamless file management.</a:t>
            </a:r>
            <a:endParaRPr sz="1600">
              <a:solidFill>
                <a:srgbClr val="212121"/>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Implementing AI-driven features for intelligent file organization.</a:t>
            </a:r>
            <a:endParaRPr sz="1600">
              <a:solidFill>
                <a:srgbClr val="212121"/>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Continuously updating encryption algorithms, permissions management.</a:t>
            </a:r>
            <a:endParaRPr sz="1600">
              <a:solidFill>
                <a:srgbClr val="212121"/>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Improving the user interface, accessibility features, and customization options for an enhanced user experience.</a:t>
            </a:r>
            <a:endParaRPr sz="1600">
              <a:solidFill>
                <a:srgbClr val="212121"/>
              </a:solidFill>
              <a:latin typeface="Times New Roman"/>
              <a:ea typeface="Times New Roman"/>
              <a:cs typeface="Times New Roman"/>
              <a:sym typeface="Times New Roman"/>
            </a:endParaRPr>
          </a:p>
        </p:txBody>
      </p:sp>
      <p:pic>
        <p:nvPicPr>
          <p:cNvPr id="182" name="Google Shape;182;p26"/>
          <p:cNvPicPr preferRelativeResize="0"/>
          <p:nvPr/>
        </p:nvPicPr>
        <p:blipFill rotWithShape="1">
          <a:blip r:embed="rId3">
            <a:alphaModFix/>
          </a:blip>
          <a:srcRect b="0" l="0" r="0" t="0"/>
          <a:stretch/>
        </p:blipFill>
        <p:spPr>
          <a:xfrm>
            <a:off x="0" y="3534"/>
            <a:ext cx="801100" cy="801100"/>
          </a:xfrm>
          <a:prstGeom prst="rect">
            <a:avLst/>
          </a:prstGeom>
          <a:noFill/>
          <a:ln>
            <a:noFill/>
          </a:ln>
        </p:spPr>
      </p:pic>
      <p:pic>
        <p:nvPicPr>
          <p:cNvPr id="183" name="Google Shape;183;p26"/>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71900" y="262575"/>
            <a:ext cx="8034900" cy="1230900"/>
          </a:xfrm>
          <a:prstGeom prst="rect">
            <a:avLst/>
          </a:prstGeom>
        </p:spPr>
        <p:txBody>
          <a:bodyPr anchorCtr="0" anchor="b" bIns="91425" lIns="91425" spcFirstLastPara="1" rIns="91425" wrap="square" tIns="91425">
            <a:normAutofit fontScale="90000"/>
          </a:bodyPr>
          <a:lstStyle/>
          <a:p>
            <a:pPr indent="0" lvl="0" marL="0" rtl="0" algn="ctr">
              <a:lnSpc>
                <a:spcPct val="284722"/>
              </a:lnSpc>
              <a:spcBef>
                <a:spcPts val="0"/>
              </a:spcBef>
              <a:spcAft>
                <a:spcPts val="0"/>
              </a:spcAft>
              <a:buClr>
                <a:srgbClr val="000000"/>
              </a:buClr>
              <a:buFont typeface="Arial"/>
              <a:buNone/>
            </a:pPr>
            <a:r>
              <a:rPr lang="en-GB" sz="1800">
                <a:solidFill>
                  <a:srgbClr val="FFFFFF"/>
                </a:solidFill>
                <a:latin typeface="Arial"/>
                <a:ea typeface="Arial"/>
                <a:cs typeface="Arial"/>
                <a:sym typeface="Arial"/>
              </a:rPr>
              <a:t>REFERENCE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p:txBody>
      </p:sp>
      <p:sp>
        <p:nvSpPr>
          <p:cNvPr id="189" name="Google Shape;189;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AutoNum type="arabicPeriod"/>
            </a:pPr>
            <a:r>
              <a:rPr lang="en-GB" u="sng">
                <a:solidFill>
                  <a:schemeClr val="hlink"/>
                </a:solidFill>
                <a:hlinkClick r:id="rId3"/>
              </a:rPr>
              <a:t>WWW.Wikipedia.com</a:t>
            </a:r>
            <a:endParaRPr/>
          </a:p>
          <a:p>
            <a:pPr indent="-342900" lvl="0" marL="457200" rtl="0" algn="l">
              <a:spcBef>
                <a:spcPts val="0"/>
              </a:spcBef>
              <a:spcAft>
                <a:spcPts val="0"/>
              </a:spcAft>
              <a:buClr>
                <a:srgbClr val="0000FF"/>
              </a:buClr>
              <a:buSzPts val="1800"/>
              <a:buAutoNum type="arabicPeriod"/>
            </a:pPr>
            <a:r>
              <a:rPr lang="en-GB" u="sng">
                <a:solidFill>
                  <a:schemeClr val="hlink"/>
                </a:solidFill>
                <a:hlinkClick r:id="rId4"/>
              </a:rPr>
              <a:t>www.google.com</a:t>
            </a:r>
            <a:endParaRPr/>
          </a:p>
          <a:p>
            <a:pPr indent="-342900" lvl="0" marL="457200" rtl="0" algn="l">
              <a:spcBef>
                <a:spcPts val="0"/>
              </a:spcBef>
              <a:spcAft>
                <a:spcPts val="0"/>
              </a:spcAft>
              <a:buClr>
                <a:srgbClr val="0000FF"/>
              </a:buClr>
              <a:buSzPts val="1800"/>
              <a:buAutoNum type="arabicPeriod"/>
            </a:pPr>
            <a:r>
              <a:rPr lang="en-GB" u="sng">
                <a:solidFill>
                  <a:schemeClr val="accent5"/>
                </a:solidFill>
              </a:rPr>
              <a:t>www.kaggle.com</a:t>
            </a:r>
            <a:endParaRPr u="sng">
              <a:solidFill>
                <a:schemeClr val="accent5"/>
              </a:solidFill>
            </a:endParaRPr>
          </a:p>
        </p:txBody>
      </p:sp>
      <p:pic>
        <p:nvPicPr>
          <p:cNvPr id="190" name="Google Shape;190;p27"/>
          <p:cNvPicPr preferRelativeResize="0"/>
          <p:nvPr/>
        </p:nvPicPr>
        <p:blipFill rotWithShape="1">
          <a:blip r:embed="rId5">
            <a:alphaModFix/>
          </a:blip>
          <a:srcRect b="0" l="0" r="0" t="0"/>
          <a:stretch/>
        </p:blipFill>
        <p:spPr>
          <a:xfrm>
            <a:off x="0" y="3534"/>
            <a:ext cx="801100" cy="801100"/>
          </a:xfrm>
          <a:prstGeom prst="rect">
            <a:avLst/>
          </a:prstGeom>
          <a:noFill/>
          <a:ln>
            <a:noFill/>
          </a:ln>
        </p:spPr>
      </p:pic>
      <p:pic>
        <p:nvPicPr>
          <p:cNvPr id="191" name="Google Shape;191;p27"/>
          <p:cNvPicPr preferRelativeResize="0"/>
          <p:nvPr/>
        </p:nvPicPr>
        <p:blipFill rotWithShape="1">
          <a:blip r:embed="rId6">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8"/>
          <p:cNvPicPr preferRelativeResize="0"/>
          <p:nvPr/>
        </p:nvPicPr>
        <p:blipFill rotWithShape="1">
          <a:blip r:embed="rId3">
            <a:alphaModFix/>
          </a:blip>
          <a:srcRect b="0" l="0" r="0" t="0"/>
          <a:stretch/>
        </p:blipFill>
        <p:spPr>
          <a:xfrm>
            <a:off x="0" y="3534"/>
            <a:ext cx="801100" cy="801100"/>
          </a:xfrm>
          <a:prstGeom prst="rect">
            <a:avLst/>
          </a:prstGeom>
          <a:noFill/>
          <a:ln>
            <a:noFill/>
          </a:ln>
        </p:spPr>
      </p:pic>
      <p:pic>
        <p:nvPicPr>
          <p:cNvPr id="197" name="Google Shape;197;p28"/>
          <p:cNvPicPr preferRelativeResize="0"/>
          <p:nvPr/>
        </p:nvPicPr>
        <p:blipFill rotWithShape="1">
          <a:blip r:embed="rId4">
            <a:alphaModFix/>
          </a:blip>
          <a:srcRect b="0" l="0" r="0" t="0"/>
          <a:stretch/>
        </p:blipFill>
        <p:spPr>
          <a:xfrm>
            <a:off x="8323900" y="78475"/>
            <a:ext cx="801100" cy="801300"/>
          </a:xfrm>
          <a:prstGeom prst="rect">
            <a:avLst/>
          </a:prstGeom>
          <a:noFill/>
          <a:ln>
            <a:noFill/>
          </a:ln>
        </p:spPr>
      </p:pic>
      <p:sp>
        <p:nvSpPr>
          <p:cNvPr id="198" name="Google Shape;198;p28"/>
          <p:cNvSpPr txBox="1"/>
          <p:nvPr/>
        </p:nvSpPr>
        <p:spPr>
          <a:xfrm>
            <a:off x="2139275" y="494275"/>
            <a:ext cx="702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99" name="Google Shape;199;p28"/>
          <p:cNvSpPr txBox="1"/>
          <p:nvPr/>
        </p:nvSpPr>
        <p:spPr>
          <a:xfrm>
            <a:off x="2757100" y="804625"/>
            <a:ext cx="616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lt1"/>
                </a:solidFill>
                <a:latin typeface="Roboto"/>
                <a:ea typeface="Roboto"/>
                <a:cs typeface="Roboto"/>
                <a:sym typeface="Roboto"/>
              </a:rPr>
              <a:t>THANK YOU</a:t>
            </a:r>
            <a:endParaRPr sz="2800">
              <a:solidFill>
                <a:schemeClr val="lt1"/>
              </a:solidFill>
              <a:latin typeface="Roboto"/>
              <a:ea typeface="Roboto"/>
              <a:cs typeface="Roboto"/>
              <a:sym typeface="Roboto"/>
            </a:endParaRPr>
          </a:p>
        </p:txBody>
      </p:sp>
      <p:sp>
        <p:nvSpPr>
          <p:cNvPr id="200" name="Google Shape;200;p28"/>
          <p:cNvSpPr txBox="1"/>
          <p:nvPr/>
        </p:nvSpPr>
        <p:spPr>
          <a:xfrm>
            <a:off x="1379850" y="1858650"/>
            <a:ext cx="56865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Font typeface="Arial"/>
              <a:buNone/>
            </a:pPr>
            <a:r>
              <a:rPr lang="en-GB" sz="1800">
                <a:solidFill>
                  <a:schemeClr val="lt1"/>
                </a:solidFill>
                <a:latin typeface="Times New Roman"/>
                <a:ea typeface="Times New Roman"/>
                <a:cs typeface="Times New Roman"/>
                <a:sym typeface="Times New Roman"/>
              </a:rPr>
              <a:t>TEAM MEMBERS: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Font typeface="Arial"/>
              <a:buNone/>
            </a:pPr>
            <a:r>
              <a:rPr lang="en-GB" sz="1800">
                <a:solidFill>
                  <a:schemeClr val="lt1"/>
                </a:solidFill>
                <a:latin typeface="Times New Roman"/>
                <a:ea typeface="Times New Roman"/>
                <a:cs typeface="Times New Roman"/>
                <a:sym typeface="Times New Roman"/>
              </a:rPr>
              <a:t>L.Kalyani,M.Gowri Shankar,M.veera badru</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Font typeface="Arial"/>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Font typeface="Arial"/>
              <a:buNone/>
            </a:pPr>
            <a:r>
              <a:rPr lang="en-GB" sz="1700">
                <a:solidFill>
                  <a:schemeClr val="lt1"/>
                </a:solidFill>
              </a:rPr>
              <a:t>REGISTER NUMBER : </a:t>
            </a:r>
            <a:endParaRPr sz="1700">
              <a:solidFill>
                <a:schemeClr val="lt1"/>
              </a:solidFill>
            </a:endParaRPr>
          </a:p>
          <a:p>
            <a:pPr indent="0" lvl="0" marL="0" rtl="0" algn="l">
              <a:spcBef>
                <a:spcPts val="0"/>
              </a:spcBef>
              <a:spcAft>
                <a:spcPts val="0"/>
              </a:spcAft>
              <a:buClr>
                <a:srgbClr val="000000"/>
              </a:buClr>
              <a:buFont typeface="Arial"/>
              <a:buNone/>
            </a:pPr>
            <a:r>
              <a:rPr lang="en-GB" sz="1800">
                <a:solidFill>
                  <a:schemeClr val="lt1"/>
                </a:solidFill>
                <a:latin typeface="Times New Roman"/>
                <a:ea typeface="Times New Roman"/>
                <a:cs typeface="Times New Roman"/>
                <a:sym typeface="Times New Roman"/>
              </a:rPr>
              <a:t>192224191,192210396,192210158</a:t>
            </a:r>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60950" y="904300"/>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76414"/>
              <a:buFont typeface="Arial"/>
              <a:buNone/>
            </a:pPr>
            <a:r>
              <a:rPr b="1" lang="en-GB" sz="2355">
                <a:solidFill>
                  <a:srgbClr val="FFFFFF"/>
                </a:solidFill>
                <a:latin typeface="Arial"/>
                <a:ea typeface="Arial"/>
                <a:cs typeface="Arial"/>
                <a:sym typeface="Arial"/>
              </a:rPr>
              <a:t>ABSTRACT</a:t>
            </a:r>
            <a:r>
              <a:rPr b="1" lang="en-GB" sz="2355">
                <a:solidFill>
                  <a:srgbClr val="212121"/>
                </a:solidFill>
                <a:latin typeface="Arial"/>
                <a:ea typeface="Arial"/>
                <a:cs typeface="Arial"/>
                <a:sym typeface="Arial"/>
              </a:rPr>
              <a:t> </a:t>
            </a:r>
            <a:endParaRPr sz="1955">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9" name="Google Shape;79;p14"/>
          <p:cNvSpPr txBox="1"/>
          <p:nvPr>
            <p:ph idx="1" type="body"/>
          </p:nvPr>
        </p:nvSpPr>
        <p:spPr>
          <a:xfrm>
            <a:off x="252275" y="1852975"/>
            <a:ext cx="8441700" cy="316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rgbClr val="212121"/>
                </a:solidFill>
                <a:latin typeface="Times New Roman"/>
                <a:ea typeface="Times New Roman"/>
                <a:cs typeface="Times New Roman"/>
                <a:sym typeface="Times New Roman"/>
              </a:rPr>
              <a:t>The File System Explorer project aims to enhance the functionality of traditional file management systems by incorporating advanced features such as file compression, encryption, and permissions management. These additional capabilities are essential for modern file systems to ensure data security, integrity, and efficient utilization of storage resources.The incorporation of these advanced features in the File System Explorer project significantly enhances its utility and relevance in real-world file management scenarios. By enabling file compression, encryption, and permissions management, the extended File System Explorer ensures efficient storage utilization, protects sensitive data from unauthorized access, and maintains data integrity, thus addressing critical requirements for modern file systems in terms of security, performance, and resource management.</a:t>
            </a:r>
            <a:endParaRPr sz="1600">
              <a:solidFill>
                <a:srgbClr val="21212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rgbClr val="212121"/>
              </a:solidFill>
            </a:endParaRPr>
          </a:p>
          <a:p>
            <a:pPr indent="0" lvl="0" marL="0" rtl="0" algn="l">
              <a:lnSpc>
                <a:spcPct val="100000"/>
              </a:lnSpc>
              <a:spcBef>
                <a:spcPts val="0"/>
              </a:spcBef>
              <a:spcAft>
                <a:spcPts val="0"/>
              </a:spcAft>
              <a:buNone/>
            </a:pPr>
            <a:r>
              <a:t/>
            </a:r>
            <a:endParaRPr sz="1200">
              <a:solidFill>
                <a:srgbClr val="212121"/>
              </a:solidFill>
            </a:endParaRPr>
          </a:p>
          <a:p>
            <a:pPr indent="0" lvl="0" marL="0" rtl="0" algn="l">
              <a:lnSpc>
                <a:spcPct val="100000"/>
              </a:lnSpc>
              <a:spcBef>
                <a:spcPts val="0"/>
              </a:spcBef>
              <a:spcAft>
                <a:spcPts val="0"/>
              </a:spcAft>
              <a:buClr>
                <a:srgbClr val="000000"/>
              </a:buClr>
              <a:buSzPts val="1800"/>
              <a:buFont typeface="Arial"/>
              <a:buNone/>
            </a:pPr>
            <a:r>
              <a:rPr b="1" lang="en-GB" u="sng">
                <a:solidFill>
                  <a:srgbClr val="212121"/>
                </a:solidFill>
                <a:latin typeface="Times New Roman"/>
                <a:ea typeface="Times New Roman"/>
                <a:cs typeface="Times New Roman"/>
                <a:sym typeface="Times New Roman"/>
              </a:rPr>
              <a:t>Keywords:</a:t>
            </a:r>
            <a:r>
              <a:rPr lang="en-GB" sz="1750">
                <a:solidFill>
                  <a:schemeClr val="lt1"/>
                </a:solidFill>
                <a:latin typeface="Times New Roman"/>
                <a:ea typeface="Times New Roman"/>
                <a:cs typeface="Times New Roman"/>
                <a:sym typeface="Times New Roman"/>
              </a:rPr>
              <a:t> </a:t>
            </a:r>
            <a:r>
              <a:rPr lang="en-GB" sz="1624">
                <a:solidFill>
                  <a:srgbClr val="212121"/>
                </a:solidFill>
                <a:latin typeface="Times New Roman"/>
                <a:ea typeface="Times New Roman"/>
                <a:cs typeface="Times New Roman"/>
                <a:sym typeface="Times New Roman"/>
              </a:rPr>
              <a:t>File system explorer,File compression,Encryption,Permission management</a:t>
            </a:r>
            <a:endParaRPr sz="2174">
              <a:solidFill>
                <a:srgbClr val="212121"/>
              </a:solidFill>
              <a:latin typeface="Times New Roman"/>
              <a:ea typeface="Times New Roman"/>
              <a:cs typeface="Times New Roman"/>
              <a:sym typeface="Times New Roman"/>
            </a:endParaRPr>
          </a:p>
        </p:txBody>
      </p:sp>
      <p:pic>
        <p:nvPicPr>
          <p:cNvPr id="80" name="Google Shape;80;p14"/>
          <p:cNvPicPr preferRelativeResize="0"/>
          <p:nvPr/>
        </p:nvPicPr>
        <p:blipFill rotWithShape="1">
          <a:blip r:embed="rId3">
            <a:alphaModFix/>
          </a:blip>
          <a:srcRect b="0" l="0" r="0" t="0"/>
          <a:stretch/>
        </p:blipFill>
        <p:spPr>
          <a:xfrm>
            <a:off x="8124646" y="-10528"/>
            <a:ext cx="1049604" cy="1029800"/>
          </a:xfrm>
          <a:prstGeom prst="rect">
            <a:avLst/>
          </a:prstGeom>
          <a:noFill/>
          <a:ln>
            <a:noFill/>
          </a:ln>
        </p:spPr>
      </p:pic>
      <p:pic>
        <p:nvPicPr>
          <p:cNvPr id="81" name="Google Shape;81;p14"/>
          <p:cNvPicPr preferRelativeResize="0"/>
          <p:nvPr/>
        </p:nvPicPr>
        <p:blipFill rotWithShape="1">
          <a:blip r:embed="rId4">
            <a:alphaModFix/>
          </a:blip>
          <a:srcRect b="0" l="0" r="0" t="0"/>
          <a:stretch/>
        </p:blipFill>
        <p:spPr>
          <a:xfrm>
            <a:off x="0" y="0"/>
            <a:ext cx="904300" cy="90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63150" y="577700"/>
            <a:ext cx="8222100" cy="92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76414"/>
              <a:buFont typeface="Arial"/>
              <a:buNone/>
            </a:pPr>
            <a:r>
              <a:rPr b="1" lang="en-GB" sz="2355">
                <a:solidFill>
                  <a:srgbClr val="FFFFFF"/>
                </a:solidFill>
                <a:latin typeface="Arial"/>
                <a:ea typeface="Arial"/>
                <a:cs typeface="Arial"/>
                <a:sym typeface="Arial"/>
              </a:rPr>
              <a:t>INTRODUCTION</a:t>
            </a:r>
            <a:endParaRPr sz="2355">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5"/>
          <p:cNvSpPr txBox="1"/>
          <p:nvPr>
            <p:ph idx="1" type="body"/>
          </p:nvPr>
        </p:nvSpPr>
        <p:spPr>
          <a:xfrm>
            <a:off x="471900" y="1919075"/>
            <a:ext cx="8222100" cy="3120000"/>
          </a:xfrm>
          <a:prstGeom prst="rect">
            <a:avLst/>
          </a:prstGeom>
        </p:spPr>
        <p:txBody>
          <a:bodyPr anchorCtr="0" anchor="t" bIns="91425" lIns="91425" spcFirstLastPara="1" rIns="91425" wrap="square" tIns="91425">
            <a:normAutofit fontScale="92500" lnSpcReduction="20000"/>
          </a:bodyPr>
          <a:lstStyle/>
          <a:p>
            <a:pPr indent="-357822" lvl="0" marL="457200" rtl="0" algn="l">
              <a:lnSpc>
                <a:spcPct val="90000"/>
              </a:lnSpc>
              <a:spcBef>
                <a:spcPts val="0"/>
              </a:spcBef>
              <a:spcAft>
                <a:spcPts val="0"/>
              </a:spcAft>
              <a:buClr>
                <a:srgbClr val="212121"/>
              </a:buClr>
              <a:buSzPct val="137500"/>
              <a:buFont typeface="Times New Roman"/>
              <a:buChar char="●"/>
            </a:pPr>
            <a:r>
              <a:rPr lang="en-GB" sz="1600">
                <a:solidFill>
                  <a:srgbClr val="212121"/>
                </a:solidFill>
                <a:latin typeface="Times New Roman"/>
                <a:ea typeface="Times New Roman"/>
                <a:cs typeface="Times New Roman"/>
                <a:sym typeface="Times New Roman"/>
              </a:rPr>
              <a:t>The File System Explorer project aims to elevate traditional file management capabilities by integrating advanced functionalities like file compression, encryption, and permissions management.</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4327" lvl="0" marL="457200" rtl="0" algn="l">
              <a:lnSpc>
                <a:spcPct val="90000"/>
              </a:lnSpc>
              <a:spcBef>
                <a:spcPts val="0"/>
              </a:spcBef>
              <a:spcAft>
                <a:spcPts val="0"/>
              </a:spcAft>
              <a:buClr>
                <a:srgbClr val="212121"/>
              </a:buClr>
              <a:buSzPct val="112500"/>
              <a:buFont typeface="Times New Roman"/>
              <a:buChar char="●"/>
            </a:pPr>
            <a:r>
              <a:rPr lang="en-GB" sz="1600">
                <a:solidFill>
                  <a:srgbClr val="212121"/>
                </a:solidFill>
                <a:latin typeface="Times New Roman"/>
                <a:ea typeface="Times New Roman"/>
                <a:cs typeface="Times New Roman"/>
                <a:sym typeface="Times New Roman"/>
              </a:rPr>
              <a:t>The basic file operations like navigation and manipulation, this project extends the functionality to include features crucial for modern data security and integrity.</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4327" lvl="0" marL="457200" rtl="0" algn="l">
              <a:lnSpc>
                <a:spcPct val="90000"/>
              </a:lnSpc>
              <a:spcBef>
                <a:spcPts val="0"/>
              </a:spcBef>
              <a:spcAft>
                <a:spcPts val="0"/>
              </a:spcAft>
              <a:buClr>
                <a:srgbClr val="212121"/>
              </a:buClr>
              <a:buSzPct val="112500"/>
              <a:buFont typeface="Times New Roman"/>
              <a:buChar char="●"/>
            </a:pPr>
            <a:r>
              <a:rPr lang="en-GB" sz="1600">
                <a:solidFill>
                  <a:srgbClr val="212121"/>
                </a:solidFill>
                <a:latin typeface="Times New Roman"/>
                <a:ea typeface="Times New Roman"/>
                <a:cs typeface="Times New Roman"/>
                <a:sym typeface="Times New Roman"/>
              </a:rPr>
              <a:t>The incorporation of file compression, encryption, and permissions management plays a pivotal role in enhancing data security and integrity within real-world file systems.</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22580" lvl="0" marL="457200" rtl="0" algn="l">
              <a:lnSpc>
                <a:spcPct val="90000"/>
              </a:lnSpc>
              <a:spcBef>
                <a:spcPts val="0"/>
              </a:spcBef>
              <a:spcAft>
                <a:spcPts val="0"/>
              </a:spcAft>
              <a:buClr>
                <a:srgbClr val="212121"/>
              </a:buClr>
              <a:buSzPct val="100000"/>
              <a:buFont typeface="Times New Roman"/>
              <a:buChar char="●"/>
            </a:pPr>
            <a:r>
              <a:rPr lang="en-GB" sz="1600">
                <a:solidFill>
                  <a:srgbClr val="212121"/>
                </a:solidFill>
                <a:latin typeface="Times New Roman"/>
                <a:ea typeface="Times New Roman"/>
                <a:cs typeface="Times New Roman"/>
                <a:sym typeface="Times New Roman"/>
              </a:rPr>
              <a:t>File encryption ensures that sensitive data remains protected from unauthorized access, mitigating the risk of data breaches and ensuring confidentiality in various scenarios</a:t>
            </a:r>
            <a:r>
              <a:rPr lang="en-GB" sz="1400">
                <a:solidFill>
                  <a:srgbClr val="212121"/>
                </a:solidFill>
                <a:latin typeface="Times New Roman"/>
                <a:ea typeface="Times New Roman"/>
                <a:cs typeface="Times New Roman"/>
                <a:sym typeface="Times New Roman"/>
              </a:rPr>
              <a:t>.</a:t>
            </a:r>
            <a:endParaRPr sz="14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400">
              <a:solidFill>
                <a:srgbClr val="212121"/>
              </a:solidFill>
              <a:latin typeface="Times New Roman"/>
              <a:ea typeface="Times New Roman"/>
              <a:cs typeface="Times New Roman"/>
              <a:sym typeface="Times New Roman"/>
            </a:endParaRPr>
          </a:p>
          <a:p>
            <a:pPr indent="-322580" lvl="0" marL="457200" rtl="0" algn="l">
              <a:lnSpc>
                <a:spcPct val="90000"/>
              </a:lnSpc>
              <a:spcBef>
                <a:spcPts val="0"/>
              </a:spcBef>
              <a:spcAft>
                <a:spcPts val="0"/>
              </a:spcAft>
              <a:buClr>
                <a:srgbClr val="212121"/>
              </a:buClr>
              <a:buSzPct val="100000"/>
              <a:buFont typeface="Times New Roman"/>
              <a:buChar char="●"/>
            </a:pPr>
            <a:r>
              <a:rPr lang="en-GB" sz="1600">
                <a:solidFill>
                  <a:srgbClr val="212121"/>
                </a:solidFill>
                <a:latin typeface="Times New Roman"/>
                <a:ea typeface="Times New Roman"/>
                <a:cs typeface="Times New Roman"/>
                <a:sym typeface="Times New Roman"/>
              </a:rPr>
              <a:t>The primary objective of the File System Explorer is  with these advanced features, the project aims to booster data security measures and align with regulatory standards concerning data protection and privacy.</a:t>
            </a:r>
            <a:endParaRPr sz="1600">
              <a:solidFill>
                <a:srgbClr val="21212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200">
              <a:solidFill>
                <a:srgbClr val="ECECEC"/>
              </a:solidFill>
              <a:highlight>
                <a:srgbClr val="212121"/>
              </a:highlight>
            </a:endParaRPr>
          </a:p>
        </p:txBody>
      </p:sp>
      <p:pic>
        <p:nvPicPr>
          <p:cNvPr id="88" name="Google Shape;88;p15"/>
          <p:cNvPicPr preferRelativeResize="0"/>
          <p:nvPr/>
        </p:nvPicPr>
        <p:blipFill rotWithShape="1">
          <a:blip r:embed="rId3">
            <a:alphaModFix/>
          </a:blip>
          <a:srcRect b="0" l="0" r="0" t="0"/>
          <a:stretch/>
        </p:blipFill>
        <p:spPr>
          <a:xfrm>
            <a:off x="0" y="0"/>
            <a:ext cx="904300" cy="904300"/>
          </a:xfrm>
          <a:prstGeom prst="rect">
            <a:avLst/>
          </a:prstGeom>
          <a:noFill/>
          <a:ln>
            <a:noFill/>
          </a:ln>
        </p:spPr>
      </p:pic>
      <p:pic>
        <p:nvPicPr>
          <p:cNvPr id="89" name="Google Shape;89;p15"/>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460950" y="532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Arial"/>
                <a:ea typeface="Arial"/>
                <a:cs typeface="Arial"/>
                <a:sym typeface="Arial"/>
              </a:rPr>
              <a:t>HARDWARE &amp; SOFTWARE REQUIREMENTS</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p>
        </p:txBody>
      </p:sp>
      <p:sp>
        <p:nvSpPr>
          <p:cNvPr id="95" name="Google Shape;95;p16"/>
          <p:cNvSpPr txBox="1"/>
          <p:nvPr>
            <p:ph idx="1" type="body"/>
          </p:nvPr>
        </p:nvSpPr>
        <p:spPr>
          <a:xfrm>
            <a:off x="67425" y="1776850"/>
            <a:ext cx="3088200" cy="33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212121"/>
                </a:solidFill>
                <a:latin typeface="Arial"/>
                <a:ea typeface="Arial"/>
                <a:cs typeface="Arial"/>
                <a:sym typeface="Arial"/>
              </a:rPr>
              <a:t>HARDWARE :</a:t>
            </a:r>
            <a:endParaRPr sz="1400">
              <a:solidFill>
                <a:srgbClr val="212121"/>
              </a:solidFill>
              <a:latin typeface="Arial"/>
              <a:ea typeface="Arial"/>
              <a:cs typeface="Arial"/>
              <a:sym typeface="Arial"/>
            </a:endParaRPr>
          </a:p>
          <a:p>
            <a:pPr indent="-317500" lvl="0" marL="457200" rtl="0" algn="l">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PROCESSOR : AMD Ryzen 7 5700U with Radeon Graphics            1.80 GHz, 64-bit operating system, x64-based processor</a:t>
            </a:r>
            <a:endParaRPr sz="1400">
              <a:solidFill>
                <a:srgbClr val="212121"/>
              </a:solidFill>
              <a:latin typeface="Arial"/>
              <a:ea typeface="Arial"/>
              <a:cs typeface="Arial"/>
              <a:sym typeface="Arial"/>
            </a:endParaRPr>
          </a:p>
          <a:p>
            <a:pPr indent="-228600" lvl="0" marL="457200" rtl="0" algn="l">
              <a:spcBef>
                <a:spcPts val="0"/>
              </a:spcBef>
              <a:spcAft>
                <a:spcPts val="0"/>
              </a:spcAft>
              <a:buNone/>
            </a:pPr>
            <a:r>
              <a:t/>
            </a:r>
            <a:endParaRPr sz="1400">
              <a:solidFill>
                <a:srgbClr val="212121"/>
              </a:solidFill>
              <a:latin typeface="Arial"/>
              <a:ea typeface="Arial"/>
              <a:cs typeface="Arial"/>
              <a:sym typeface="Arial"/>
            </a:endParaRPr>
          </a:p>
          <a:p>
            <a:pPr indent="-317500" lvl="0" marL="457200" rtl="0" algn="l">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STORAGE : 512GB SSD</a:t>
            </a:r>
            <a:endParaRPr sz="1400">
              <a:solidFill>
                <a:srgbClr val="212121"/>
              </a:solidFill>
              <a:latin typeface="Arial"/>
              <a:ea typeface="Arial"/>
              <a:cs typeface="Arial"/>
              <a:sym typeface="Arial"/>
            </a:endParaRPr>
          </a:p>
          <a:p>
            <a:pPr indent="-317500" lvl="0" marL="457200" rtl="0" algn="l">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MEMORY : 8GB RAM</a:t>
            </a:r>
            <a:endParaRPr sz="1400">
              <a:solidFill>
                <a:srgbClr val="212121"/>
              </a:solidFill>
              <a:latin typeface="Arial"/>
              <a:ea typeface="Arial"/>
              <a:cs typeface="Arial"/>
              <a:sym typeface="Arial"/>
            </a:endParaRPr>
          </a:p>
          <a:p>
            <a:pPr indent="-228600" lvl="0" marL="457200" rtl="0" algn="l">
              <a:spcBef>
                <a:spcPts val="0"/>
              </a:spcBef>
              <a:spcAft>
                <a:spcPts val="0"/>
              </a:spcAft>
              <a:buNone/>
            </a:pPr>
            <a:r>
              <a:t/>
            </a:r>
            <a:endParaRPr sz="1400">
              <a:solidFill>
                <a:srgbClr val="212121"/>
              </a:solidFill>
              <a:latin typeface="Arial"/>
              <a:ea typeface="Arial"/>
              <a:cs typeface="Arial"/>
              <a:sym typeface="Arial"/>
            </a:endParaRPr>
          </a:p>
          <a:p>
            <a:pPr indent="-317500" lvl="0" marL="457200" rtl="0" algn="l">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GRAPHIC CARD : IN-BUILT RADEON GRAPHICS</a:t>
            </a:r>
            <a:endParaRPr sz="1400">
              <a:solidFill>
                <a:srgbClr val="212121"/>
              </a:solidFill>
              <a:latin typeface="Arial"/>
              <a:ea typeface="Arial"/>
              <a:cs typeface="Arial"/>
              <a:sym typeface="Arial"/>
            </a:endParaRPr>
          </a:p>
          <a:p>
            <a:pPr indent="0" lvl="0" marL="0" rtl="0" algn="l">
              <a:spcBef>
                <a:spcPts val="0"/>
              </a:spcBef>
              <a:spcAft>
                <a:spcPts val="0"/>
              </a:spcAft>
              <a:buClr>
                <a:srgbClr val="000000"/>
              </a:buClr>
              <a:buSzPts val="1400"/>
              <a:buFont typeface="Arial"/>
              <a:buNone/>
            </a:pPr>
            <a:r>
              <a:t/>
            </a:r>
            <a:endParaRPr sz="1400">
              <a:solidFill>
                <a:srgbClr val="212121"/>
              </a:solidFill>
              <a:latin typeface="Arial"/>
              <a:ea typeface="Arial"/>
              <a:cs typeface="Arial"/>
              <a:sym typeface="Arial"/>
            </a:endParaRPr>
          </a:p>
        </p:txBody>
      </p:sp>
      <p:pic>
        <p:nvPicPr>
          <p:cNvPr id="96" name="Google Shape;96;p16"/>
          <p:cNvPicPr preferRelativeResize="0"/>
          <p:nvPr/>
        </p:nvPicPr>
        <p:blipFill rotWithShape="1">
          <a:blip r:embed="rId3">
            <a:alphaModFix/>
          </a:blip>
          <a:srcRect b="0" l="0" r="0" t="0"/>
          <a:stretch/>
        </p:blipFill>
        <p:spPr>
          <a:xfrm>
            <a:off x="0" y="0"/>
            <a:ext cx="904300" cy="904300"/>
          </a:xfrm>
          <a:prstGeom prst="rect">
            <a:avLst/>
          </a:prstGeom>
          <a:noFill/>
          <a:ln>
            <a:noFill/>
          </a:ln>
        </p:spPr>
      </p:pic>
      <p:pic>
        <p:nvPicPr>
          <p:cNvPr id="97" name="Google Shape;97;p16"/>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
        <p:nvSpPr>
          <p:cNvPr id="98" name="Google Shape;98;p16"/>
          <p:cNvSpPr txBox="1"/>
          <p:nvPr/>
        </p:nvSpPr>
        <p:spPr>
          <a:xfrm>
            <a:off x="3297050" y="1918200"/>
            <a:ext cx="3392400" cy="2940000"/>
          </a:xfrm>
          <a:prstGeom prst="rect">
            <a:avLst/>
          </a:prstGeom>
          <a:noFill/>
          <a:ln>
            <a:noFill/>
          </a:ln>
        </p:spPr>
        <p:txBody>
          <a:bodyPr anchorCtr="0" anchor="t" bIns="91425" lIns="91425" spcFirstLastPara="1" rIns="91425" wrap="square" tIns="91425">
            <a:spAutoFit/>
          </a:bodyPr>
          <a:lstStyle/>
          <a:p>
            <a:pPr indent="0" lvl="0" marL="139700" rtl="0" algn="l">
              <a:lnSpc>
                <a:spcPct val="115000"/>
              </a:lnSpc>
              <a:spcBef>
                <a:spcPts val="0"/>
              </a:spcBef>
              <a:spcAft>
                <a:spcPts val="0"/>
              </a:spcAft>
              <a:buNone/>
            </a:pPr>
            <a:r>
              <a:rPr lang="en-GB">
                <a:solidFill>
                  <a:srgbClr val="212121"/>
                </a:solidFill>
              </a:rPr>
              <a:t>SOFTWARE :</a:t>
            </a:r>
            <a:endParaRPr>
              <a:solidFill>
                <a:srgbClr val="212121"/>
              </a:solidFill>
            </a:endParaRPr>
          </a:p>
          <a:p>
            <a:pPr indent="-228600" lvl="0" marL="457200" rtl="0" algn="l">
              <a:lnSpc>
                <a:spcPct val="115000"/>
              </a:lnSpc>
              <a:spcBef>
                <a:spcPts val="0"/>
              </a:spcBef>
              <a:spcAft>
                <a:spcPts val="0"/>
              </a:spcAft>
              <a:buNone/>
            </a:pPr>
            <a:r>
              <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GB">
                <a:solidFill>
                  <a:srgbClr val="212121"/>
                </a:solidFill>
              </a:rPr>
              <a:t>OS : WINDOWS 10/11</a:t>
            </a:r>
            <a:endParaRPr>
              <a:solidFill>
                <a:srgbClr val="212121"/>
              </a:solidFill>
            </a:endParaRPr>
          </a:p>
          <a:p>
            <a:pPr indent="-228600" lvl="0" marL="457200" rtl="0" algn="l">
              <a:lnSpc>
                <a:spcPct val="115000"/>
              </a:lnSpc>
              <a:spcBef>
                <a:spcPts val="0"/>
              </a:spcBef>
              <a:spcAft>
                <a:spcPts val="0"/>
              </a:spcAft>
              <a:buNone/>
            </a:pPr>
            <a:r>
              <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GB">
                <a:solidFill>
                  <a:srgbClr val="212121"/>
                </a:solidFill>
              </a:rPr>
              <a:t>PYTHON : 3.12.6</a:t>
            </a:r>
            <a:endParaRPr>
              <a:solidFill>
                <a:srgbClr val="212121"/>
              </a:solidFill>
            </a:endParaRPr>
          </a:p>
          <a:p>
            <a:pPr indent="-228600" lvl="0" marL="457200" rtl="0" algn="l">
              <a:lnSpc>
                <a:spcPct val="115000"/>
              </a:lnSpc>
              <a:spcBef>
                <a:spcPts val="0"/>
              </a:spcBef>
              <a:spcAft>
                <a:spcPts val="0"/>
              </a:spcAft>
              <a:buNone/>
            </a:pPr>
            <a:r>
              <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GB">
                <a:solidFill>
                  <a:srgbClr val="212121"/>
                </a:solidFill>
              </a:rPr>
              <a:t>INTEGRATED DEVELOPMENT ENVIRONMENT (IDE) : </a:t>
            </a:r>
            <a:endParaRPr>
              <a:solidFill>
                <a:srgbClr val="212121"/>
              </a:solidFill>
            </a:endParaRPr>
          </a:p>
          <a:p>
            <a:pPr indent="0" lvl="0" marL="457200" rtl="0" algn="l">
              <a:lnSpc>
                <a:spcPct val="115000"/>
              </a:lnSpc>
              <a:spcBef>
                <a:spcPts val="0"/>
              </a:spcBef>
              <a:spcAft>
                <a:spcPts val="0"/>
              </a:spcAft>
              <a:buNone/>
            </a:pPr>
            <a:r>
              <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GB">
                <a:solidFill>
                  <a:srgbClr val="212121"/>
                </a:solidFill>
              </a:rPr>
              <a:t> Visual Studio Code </a:t>
            </a:r>
            <a:endParaRPr>
              <a:solidFill>
                <a:srgbClr val="212121"/>
              </a:solidFill>
            </a:endParaRPr>
          </a:p>
          <a:p>
            <a:pPr indent="0" lvl="0" marL="0" rtl="0" algn="l">
              <a:spcBef>
                <a:spcPts val="0"/>
              </a:spcBef>
              <a:spcAft>
                <a:spcPts val="0"/>
              </a:spcAft>
              <a:buNone/>
            </a:pPr>
            <a:r>
              <a:t/>
            </a:r>
            <a:endParaRPr sz="1800">
              <a:solidFill>
                <a:srgbClr val="212121"/>
              </a:solidFill>
              <a:latin typeface="Roboto"/>
              <a:ea typeface="Roboto"/>
              <a:cs typeface="Roboto"/>
              <a:sym typeface="Roboto"/>
            </a:endParaRPr>
          </a:p>
        </p:txBody>
      </p:sp>
      <p:sp>
        <p:nvSpPr>
          <p:cNvPr id="99" name="Google Shape;99;p16"/>
          <p:cNvSpPr txBox="1"/>
          <p:nvPr/>
        </p:nvSpPr>
        <p:spPr>
          <a:xfrm>
            <a:off x="6615450" y="1918200"/>
            <a:ext cx="2353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12121"/>
              </a:buClr>
              <a:buSzPts val="1400"/>
              <a:buChar char="●"/>
            </a:pPr>
            <a:r>
              <a:rPr lang="en-GB">
                <a:solidFill>
                  <a:srgbClr val="212121"/>
                </a:solidFill>
              </a:rPr>
              <a:t>PACKAGE : </a:t>
            </a:r>
            <a:endParaRPr>
              <a:solidFill>
                <a:srgbClr val="212121"/>
              </a:solidFill>
            </a:endParaRPr>
          </a:p>
          <a:p>
            <a:pPr indent="0" lvl="0" marL="457200" rtl="0" algn="l">
              <a:spcBef>
                <a:spcPts val="0"/>
              </a:spcBef>
              <a:spcAft>
                <a:spcPts val="0"/>
              </a:spcAft>
              <a:buNone/>
            </a:pPr>
            <a:r>
              <a:t/>
            </a:r>
            <a:endParaRPr>
              <a:solidFill>
                <a:srgbClr val="212121"/>
              </a:solidFill>
            </a:endParaRPr>
          </a:p>
          <a:p>
            <a:pPr indent="-317500" lvl="0" marL="457200" rtl="0" algn="l">
              <a:spcBef>
                <a:spcPts val="0"/>
              </a:spcBef>
              <a:spcAft>
                <a:spcPts val="0"/>
              </a:spcAft>
              <a:buClr>
                <a:srgbClr val="212121"/>
              </a:buClr>
              <a:buSzPts val="1400"/>
              <a:buChar char="●"/>
            </a:pPr>
            <a:r>
              <a:rPr lang="en-GB">
                <a:solidFill>
                  <a:srgbClr val="212121"/>
                </a:solidFill>
              </a:rPr>
              <a:t>Zip file library.</a:t>
            </a:r>
            <a:endParaRPr>
              <a:solidFill>
                <a:srgbClr val="212121"/>
              </a:solidFill>
            </a:endParaRPr>
          </a:p>
          <a:p>
            <a:pPr indent="0" lvl="0" marL="457200" rtl="0" algn="l">
              <a:spcBef>
                <a:spcPts val="0"/>
              </a:spcBef>
              <a:spcAft>
                <a:spcPts val="0"/>
              </a:spcAft>
              <a:buNone/>
            </a:pPr>
            <a:r>
              <a:t/>
            </a:r>
            <a:endParaRPr>
              <a:solidFill>
                <a:srgbClr val="212121"/>
              </a:solidFill>
            </a:endParaRPr>
          </a:p>
          <a:p>
            <a:pPr indent="-317500" lvl="0" marL="457200" rtl="0" algn="l">
              <a:spcBef>
                <a:spcPts val="0"/>
              </a:spcBef>
              <a:spcAft>
                <a:spcPts val="0"/>
              </a:spcAft>
              <a:buClr>
                <a:srgbClr val="212121"/>
              </a:buClr>
              <a:buSzPts val="1400"/>
              <a:buChar char="●"/>
            </a:pPr>
            <a:r>
              <a:rPr lang="en-GB">
                <a:solidFill>
                  <a:srgbClr val="212121"/>
                </a:solidFill>
              </a:rPr>
              <a:t>Cryptography using fernet.</a:t>
            </a:r>
            <a:endParaRPr>
              <a:solidFill>
                <a:srgbClr val="212121"/>
              </a:solidFill>
            </a:endParaRPr>
          </a:p>
          <a:p>
            <a:pPr indent="0" lvl="0" marL="457200" rtl="0" algn="l">
              <a:spcBef>
                <a:spcPts val="0"/>
              </a:spcBef>
              <a:spcAft>
                <a:spcPts val="0"/>
              </a:spcAft>
              <a:buNone/>
            </a:pPr>
            <a:r>
              <a:t/>
            </a:r>
            <a:endParaRPr>
              <a:solidFill>
                <a:srgbClr val="212121"/>
              </a:solidFill>
            </a:endParaRPr>
          </a:p>
          <a:p>
            <a:pPr indent="-317500" lvl="0" marL="457200" rtl="0" algn="l">
              <a:spcBef>
                <a:spcPts val="0"/>
              </a:spcBef>
              <a:spcAft>
                <a:spcPts val="0"/>
              </a:spcAft>
              <a:buClr>
                <a:srgbClr val="212121"/>
              </a:buClr>
              <a:buSzPts val="1400"/>
              <a:buChar char="●"/>
            </a:pPr>
            <a:r>
              <a:rPr lang="en-GB">
                <a:solidFill>
                  <a:srgbClr val="212121"/>
                </a:solidFill>
              </a:rPr>
              <a:t>Pip installation.</a:t>
            </a:r>
            <a:endParaRPr>
              <a:solidFill>
                <a:srgbClr val="212121"/>
              </a:solidFill>
            </a:endParaRPr>
          </a:p>
          <a:p>
            <a:pPr indent="0" lvl="0" marL="457200" rtl="0" algn="l">
              <a:spcBef>
                <a:spcPts val="0"/>
              </a:spcBef>
              <a:spcAft>
                <a:spcPts val="0"/>
              </a:spcAft>
              <a:buNone/>
            </a:pPr>
            <a:r>
              <a:t/>
            </a:r>
            <a:endParaRPr>
              <a:solidFill>
                <a:srgbClr val="212121"/>
              </a:solidFill>
            </a:endParaRPr>
          </a:p>
          <a:p>
            <a:pPr indent="0" lvl="0" marL="0" rtl="0" algn="l">
              <a:spcBef>
                <a:spcPts val="0"/>
              </a:spcBef>
              <a:spcAft>
                <a:spcPts val="0"/>
              </a:spcAft>
              <a:buClr>
                <a:srgbClr val="000000"/>
              </a:buClr>
              <a:buFont typeface="Arial"/>
              <a:buNone/>
            </a:pPr>
            <a:r>
              <a:t/>
            </a:r>
            <a:endParaRPr>
              <a:solidFill>
                <a:srgbClr val="212121"/>
              </a:solidFill>
            </a:endParaRPr>
          </a:p>
          <a:p>
            <a:pPr indent="0" lvl="0" marL="0" rtl="0" algn="l">
              <a:spcBef>
                <a:spcPts val="0"/>
              </a:spcBef>
              <a:spcAft>
                <a:spcPts val="0"/>
              </a:spcAft>
              <a:buClr>
                <a:srgbClr val="000000"/>
              </a:buClr>
              <a:buFont typeface="Arial"/>
              <a:buNone/>
            </a:pPr>
            <a:r>
              <a:t/>
            </a:r>
            <a:endParaRPr>
              <a:solidFill>
                <a:srgbClr val="212121"/>
              </a:solidFill>
            </a:endParaRPr>
          </a:p>
        </p:txBody>
      </p:sp>
      <p:cxnSp>
        <p:nvCxnSpPr>
          <p:cNvPr id="100" name="Google Shape;100;p16"/>
          <p:cNvCxnSpPr/>
          <p:nvPr/>
        </p:nvCxnSpPr>
        <p:spPr>
          <a:xfrm>
            <a:off x="3155625" y="1863850"/>
            <a:ext cx="21900" cy="32295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6"/>
          <p:cNvCxnSpPr/>
          <p:nvPr/>
        </p:nvCxnSpPr>
        <p:spPr>
          <a:xfrm>
            <a:off x="6428825" y="1874725"/>
            <a:ext cx="21900" cy="3262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71900" y="25657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rgbClr val="000000"/>
              </a:buClr>
              <a:buSzPts val="1800"/>
              <a:buFont typeface="Arial"/>
              <a:buNone/>
            </a:pPr>
            <a:r>
              <a:rPr b="1" lang="en-GB" sz="2100">
                <a:latin typeface="Arial"/>
                <a:ea typeface="Arial"/>
                <a:cs typeface="Arial"/>
                <a:sym typeface="Arial"/>
              </a:rPr>
              <a:t>EXISTING SYSTEM</a:t>
            </a:r>
            <a:endParaRPr sz="2100"/>
          </a:p>
        </p:txBody>
      </p:sp>
      <p:sp>
        <p:nvSpPr>
          <p:cNvPr id="107" name="Google Shape;107;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68300" lvl="0" marL="457200" rtl="0" algn="l">
              <a:lnSpc>
                <a:spcPct val="90000"/>
              </a:lnSpc>
              <a:spcBef>
                <a:spcPts val="0"/>
              </a:spcBef>
              <a:spcAft>
                <a:spcPts val="0"/>
              </a:spcAft>
              <a:buClr>
                <a:srgbClr val="212121"/>
              </a:buClr>
              <a:buSzPts val="2200"/>
              <a:buFont typeface="Times New Roman"/>
              <a:buChar char="●"/>
            </a:pPr>
            <a:r>
              <a:rPr lang="en-GB" sz="1600">
                <a:solidFill>
                  <a:srgbClr val="212121"/>
                </a:solidFill>
                <a:latin typeface="Times New Roman"/>
                <a:ea typeface="Times New Roman"/>
                <a:cs typeface="Times New Roman"/>
                <a:sym typeface="Times New Roman"/>
              </a:rPr>
              <a:t>The current system lacks advanced security features like file compression, encryption, and permissions management, making it susceptible to unauthorized access and data breaches.</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Users can perform simple file operations within the existing system, but there's a need for enhanced capabilities to handle large files efficiently and securely.</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current interface offers a straightforward user experience but lacks options for advanced file manipulation and protection.</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Lack of file compression support results in inefficient storage utilization and slower data transfer speeds, especially when dealing with large volumes of files.</a:t>
            </a:r>
            <a:endParaRPr sz="1600">
              <a:solidFill>
                <a:srgbClr val="212121"/>
              </a:solidFill>
              <a:latin typeface="Times New Roman"/>
              <a:ea typeface="Times New Roman"/>
              <a:cs typeface="Times New Roman"/>
              <a:sym typeface="Times New Roman"/>
            </a:endParaRPr>
          </a:p>
        </p:txBody>
      </p:sp>
      <p:pic>
        <p:nvPicPr>
          <p:cNvPr id="108" name="Google Shape;108;p17"/>
          <p:cNvPicPr preferRelativeResize="0"/>
          <p:nvPr/>
        </p:nvPicPr>
        <p:blipFill rotWithShape="1">
          <a:blip r:embed="rId3">
            <a:alphaModFix/>
          </a:blip>
          <a:srcRect b="0" l="0" r="0" t="0"/>
          <a:stretch/>
        </p:blipFill>
        <p:spPr>
          <a:xfrm>
            <a:off x="8124646" y="-10528"/>
            <a:ext cx="1049604" cy="1029800"/>
          </a:xfrm>
          <a:prstGeom prst="rect">
            <a:avLst/>
          </a:prstGeom>
          <a:noFill/>
          <a:ln>
            <a:noFill/>
          </a:ln>
        </p:spPr>
      </p:pic>
      <p:pic>
        <p:nvPicPr>
          <p:cNvPr id="109" name="Google Shape;109;p17"/>
          <p:cNvPicPr preferRelativeResize="0"/>
          <p:nvPr/>
        </p:nvPicPr>
        <p:blipFill rotWithShape="1">
          <a:blip r:embed="rId4">
            <a:alphaModFix/>
          </a:blip>
          <a:srcRect b="0" l="0" r="0" t="0"/>
          <a:stretch/>
        </p:blipFill>
        <p:spPr>
          <a:xfrm>
            <a:off x="0" y="0"/>
            <a:ext cx="904300" cy="90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71900" y="243575"/>
            <a:ext cx="8222100" cy="100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rgbClr val="000000"/>
              </a:buClr>
              <a:buSzPts val="1800"/>
              <a:buFont typeface="Arial"/>
              <a:buNone/>
            </a:pPr>
            <a:r>
              <a:rPr b="1" lang="en-GB" sz="1800">
                <a:solidFill>
                  <a:srgbClr val="FFFFFF"/>
                </a:solidFill>
                <a:latin typeface="Arial"/>
                <a:ea typeface="Arial"/>
                <a:cs typeface="Arial"/>
                <a:sym typeface="Arial"/>
              </a:rPr>
              <a:t>PROPOSED SYSTEM</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15" name="Google Shape;115;p18"/>
          <p:cNvSpPr txBox="1"/>
          <p:nvPr>
            <p:ph idx="1" type="body"/>
          </p:nvPr>
        </p:nvSpPr>
        <p:spPr>
          <a:xfrm>
            <a:off x="371900" y="1787725"/>
            <a:ext cx="8427600" cy="32949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system will support file compression to optimize storage space and improve data transfer efficiency.</a:t>
            </a:r>
            <a:endParaRPr sz="1600">
              <a:solidFill>
                <a:srgbClr val="212121"/>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system will be designed to be compatible across different operating systems, ensuring accessibility and usability for a wide range of users in real-world environments.</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suggested system will be scalable, effective, and able to manage massive file volumes with high security and integrity standards.</a:t>
            </a:r>
            <a:endParaRPr sz="16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solidFill>
                <a:srgbClr val="21212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It protects sensitive information, reduces the risk of data breaches, and maintains data confidentiality, integrity, and availability.</a:t>
            </a:r>
            <a:endParaRPr sz="1600">
              <a:solidFill>
                <a:srgbClr val="212121"/>
              </a:solidFill>
              <a:latin typeface="Times New Roman"/>
              <a:ea typeface="Times New Roman"/>
              <a:cs typeface="Times New Roman"/>
              <a:sym typeface="Times New Roman"/>
            </a:endParaRPr>
          </a:p>
        </p:txBody>
      </p:sp>
      <p:pic>
        <p:nvPicPr>
          <p:cNvPr id="116" name="Google Shape;116;p18"/>
          <p:cNvPicPr preferRelativeResize="0"/>
          <p:nvPr/>
        </p:nvPicPr>
        <p:blipFill rotWithShape="1">
          <a:blip r:embed="rId3">
            <a:alphaModFix/>
          </a:blip>
          <a:srcRect b="0" l="0" r="0" t="0"/>
          <a:stretch/>
        </p:blipFill>
        <p:spPr>
          <a:xfrm>
            <a:off x="0" y="0"/>
            <a:ext cx="904300" cy="904300"/>
          </a:xfrm>
          <a:prstGeom prst="rect">
            <a:avLst/>
          </a:prstGeom>
          <a:noFill/>
          <a:ln>
            <a:noFill/>
          </a:ln>
        </p:spPr>
      </p:pic>
      <p:pic>
        <p:nvPicPr>
          <p:cNvPr id="117" name="Google Shape;117;p18"/>
          <p:cNvPicPr preferRelativeResize="0"/>
          <p:nvPr/>
        </p:nvPicPr>
        <p:blipFill rotWithShape="1">
          <a:blip r:embed="rId4">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b="1" lang="en-GB" sz="2400">
                <a:solidFill>
                  <a:srgbClr val="FFFFFF"/>
                </a:solidFill>
                <a:latin typeface="Arial"/>
                <a:ea typeface="Arial"/>
                <a:cs typeface="Arial"/>
                <a:sym typeface="Arial"/>
              </a:rPr>
              <a:t>ARCHITECTURE</a:t>
            </a:r>
            <a:endParaRPr b="1" sz="24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2775100" y="1874725"/>
            <a:ext cx="3708100" cy="3268775"/>
          </a:xfrm>
          <a:prstGeom prst="rect">
            <a:avLst/>
          </a:prstGeom>
          <a:noFill/>
          <a:ln>
            <a:noFill/>
          </a:ln>
        </p:spPr>
      </p:pic>
      <p:pic>
        <p:nvPicPr>
          <p:cNvPr id="124" name="Google Shape;124;p19"/>
          <p:cNvPicPr preferRelativeResize="0"/>
          <p:nvPr/>
        </p:nvPicPr>
        <p:blipFill rotWithShape="1">
          <a:blip r:embed="rId4">
            <a:alphaModFix/>
          </a:blip>
          <a:srcRect b="0" l="0" r="0" t="0"/>
          <a:stretch/>
        </p:blipFill>
        <p:spPr>
          <a:xfrm>
            <a:off x="0" y="0"/>
            <a:ext cx="904300" cy="904300"/>
          </a:xfrm>
          <a:prstGeom prst="rect">
            <a:avLst/>
          </a:prstGeom>
          <a:noFill/>
          <a:ln>
            <a:noFill/>
          </a:ln>
        </p:spPr>
      </p:pic>
      <p:pic>
        <p:nvPicPr>
          <p:cNvPr id="125" name="Google Shape;125;p19"/>
          <p:cNvPicPr preferRelativeResize="0"/>
          <p:nvPr/>
        </p:nvPicPr>
        <p:blipFill rotWithShape="1">
          <a:blip r:embed="rId5">
            <a:alphaModFix/>
          </a:blip>
          <a:srcRect b="0" l="0" r="0" t="0"/>
          <a:stretch/>
        </p:blipFill>
        <p:spPr>
          <a:xfrm>
            <a:off x="8124646" y="-10528"/>
            <a:ext cx="1049604" cy="102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b="1" lang="en-GB" sz="2400">
                <a:latin typeface="Arial"/>
                <a:ea typeface="Arial"/>
                <a:cs typeface="Arial"/>
                <a:sym typeface="Arial"/>
              </a:rPr>
              <a:t>DESIGN</a:t>
            </a:r>
            <a:endParaRPr b="1" sz="2400">
              <a:latin typeface="Arial"/>
              <a:ea typeface="Arial"/>
              <a:cs typeface="Arial"/>
              <a:sym typeface="Arial"/>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rotWithShape="1">
          <a:blip r:embed="rId3">
            <a:alphaModFix/>
          </a:blip>
          <a:srcRect b="0" l="0" r="0" t="0"/>
          <a:stretch/>
        </p:blipFill>
        <p:spPr>
          <a:xfrm>
            <a:off x="8124646" y="-10528"/>
            <a:ext cx="1049604" cy="1029800"/>
          </a:xfrm>
          <a:prstGeom prst="rect">
            <a:avLst/>
          </a:prstGeom>
          <a:noFill/>
          <a:ln>
            <a:noFill/>
          </a:ln>
        </p:spPr>
      </p:pic>
      <p:pic>
        <p:nvPicPr>
          <p:cNvPr id="133" name="Google Shape;133;p20"/>
          <p:cNvPicPr preferRelativeResize="0"/>
          <p:nvPr/>
        </p:nvPicPr>
        <p:blipFill rotWithShape="1">
          <a:blip r:embed="rId4">
            <a:alphaModFix/>
          </a:blip>
          <a:srcRect b="0" l="0" r="0" t="0"/>
          <a:stretch/>
        </p:blipFill>
        <p:spPr>
          <a:xfrm>
            <a:off x="0" y="0"/>
            <a:ext cx="904300" cy="90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76414"/>
              <a:buFont typeface="Arial"/>
              <a:buNone/>
            </a:pPr>
            <a:r>
              <a:rPr b="1" lang="en-GB" sz="2355">
                <a:solidFill>
                  <a:srgbClr val="FFFFFF"/>
                </a:solidFill>
                <a:latin typeface="Arial"/>
                <a:ea typeface="Arial"/>
                <a:cs typeface="Arial"/>
                <a:sym typeface="Arial"/>
              </a:rPr>
              <a:t>CODING</a:t>
            </a:r>
            <a:endParaRPr sz="2355">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rotWithShape="1">
          <a:blip r:embed="rId3">
            <a:alphaModFix/>
          </a:blip>
          <a:srcRect b="0" l="0" r="0" t="0"/>
          <a:stretch/>
        </p:blipFill>
        <p:spPr>
          <a:xfrm>
            <a:off x="8124646" y="-10528"/>
            <a:ext cx="1049604" cy="1029800"/>
          </a:xfrm>
          <a:prstGeom prst="rect">
            <a:avLst/>
          </a:prstGeom>
          <a:noFill/>
          <a:ln>
            <a:noFill/>
          </a:ln>
        </p:spPr>
      </p:pic>
      <p:pic>
        <p:nvPicPr>
          <p:cNvPr id="141" name="Google Shape;141;p21"/>
          <p:cNvPicPr preferRelativeResize="0"/>
          <p:nvPr/>
        </p:nvPicPr>
        <p:blipFill rotWithShape="1">
          <a:blip r:embed="rId4">
            <a:alphaModFix/>
          </a:blip>
          <a:srcRect b="0" l="0" r="0" t="0"/>
          <a:stretch/>
        </p:blipFill>
        <p:spPr>
          <a:xfrm>
            <a:off x="0" y="0"/>
            <a:ext cx="904300" cy="904300"/>
          </a:xfrm>
          <a:prstGeom prst="rect">
            <a:avLst/>
          </a:prstGeom>
          <a:noFill/>
          <a:ln>
            <a:noFill/>
          </a:ln>
        </p:spPr>
      </p:pic>
      <p:pic>
        <p:nvPicPr>
          <p:cNvPr id="142" name="Google Shape;142;p21"/>
          <p:cNvPicPr preferRelativeResize="0"/>
          <p:nvPr/>
        </p:nvPicPr>
        <p:blipFill>
          <a:blip r:embed="rId5">
            <a:alphaModFix/>
          </a:blip>
          <a:stretch>
            <a:fillRect/>
          </a:stretch>
        </p:blipFill>
        <p:spPr>
          <a:xfrm>
            <a:off x="0" y="1713625"/>
            <a:ext cx="4662999" cy="3429874"/>
          </a:xfrm>
          <a:prstGeom prst="rect">
            <a:avLst/>
          </a:prstGeom>
          <a:noFill/>
          <a:ln>
            <a:noFill/>
          </a:ln>
        </p:spPr>
      </p:pic>
      <p:pic>
        <p:nvPicPr>
          <p:cNvPr id="143" name="Google Shape;143;p21"/>
          <p:cNvPicPr preferRelativeResize="0"/>
          <p:nvPr/>
        </p:nvPicPr>
        <p:blipFill>
          <a:blip r:embed="rId6">
            <a:alphaModFix/>
          </a:blip>
          <a:stretch>
            <a:fillRect/>
          </a:stretch>
        </p:blipFill>
        <p:spPr>
          <a:xfrm>
            <a:off x="4664250" y="1694450"/>
            <a:ext cx="4421600" cy="342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