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5143500" type="screen16x9"/>
  <p:notesSz cx="6858000" cy="9144000"/>
  <p:embeddedFontLst>
    <p:embeddedFont>
      <p:font typeface="Open Sans" panose="020B0606030504020204" pitchFamily="34" charset="0"/>
      <p:regular r:id="rId20"/>
      <p:bold r:id="rId21"/>
      <p:italic r:id="rId22"/>
      <p:boldItalic r:id="rId23"/>
    </p:embeddedFont>
    <p:embeddedFont>
      <p:font typeface="PT Sans Narrow" panose="020B0506020203020204" pitchFamily="34" charset="0"/>
      <p:regular r:id="rId24"/>
      <p:bold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f1421d2255_5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f1421d2255_5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f1421d2255_5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f1421d2255_5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15000"/>
              </a:lnSpc>
              <a:spcBef>
                <a:spcPts val="1200"/>
              </a:spcBef>
              <a:spcAft>
                <a:spcPts val="0"/>
              </a:spcAft>
              <a:buNone/>
            </a:pPr>
            <a:r>
              <a:rPr lang="en-GB" b="1">
                <a:solidFill>
                  <a:schemeClr val="dk1"/>
                </a:solidFill>
              </a:rPr>
              <a:t>CD</a:t>
            </a:r>
            <a:endParaRPr b="1">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GB" b="1">
                <a:solidFill>
                  <a:schemeClr val="dk1"/>
                </a:solidFill>
              </a:rPr>
              <a:t>Sentiment Analysis: </a:t>
            </a:r>
            <a:r>
              <a:rPr lang="en-GB">
                <a:solidFill>
                  <a:schemeClr val="dk1"/>
                </a:solidFill>
              </a:rPr>
              <a:t>Natural Language Processing (NLP) can be used to analyse customer reviews and social media mentions, allowing EQUO to gain insights into sentiment towards the brand and products. This supports marketing by informing marketing strategies and product development. </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GB" b="1">
                <a:solidFill>
                  <a:schemeClr val="dk1"/>
                </a:solidFill>
              </a:rPr>
              <a:t>Customer Segmentation: </a:t>
            </a:r>
            <a:r>
              <a:rPr lang="en-GB">
                <a:solidFill>
                  <a:schemeClr val="dk1"/>
                </a:solidFill>
              </a:rPr>
              <a:t>Clustering Algorithms (e.g., K-Means) can be used to segment customers into distinct groups based on purchasing behaviour, demographics, and preferences. This helps tailor marketing strategies and product offerings to different customer segments.</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GB" b="1">
                <a:solidFill>
                  <a:schemeClr val="dk1"/>
                </a:solidFill>
              </a:rPr>
              <a:t>Lookalike Modelling: </a:t>
            </a:r>
            <a:r>
              <a:rPr lang="en-GB">
                <a:solidFill>
                  <a:schemeClr val="dk1"/>
                </a:solidFill>
              </a:rPr>
              <a:t>Supervised Learning Algorithms can be used to identify potential customers who resemble high-value existing customers, enabling the expansion of campaigns to similar audiences likely to convert.</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GB" b="1">
                <a:solidFill>
                  <a:schemeClr val="dk1"/>
                </a:solidFill>
              </a:rPr>
              <a:t>Churn Prediction: </a:t>
            </a:r>
            <a:r>
              <a:rPr lang="en-GB">
                <a:solidFill>
                  <a:schemeClr val="dk1"/>
                </a:solidFill>
              </a:rPr>
              <a:t>Classification Algorithms (e.g., Random Forest, Neural Networks) can be deployed to identify customers who are likely to disengage after a campaign and implement retargeting strategies to retain them, increasing customer retention and lifetime value.</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GB" b="1">
                <a:solidFill>
                  <a:schemeClr val="dk1"/>
                </a:solidFill>
              </a:rPr>
              <a:t>Multi-Touch Attribution: </a:t>
            </a:r>
            <a:r>
              <a:rPr lang="en-GB">
                <a:solidFill>
                  <a:schemeClr val="dk1"/>
                </a:solidFill>
              </a:rPr>
              <a:t>Markov Chains could be deployed to better understand the contribution of each marketing touchpoint in the customer journey, providing a more accurate picture of how different channels and campaigns drive conversions and allowing the marketing team to focus spend.</a:t>
            </a:r>
            <a:endParaRPr>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f1421d2255_5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f1421d2255_5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YK</a:t>
            </a:r>
            <a:endParaRPr b="1"/>
          </a:p>
          <a:p>
            <a:pPr marL="0" lvl="0" indent="0" algn="l" rtl="0">
              <a:spcBef>
                <a:spcPts val="0"/>
              </a:spcBef>
              <a:spcAft>
                <a:spcPts val="0"/>
              </a:spcAft>
              <a:buNone/>
            </a:pPr>
            <a:endParaRPr/>
          </a:p>
          <a:p>
            <a:pPr marL="0" lvl="0" indent="0" algn="l" rtl="0">
              <a:spcBef>
                <a:spcPts val="0"/>
              </a:spcBef>
              <a:spcAft>
                <a:spcPts val="0"/>
              </a:spcAft>
              <a:buNone/>
            </a:pPr>
            <a:r>
              <a:rPr lang="en-GB"/>
              <a:t>We have already talked about some issues we had because we didn’t have certain data, but I will very quickly summarise some of those.</a:t>
            </a:r>
            <a:endParaRPr/>
          </a:p>
          <a:p>
            <a:pPr marL="0" lvl="0" indent="0" algn="l" rtl="0">
              <a:spcBef>
                <a:spcPts val="0"/>
              </a:spcBef>
              <a:spcAft>
                <a:spcPts val="0"/>
              </a:spcAft>
              <a:buNone/>
            </a:pPr>
            <a:endParaRPr/>
          </a:p>
          <a:p>
            <a:pPr marL="0" lvl="0" indent="0" algn="l" rtl="0">
              <a:spcBef>
                <a:spcPts val="0"/>
              </a:spcBef>
              <a:spcAft>
                <a:spcPts val="0"/>
              </a:spcAft>
              <a:buNone/>
            </a:pPr>
            <a:r>
              <a:rPr lang="en-GB"/>
              <a:t>Currently, we have no data about product ratings so we have no idea what customers think of our products and we can’t make product improvements.</a:t>
            </a:r>
            <a:endParaRPr/>
          </a:p>
          <a:p>
            <a:pPr marL="0" lvl="0" indent="0" algn="l" rtl="0">
              <a:spcBef>
                <a:spcPts val="0"/>
              </a:spcBef>
              <a:spcAft>
                <a:spcPts val="0"/>
              </a:spcAft>
              <a:buNone/>
            </a:pPr>
            <a:endParaRPr/>
          </a:p>
          <a:p>
            <a:pPr marL="0" lvl="0" indent="0" algn="l" rtl="0">
              <a:spcBef>
                <a:spcPts val="0"/>
              </a:spcBef>
              <a:spcAft>
                <a:spcPts val="0"/>
              </a:spcAft>
              <a:buNone/>
            </a:pPr>
            <a:r>
              <a:rPr lang="en-GB"/>
              <a:t>Similar to that, the return reason isn’t complete for a lot of returns, so we don’t know why customers are returning products. Is it because of product quality? That data might be useful for Ameena. Or is it because they ordered the wrong size? That will tell us our sizing chart is wrong.</a:t>
            </a:r>
            <a:endParaRPr/>
          </a:p>
          <a:p>
            <a:pPr marL="0" lvl="0" indent="0" algn="l" rtl="0">
              <a:spcBef>
                <a:spcPts val="0"/>
              </a:spcBef>
              <a:spcAft>
                <a:spcPts val="0"/>
              </a:spcAft>
              <a:buNone/>
            </a:pPr>
            <a:endParaRPr/>
          </a:p>
          <a:p>
            <a:pPr marL="0" lvl="0" indent="0" algn="l" rtl="0">
              <a:spcBef>
                <a:spcPts val="0"/>
              </a:spcBef>
              <a:spcAft>
                <a:spcPts val="0"/>
              </a:spcAft>
              <a:buNone/>
            </a:pPr>
            <a:r>
              <a:rPr lang="en-GB"/>
              <a:t>Again, lack of customer demographic data means we have limited personalisation, whether that be product recommendations or ads.</a:t>
            </a:r>
            <a:endParaRPr/>
          </a:p>
          <a:p>
            <a:pPr marL="0" lvl="0" indent="0" algn="l" rtl="0">
              <a:spcBef>
                <a:spcPts val="0"/>
              </a:spcBef>
              <a:spcAft>
                <a:spcPts val="0"/>
              </a:spcAft>
              <a:buNone/>
            </a:pPr>
            <a:endParaRPr/>
          </a:p>
          <a:p>
            <a:pPr marL="0" lvl="0" indent="0" algn="l" rtl="0">
              <a:spcBef>
                <a:spcPts val="0"/>
              </a:spcBef>
              <a:spcAft>
                <a:spcPts val="0"/>
              </a:spcAft>
              <a:buNone/>
            </a:pPr>
            <a:r>
              <a:rPr lang="en-GB"/>
              <a:t>And finally because we don’t have much geographic data, so this makes it difficult to understand regional trends and any shipping challenges we may have.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f1421d2255_5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f1421d2255_5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KB</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a:solidFill>
                  <a:schemeClr val="dk1"/>
                </a:solidFill>
              </a:rPr>
              <a:t>Data quality issues, such as incomplete or incorrect information, can lead to inaccurate analyses and misguided business decisions. </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a:solidFill>
                  <a:schemeClr val="dk1"/>
                </a:solidFill>
              </a:rPr>
              <a:t>So here In terms of</a:t>
            </a:r>
            <a:r>
              <a:rPr lang="en-GB" b="1">
                <a:solidFill>
                  <a:schemeClr val="dk1"/>
                </a:solidFill>
              </a:rPr>
              <a:t>  </a:t>
            </a:r>
            <a:r>
              <a:rPr lang="en-GB" b="1">
                <a:solidFill>
                  <a:schemeClr val="dk1"/>
                </a:solidFill>
                <a:latin typeface="Open Sans"/>
                <a:ea typeface="Open Sans"/>
                <a:cs typeface="Open Sans"/>
                <a:sym typeface="Open Sans"/>
              </a:rPr>
              <a:t>Product Reviews and Ratings, we have faced incomplete data issue. </a:t>
            </a:r>
            <a:endParaRPr b="1">
              <a:solidFill>
                <a:schemeClr val="dk1"/>
              </a:solidFill>
              <a:latin typeface="Open Sans"/>
              <a:ea typeface="Open Sans"/>
              <a:cs typeface="Open Sans"/>
              <a:sym typeface="Open Sans"/>
            </a:endParaRPr>
          </a:p>
          <a:p>
            <a:pPr marL="0" lvl="0" indent="0" algn="l" rtl="0">
              <a:lnSpc>
                <a:spcPct val="115000"/>
              </a:lnSpc>
              <a:spcBef>
                <a:spcPts val="1200"/>
              </a:spcBef>
              <a:spcAft>
                <a:spcPts val="0"/>
              </a:spcAft>
              <a:buClr>
                <a:schemeClr val="dk1"/>
              </a:buClr>
              <a:buSzPts val="1100"/>
              <a:buFont typeface="Arial"/>
              <a:buNone/>
            </a:pPr>
            <a:r>
              <a:rPr lang="en-GB" b="1">
                <a:solidFill>
                  <a:srgbClr val="1F1F1F"/>
                </a:solidFill>
                <a:latin typeface="Open Sans"/>
                <a:ea typeface="Open Sans"/>
                <a:cs typeface="Open Sans"/>
                <a:sym typeface="Open Sans"/>
              </a:rPr>
              <a:t>In marketing , there are lots of un-attributed to marketing campaig</a:t>
            </a:r>
            <a:r>
              <a:rPr lang="en-GB" b="1">
                <a:solidFill>
                  <a:srgbClr val="695D46"/>
                </a:solidFill>
                <a:latin typeface="Open Sans"/>
                <a:ea typeface="Open Sans"/>
                <a:cs typeface="Open Sans"/>
                <a:sym typeface="Open Sans"/>
              </a:rPr>
              <a:t>n, </a:t>
            </a:r>
            <a:r>
              <a:rPr lang="en-GB">
                <a:solidFill>
                  <a:schemeClr val="dk1"/>
                </a:solidFill>
                <a:latin typeface="Open Sans"/>
                <a:ea typeface="Open Sans"/>
                <a:cs typeface="Open Sans"/>
                <a:sym typeface="Open Sans"/>
              </a:rPr>
              <a:t>source and medium has been given.</a:t>
            </a:r>
            <a:r>
              <a:rPr lang="en-GB" b="1">
                <a:solidFill>
                  <a:srgbClr val="695D46"/>
                </a:solidFill>
                <a:latin typeface="Open Sans"/>
                <a:ea typeface="Open Sans"/>
                <a:cs typeface="Open Sans"/>
                <a:sym typeface="Open Sans"/>
              </a:rPr>
              <a:t>  </a:t>
            </a:r>
            <a:r>
              <a:rPr lang="en-GB">
                <a:solidFill>
                  <a:schemeClr val="dk1"/>
                </a:solidFill>
              </a:rPr>
              <a:t>When you have </a:t>
            </a:r>
            <a:r>
              <a:rPr lang="en-GB" b="1">
                <a:solidFill>
                  <a:schemeClr val="dk1"/>
                </a:solidFill>
              </a:rPr>
              <a:t>lots of unattributed revenue to a marketing campaign</a:t>
            </a:r>
            <a:r>
              <a:rPr lang="en-GB">
                <a:solidFill>
                  <a:schemeClr val="dk1"/>
                </a:solidFill>
              </a:rPr>
              <a:t>, it means that a significant portion of the revenue generated by your business cannot be directly linked or traced back to specific marketing efforts. In other words, while you see an increase in revenue, you can't clearly determine which marketing campaigns or activities were responsible for driving that increase.</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a:solidFill>
                  <a:schemeClr val="dk1"/>
                </a:solidFill>
              </a:rPr>
              <a:t>With the </a:t>
            </a:r>
            <a:r>
              <a:rPr lang="en-GB" b="1">
                <a:solidFill>
                  <a:schemeClr val="dk1"/>
                </a:solidFill>
              </a:rPr>
              <a:t>Revenue </a:t>
            </a:r>
            <a:r>
              <a:rPr lang="en-GB">
                <a:solidFill>
                  <a:schemeClr val="dk1"/>
                </a:solidFill>
              </a:rPr>
              <a:t>data, we know the sale price incorrectly referenced in the data as the cost price and quantity sold but not the cost of making each product line. That’s why we could not work on profit margin</a:t>
            </a:r>
            <a:endParaRPr>
              <a:solidFill>
                <a:schemeClr val="dk1"/>
              </a:solidFill>
            </a:endParaRPr>
          </a:p>
          <a:p>
            <a:pPr marL="0" lvl="0" indent="0" algn="l" rtl="0">
              <a:spcBef>
                <a:spcPts val="120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f1421d2255_5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f1421d2255_5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GB" b="1"/>
              <a:t>IG</a:t>
            </a:r>
            <a:endParaRPr b="1"/>
          </a:p>
          <a:p>
            <a:pPr marL="457200" lvl="0" indent="0" algn="l" rtl="0">
              <a:spcBef>
                <a:spcPts val="0"/>
              </a:spcBef>
              <a:spcAft>
                <a:spcPts val="0"/>
              </a:spcAft>
              <a:buNone/>
            </a:pPr>
            <a:endParaRPr/>
          </a:p>
          <a:p>
            <a:pPr marL="457200" lvl="0" indent="0" algn="l" rtl="0">
              <a:spcBef>
                <a:spcPts val="0"/>
              </a:spcBef>
              <a:spcAft>
                <a:spcPts val="0"/>
              </a:spcAft>
              <a:buNone/>
            </a:pPr>
            <a:r>
              <a:rPr lang="en-GB" b="1"/>
              <a:t>Define Data Strategy </a:t>
            </a:r>
            <a:endParaRPr b="1"/>
          </a:p>
          <a:p>
            <a:pPr marL="457200" lvl="0" indent="0" algn="l" rtl="0">
              <a:spcBef>
                <a:spcPts val="0"/>
              </a:spcBef>
              <a:spcAft>
                <a:spcPts val="0"/>
              </a:spcAft>
              <a:buNone/>
            </a:pPr>
            <a:r>
              <a:rPr lang="en-GB"/>
              <a:t>To explain a little a bit about what a data strategy is data strategy is a plan that outlines the technology, processes, people, and rules required to manage, analyse, and utilise an organisation’s data to support its business objectives. Here are some examples you should implement into your business for a plan for your data strategy. </a:t>
            </a:r>
            <a:endParaRPr/>
          </a:p>
          <a:p>
            <a:pPr marL="457200" lvl="0" indent="0" algn="l" rtl="0">
              <a:spcBef>
                <a:spcPts val="0"/>
              </a:spcBef>
              <a:spcAft>
                <a:spcPts val="0"/>
              </a:spcAft>
              <a:buNone/>
            </a:pPr>
            <a:endParaRPr/>
          </a:p>
          <a:p>
            <a:pPr marL="457200" lvl="0" indent="0" algn="l" rtl="0">
              <a:spcBef>
                <a:spcPts val="0"/>
              </a:spcBef>
              <a:spcAft>
                <a:spcPts val="0"/>
              </a:spcAft>
              <a:buNone/>
            </a:pPr>
            <a:r>
              <a:rPr lang="en-GB"/>
              <a:t>Now I will pass it over to Yousuf and he will give you some more examples.</a:t>
            </a:r>
            <a:endParaRPr/>
          </a:p>
          <a:p>
            <a:pPr marL="457200" lvl="0" indent="0" algn="l" rtl="0">
              <a:spcBef>
                <a:spcPts val="0"/>
              </a:spcBef>
              <a:spcAft>
                <a:spcPts val="0"/>
              </a:spcAft>
              <a:buNone/>
            </a:pPr>
            <a:endParaRPr b="1"/>
          </a:p>
          <a:p>
            <a:pPr marL="457200" lvl="0" indent="0" algn="l" rtl="0">
              <a:spcBef>
                <a:spcPts val="0"/>
              </a:spcBef>
              <a:spcAft>
                <a:spcPts val="0"/>
              </a:spcAft>
              <a:buNone/>
            </a:pPr>
            <a:r>
              <a:rPr lang="en-GB" b="1"/>
              <a:t>Why is a Data Strategy important?</a:t>
            </a:r>
            <a:endParaRPr b="1"/>
          </a:p>
          <a:p>
            <a:pPr marL="457200" lvl="0" indent="0" algn="l" rtl="0">
              <a:spcBef>
                <a:spcPts val="0"/>
              </a:spcBef>
              <a:spcAft>
                <a:spcPts val="0"/>
              </a:spcAft>
              <a:buNone/>
            </a:pPr>
            <a:endParaRPr/>
          </a:p>
          <a:p>
            <a:pPr marL="457200" lvl="0" indent="0" algn="l" rtl="0">
              <a:spcBef>
                <a:spcPts val="0"/>
              </a:spcBef>
              <a:spcAft>
                <a:spcPts val="0"/>
              </a:spcAft>
              <a:buNone/>
            </a:pPr>
            <a:r>
              <a:rPr lang="en-GB"/>
              <a:t>Technology: </a:t>
            </a:r>
            <a:r>
              <a:rPr lang="en-GB">
                <a:solidFill>
                  <a:schemeClr val="dk1"/>
                </a:solidFill>
              </a:rPr>
              <a:t>Google Analytics, BigQuery, Looker Studio or Tableau or Power BI </a:t>
            </a:r>
            <a:r>
              <a:rPr lang="en-GB"/>
              <a:t>to visualise data to generate actionable insights</a:t>
            </a:r>
            <a:endParaRPr/>
          </a:p>
          <a:p>
            <a:pPr marL="457200" lvl="0" indent="0" algn="l" rtl="0">
              <a:spcBef>
                <a:spcPts val="0"/>
              </a:spcBef>
              <a:spcAft>
                <a:spcPts val="0"/>
              </a:spcAft>
              <a:buNone/>
            </a:pPr>
            <a:r>
              <a:rPr lang="en-GB"/>
              <a:t>Staff / Suppliers: Collect and analyse data from suppliers to optimise the supply chain and ensure timely deliveries. </a:t>
            </a:r>
            <a:endParaRPr/>
          </a:p>
          <a:p>
            <a:pPr marL="457200" lvl="0" indent="0" algn="l" rtl="0">
              <a:spcBef>
                <a:spcPts val="0"/>
              </a:spcBef>
              <a:spcAft>
                <a:spcPts val="0"/>
              </a:spcAft>
              <a:buNone/>
            </a:pPr>
            <a:endParaRPr/>
          </a:p>
          <a:p>
            <a:pPr marL="0" lvl="0" indent="0" algn="l" rtl="0">
              <a:spcBef>
                <a:spcPts val="0"/>
              </a:spcBef>
              <a:spcAft>
                <a:spcPts val="0"/>
              </a:spcAft>
              <a:buNone/>
            </a:pPr>
            <a:r>
              <a:rPr lang="en-GB" sz="1000">
                <a:solidFill>
                  <a:schemeClr val="dk1"/>
                </a:solidFill>
                <a:latin typeface="Open Sans"/>
                <a:ea typeface="Open Sans"/>
                <a:cs typeface="Open Sans"/>
                <a:sym typeface="Open Sans"/>
              </a:rPr>
              <a:t>Leverage data-driven insights to enhance product quality, optimise marketing efforts, streamline operations, and build a sustainable, Customer-driven business.</a:t>
            </a:r>
            <a:endParaRPr sz="1000">
              <a:solidFill>
                <a:schemeClr val="dk1"/>
              </a:solidFill>
              <a:latin typeface="Open Sans"/>
              <a:ea typeface="Open Sans"/>
              <a:cs typeface="Open Sans"/>
              <a:sym typeface="Open Sans"/>
            </a:endParaRPr>
          </a:p>
          <a:p>
            <a:pPr marL="0" lvl="0" indent="0" algn="l" rtl="0">
              <a:spcBef>
                <a:spcPts val="0"/>
              </a:spcBef>
              <a:spcAft>
                <a:spcPts val="0"/>
              </a:spcAft>
              <a:buNone/>
            </a:pPr>
            <a:r>
              <a:rPr lang="en-GB" sz="1000">
                <a:solidFill>
                  <a:schemeClr val="dk1"/>
                </a:solidFill>
                <a:latin typeface="Open Sans"/>
                <a:ea typeface="Open Sans"/>
                <a:cs typeface="Open Sans"/>
                <a:sym typeface="Open Sans"/>
              </a:rPr>
              <a:t>Utilise Jared’s expertise in SEO and Paid Marketing to analyse Customer attraction methods, conversion rates, and campaign effectiveness.</a:t>
            </a:r>
            <a:endParaRPr sz="1000">
              <a:solidFill>
                <a:schemeClr val="dk1"/>
              </a:solidFill>
              <a:latin typeface="Open Sans"/>
              <a:ea typeface="Open Sans"/>
              <a:cs typeface="Open Sans"/>
              <a:sym typeface="Open Sans"/>
            </a:endParaRPr>
          </a:p>
          <a:p>
            <a:pPr marL="0" lvl="0" indent="0" algn="l" rtl="0">
              <a:spcBef>
                <a:spcPts val="0"/>
              </a:spcBef>
              <a:spcAft>
                <a:spcPts val="0"/>
              </a:spcAft>
              <a:buNone/>
            </a:pPr>
            <a:r>
              <a:rPr lang="en-GB" sz="1000">
                <a:solidFill>
                  <a:schemeClr val="dk1"/>
                </a:solidFill>
                <a:latin typeface="Open Sans"/>
                <a:ea typeface="Open Sans"/>
                <a:cs typeface="Open Sans"/>
                <a:sym typeface="Open Sans"/>
              </a:rPr>
              <a:t>Collect detailed customer data, including demographics, purchase history, and preferences.</a:t>
            </a:r>
            <a:endParaRPr sz="1000">
              <a:solidFill>
                <a:schemeClr val="dk1"/>
              </a:solidFill>
              <a:latin typeface="Open Sans"/>
              <a:ea typeface="Open Sans"/>
              <a:cs typeface="Open Sans"/>
              <a:sym typeface="Open Sans"/>
            </a:endParaRPr>
          </a:p>
          <a:p>
            <a:pPr marL="0" lvl="0" indent="0" algn="l" rtl="0">
              <a:spcBef>
                <a:spcPts val="0"/>
              </a:spcBef>
              <a:spcAft>
                <a:spcPts val="0"/>
              </a:spcAft>
              <a:buNone/>
            </a:pPr>
            <a:r>
              <a:rPr lang="en-GB" sz="1000">
                <a:solidFill>
                  <a:schemeClr val="dk1"/>
                </a:solidFill>
                <a:latin typeface="Open Sans"/>
                <a:ea typeface="Open Sans"/>
                <a:cs typeface="Open Sans"/>
                <a:sym typeface="Open Sans"/>
              </a:rPr>
              <a:t>Product Data: Maintain comprehensive data on product performance, including sales, returns, and customer reviews.</a:t>
            </a:r>
            <a:endParaRPr sz="1000">
              <a:solidFill>
                <a:schemeClr val="dk1"/>
              </a:solidFill>
              <a:latin typeface="Open Sans"/>
              <a:ea typeface="Open Sans"/>
              <a:cs typeface="Open Sans"/>
              <a:sym typeface="Open Sans"/>
            </a:endParaRPr>
          </a:p>
          <a:p>
            <a:pPr marL="0" lvl="0" indent="0" algn="l" rtl="0">
              <a:spcBef>
                <a:spcPts val="0"/>
              </a:spcBef>
              <a:spcAft>
                <a:spcPts val="0"/>
              </a:spcAft>
              <a:buNone/>
            </a:pPr>
            <a:r>
              <a:rPr lang="en-GB" sz="1000">
                <a:solidFill>
                  <a:schemeClr val="dk1"/>
                </a:solidFill>
                <a:latin typeface="Open Sans"/>
                <a:ea typeface="Open Sans"/>
                <a:cs typeface="Open Sans"/>
                <a:sym typeface="Open Sans"/>
              </a:rPr>
              <a:t>Use advanced analytics tools to visualise data and generate actionable insights.</a:t>
            </a:r>
            <a:endParaRPr sz="1000">
              <a:solidFill>
                <a:schemeClr val="dk1"/>
              </a:solidFill>
              <a:latin typeface="Open Sans"/>
              <a:ea typeface="Open Sans"/>
              <a:cs typeface="Open Sans"/>
              <a:sym typeface="Open Sans"/>
            </a:endParaRPr>
          </a:p>
          <a:p>
            <a:pPr marL="0" lvl="0" indent="0" algn="l" rtl="0">
              <a:spcBef>
                <a:spcPts val="0"/>
              </a:spcBef>
              <a:spcAft>
                <a:spcPts val="0"/>
              </a:spcAft>
              <a:buNone/>
            </a:pPr>
            <a:r>
              <a:rPr lang="en-GB" sz="1000">
                <a:solidFill>
                  <a:schemeClr val="dk1"/>
                </a:solidFill>
                <a:latin typeface="Open Sans"/>
                <a:ea typeface="Open Sans"/>
                <a:cs typeface="Open Sans"/>
                <a:sym typeface="Open Sans"/>
              </a:rPr>
              <a:t>Integrate strong data protection measures and General Data Protection Regulations compliance protocols into our AI/ML governance framework, ensuring transparency, accountability, and the ethical use of data throughout the lifecycle of AI/ML systems.</a:t>
            </a:r>
            <a:endParaRPr sz="1000">
              <a:solidFill>
                <a:schemeClr val="dk1"/>
              </a:solidFill>
              <a:latin typeface="Open Sans"/>
              <a:ea typeface="Open Sans"/>
              <a:cs typeface="Open Sans"/>
              <a:sym typeface="Open Sans"/>
            </a:endParaRPr>
          </a:p>
          <a:p>
            <a:pPr marL="0" lvl="0" indent="0" algn="l" rtl="0">
              <a:spcBef>
                <a:spcPts val="0"/>
              </a:spcBef>
              <a:spcAft>
                <a:spcPts val="0"/>
              </a:spcAft>
              <a:buNone/>
            </a:pPr>
            <a:endParaRPr sz="1000">
              <a:solidFill>
                <a:schemeClr val="dk1"/>
              </a:solidFill>
              <a:latin typeface="Open Sans"/>
              <a:ea typeface="Open Sans"/>
              <a:cs typeface="Open Sans"/>
              <a:sym typeface="Open Sans"/>
            </a:endParaRPr>
          </a:p>
          <a:p>
            <a:pPr marL="0" lvl="0" indent="0" algn="l" rtl="0">
              <a:spcBef>
                <a:spcPts val="0"/>
              </a:spcBef>
              <a:spcAft>
                <a:spcPts val="0"/>
              </a:spcAft>
              <a:buNone/>
            </a:pPr>
            <a:endParaRPr sz="1000">
              <a:solidFill>
                <a:schemeClr val="dk1"/>
              </a:solidFill>
              <a:latin typeface="Open Sans"/>
              <a:ea typeface="Open Sans"/>
              <a:cs typeface="Open Sans"/>
              <a:sym typeface="Open Sans"/>
            </a:endParaRPr>
          </a:p>
          <a:p>
            <a:pPr marL="0" lvl="0" indent="0" algn="l" rtl="0">
              <a:spcBef>
                <a:spcPts val="0"/>
              </a:spcBef>
              <a:spcAft>
                <a:spcPts val="0"/>
              </a:spcAft>
              <a:buNone/>
            </a:pPr>
            <a:endParaRPr sz="1000">
              <a:solidFill>
                <a:schemeClr val="dk1"/>
              </a:solidFill>
              <a:latin typeface="Open Sans"/>
              <a:ea typeface="Open Sans"/>
              <a:cs typeface="Open Sans"/>
              <a:sym typeface="Open Sans"/>
            </a:endParaRPr>
          </a:p>
          <a:p>
            <a:pPr marL="0" lvl="0" indent="0" algn="l" rtl="0">
              <a:spcBef>
                <a:spcPts val="0"/>
              </a:spcBef>
              <a:spcAft>
                <a:spcPts val="0"/>
              </a:spcAft>
              <a:buNone/>
            </a:pPr>
            <a:r>
              <a:rPr lang="en-GB" sz="1000">
                <a:solidFill>
                  <a:schemeClr val="dk1"/>
                </a:solidFill>
                <a:latin typeface="Open Sans"/>
                <a:ea typeface="Open Sans"/>
                <a:cs typeface="Open Sans"/>
                <a:sym typeface="Open Sans"/>
              </a:rPr>
              <a:t>Compliance protocols refer to the set of rules, procedures, and guidelines that an organization follows to ensure it adheres to legal and regulatory requirements. In the context of Data Protection and GDPR, these protocols might include:</a:t>
            </a:r>
            <a:endParaRPr sz="1000">
              <a:solidFill>
                <a:schemeClr val="dk1"/>
              </a:solidFill>
              <a:latin typeface="Open Sans"/>
              <a:ea typeface="Open Sans"/>
              <a:cs typeface="Open Sans"/>
              <a:sym typeface="Open Sans"/>
            </a:endParaRPr>
          </a:p>
          <a:p>
            <a:pPr marL="0" lvl="0" indent="0" algn="l" rtl="0">
              <a:spcBef>
                <a:spcPts val="0"/>
              </a:spcBef>
              <a:spcAft>
                <a:spcPts val="0"/>
              </a:spcAft>
              <a:buNone/>
            </a:pPr>
            <a:endParaRPr sz="1000">
              <a:solidFill>
                <a:schemeClr val="dk1"/>
              </a:solidFill>
              <a:latin typeface="Open Sans"/>
              <a:ea typeface="Open Sans"/>
              <a:cs typeface="Open Sans"/>
              <a:sym typeface="Open Sans"/>
            </a:endParaRPr>
          </a:p>
          <a:p>
            <a:pPr marL="0" lvl="0" indent="0" algn="l" rtl="0">
              <a:spcBef>
                <a:spcPts val="0"/>
              </a:spcBef>
              <a:spcAft>
                <a:spcPts val="0"/>
              </a:spcAft>
              <a:buNone/>
            </a:pPr>
            <a:r>
              <a:rPr lang="en-GB" sz="1000">
                <a:solidFill>
                  <a:schemeClr val="dk1"/>
                </a:solidFill>
                <a:latin typeface="Open Sans"/>
                <a:ea typeface="Open Sans"/>
                <a:cs typeface="Open Sans"/>
                <a:sym typeface="Open Sans"/>
              </a:rPr>
              <a:t>Data Handling Procedures: Guidelines on how to collect, store, process, and share personal data.</a:t>
            </a:r>
            <a:endParaRPr sz="1000">
              <a:solidFill>
                <a:schemeClr val="dk1"/>
              </a:solidFill>
              <a:latin typeface="Open Sans"/>
              <a:ea typeface="Open Sans"/>
              <a:cs typeface="Open Sans"/>
              <a:sym typeface="Open Sans"/>
            </a:endParaRPr>
          </a:p>
          <a:p>
            <a:pPr marL="0" lvl="0" indent="0" algn="l" rtl="0">
              <a:spcBef>
                <a:spcPts val="0"/>
              </a:spcBef>
              <a:spcAft>
                <a:spcPts val="0"/>
              </a:spcAft>
              <a:buNone/>
            </a:pPr>
            <a:endParaRPr sz="1000">
              <a:solidFill>
                <a:schemeClr val="dk1"/>
              </a:solidFill>
              <a:latin typeface="Open Sans"/>
              <a:ea typeface="Open Sans"/>
              <a:cs typeface="Open Sans"/>
              <a:sym typeface="Open Sans"/>
            </a:endParaRPr>
          </a:p>
          <a:p>
            <a:pPr marL="0" lvl="0" indent="0" algn="l" rtl="0">
              <a:spcBef>
                <a:spcPts val="0"/>
              </a:spcBef>
              <a:spcAft>
                <a:spcPts val="0"/>
              </a:spcAft>
              <a:buNone/>
            </a:pPr>
            <a:endParaRPr sz="1000">
              <a:solidFill>
                <a:schemeClr val="dk1"/>
              </a:solidFill>
              <a:latin typeface="Open Sans"/>
              <a:ea typeface="Open Sans"/>
              <a:cs typeface="Open Sans"/>
              <a:sym typeface="Open Sans"/>
            </a:endParaRPr>
          </a:p>
          <a:p>
            <a:pPr marL="0" lvl="0" indent="0" algn="l" rtl="0">
              <a:spcBef>
                <a:spcPts val="0"/>
              </a:spcBef>
              <a:spcAft>
                <a:spcPts val="0"/>
              </a:spcAft>
              <a:buNone/>
            </a:pPr>
            <a:endParaRPr sz="10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1000">
              <a:solidFill>
                <a:schemeClr val="dk1"/>
              </a:solidFill>
              <a:latin typeface="Open Sans"/>
              <a:ea typeface="Open Sans"/>
              <a:cs typeface="Open Sans"/>
              <a:sym typeface="Open Sans"/>
            </a:endParaRPr>
          </a:p>
          <a:p>
            <a:pPr marL="457200" lvl="0" indent="0" algn="l" rtl="0">
              <a:spcBef>
                <a:spcPts val="0"/>
              </a:spcBef>
              <a:spcAft>
                <a:spcPts val="0"/>
              </a:spcAft>
              <a:buNone/>
            </a:pPr>
            <a:endParaRPr/>
          </a:p>
          <a:p>
            <a:pPr marL="457200" lvl="0" indent="0" algn="l" rtl="0">
              <a:spcBef>
                <a:spcPts val="0"/>
              </a:spcBef>
              <a:spcAft>
                <a:spcPts val="0"/>
              </a:spcAft>
              <a:buNone/>
            </a:pPr>
            <a:endParaRPr/>
          </a:p>
          <a:p>
            <a:pPr marL="45720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202d6cb8ff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202d6cb8ff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b="1">
                <a:solidFill>
                  <a:schemeClr val="dk1"/>
                </a:solidFill>
              </a:rPr>
              <a:t>YK</a:t>
            </a:r>
            <a:endParaRPr b="1">
              <a:solidFill>
                <a:schemeClr val="dk1"/>
              </a:solidFill>
            </a:endParaRPr>
          </a:p>
          <a:p>
            <a:pPr marL="45720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The data strategy regarding customers and citizens: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We can use data to understand and enhance the customer experience, offering personalised recommendations based on past purchases</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Customer data privacy protection: Implement strict data privacy measures to protect customer information and build trust with our customers</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User-generated content analysis: Like mentioned earlier, we can leverage reviews, ratings, and social media posts from our customers to understand customer sentiment</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Predictive customer support: By this I mean we could Introduce an AI chatbot on our website to handle common customer inquiries and issues, so we are using predictive analytics to address potential concerns and this results a smoother customer experience.</a:t>
            </a:r>
            <a:endParaRPr>
              <a:solidFill>
                <a:schemeClr val="dk1"/>
              </a:solidFill>
            </a:endParaRPr>
          </a:p>
          <a:p>
            <a:pPr marL="45720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Moving on to staff and suppliers: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Provide training for staff on data literacy and the use of analytical tools, so that everyone understands the importance of data in decision-making.</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Regarding the supplier chain, we can use data to monitor and evaluate supplier performance, so we can ensure quality and efficiency of the supply chain.</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Data can also be used to assess and improve employee satisfaction and productivity. I understand EQUO is a relatively small company right now but this could be useful later on.</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Environmental Social Governance (ESG for short):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We will talk about ESG in more detail later but our data strategy regarding this would be to track and report on sustainability metrics such as carbon footprint, waste reduction, and ethical sourcing.</a:t>
            </a:r>
            <a:endParaRPr>
              <a:solidFill>
                <a:schemeClr val="dk1"/>
              </a:solidFill>
            </a:endParaRPr>
          </a:p>
          <a:p>
            <a:pPr marL="45720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Last but not least, we need to build trust in data:</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We need to maintain transparency in how data is collected and used. This could be done through clearly having our data policy on our website. </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Linking on from the last point we need to make sure the data is only used in ways that aligned in our policy, so we need to have ethical data practices</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Finally we can conduct regular audits to ensure data integrity and accuracy</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f1421d2255_5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f1421d2255_5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GB" b="1"/>
              <a:t>CD</a:t>
            </a:r>
            <a:endParaRPr b="1"/>
          </a:p>
          <a:p>
            <a:pPr marL="0" lvl="0" indent="0" algn="l" rtl="0">
              <a:spcBef>
                <a:spcPts val="0"/>
              </a:spcBef>
              <a:spcAft>
                <a:spcPts val="0"/>
              </a:spcAft>
              <a:buNone/>
            </a:pPr>
            <a:endParaRPr b="1"/>
          </a:p>
          <a:p>
            <a:pPr marL="0" lvl="0" indent="0" algn="l" rtl="0">
              <a:spcBef>
                <a:spcPts val="0"/>
              </a:spcBef>
              <a:spcAft>
                <a:spcPts val="0"/>
              </a:spcAft>
              <a:buNone/>
            </a:pPr>
            <a:r>
              <a:rPr lang="en-GB"/>
              <a:t>ESG stands for Environmental, Social and Governance and should be a core part of your business. It covers a lot so this is a high-level look at some ESG considerations.</a:t>
            </a:r>
            <a:endParaRPr/>
          </a:p>
          <a:p>
            <a:pPr marL="0" lvl="0" indent="0" algn="l" rtl="0">
              <a:spcBef>
                <a:spcPts val="0"/>
              </a:spcBef>
              <a:spcAft>
                <a:spcPts val="0"/>
              </a:spcAft>
              <a:buNone/>
            </a:pPr>
            <a:endParaRPr/>
          </a:p>
          <a:p>
            <a:pPr marL="0" lvl="0" indent="0" algn="l" rtl="0">
              <a:spcBef>
                <a:spcPts val="0"/>
              </a:spcBef>
              <a:spcAft>
                <a:spcPts val="0"/>
              </a:spcAft>
              <a:buNone/>
            </a:pPr>
            <a:r>
              <a:rPr lang="en-GB"/>
              <a:t>The Environmental impact covers many areas of your business, from the water, materials and transportation of your products to the electricity and cooling needs of data centers. We could consider our service providers and their environmental policies. For example running a data centre uses a lot of water for cooling so the discharge of this water will have an environmental impact and should be well documented in their ESG policies, as should the amount of energy used in their data warehouse and where this comes from.</a:t>
            </a:r>
            <a:endParaRPr/>
          </a:p>
          <a:p>
            <a:pPr marL="0" lvl="0" indent="0" algn="l" rtl="0">
              <a:spcBef>
                <a:spcPts val="0"/>
              </a:spcBef>
              <a:spcAft>
                <a:spcPts val="0"/>
              </a:spcAft>
              <a:buNone/>
            </a:pPr>
            <a:endParaRPr/>
          </a:p>
          <a:p>
            <a:pPr marL="0" lvl="0" indent="0" algn="l" rtl="0">
              <a:spcBef>
                <a:spcPts val="0"/>
              </a:spcBef>
              <a:spcAft>
                <a:spcPts val="0"/>
              </a:spcAft>
              <a:buNone/>
            </a:pPr>
            <a:r>
              <a:rPr lang="en-GB"/>
              <a:t>The Social impact could cover the conditions that those who make your clothes work in, the conditions of warehouse employees and more. There is an opportunity for the Social impact to demonstrate a high degree of caring. For example, by having an up to date modern-slavery policy you can dictate the conditions your manufacturers allow their workers to produce your clothes in. Having a Fair Trade Policy indicates you care about the pay of people throughout your supply chain and these could draw customers to your brand.</a:t>
            </a:r>
            <a:endParaRPr/>
          </a:p>
          <a:p>
            <a:pPr marL="0" lvl="0" indent="0" algn="l" rtl="0">
              <a:spcBef>
                <a:spcPts val="0"/>
              </a:spcBef>
              <a:spcAft>
                <a:spcPts val="0"/>
              </a:spcAft>
              <a:buNone/>
            </a:pPr>
            <a:endParaRPr/>
          </a:p>
          <a:p>
            <a:pPr marL="0" lvl="0" indent="0" algn="l" rtl="0">
              <a:spcBef>
                <a:spcPts val="0"/>
              </a:spcBef>
              <a:spcAft>
                <a:spcPts val="0"/>
              </a:spcAft>
              <a:buNone/>
            </a:pPr>
            <a:r>
              <a:rPr lang="en-GB"/>
              <a:t>Governance is a crucial consideration as it ensures you are compliant with relevant laws. Given your global operations there are different laws you need to be aware of in areas such as data collection, data storage and data processing. This is covered in the UK by the Data Protection Act, in Europe by the General Data Protection Act (GDPR) and in the USA at state level. Being aware of your legal obligations when using data reduces your risk of financial penalties and the social fall-out that comes from the market losing trust in your company. Additional governance should be considered around the use of AI so that machine learning is used for good.</a:t>
            </a:r>
            <a:endParaRPr/>
          </a:p>
          <a:p>
            <a:pPr marL="0" lvl="0" indent="0" algn="l" rtl="0">
              <a:spcBef>
                <a:spcPts val="0"/>
              </a:spcBef>
              <a:spcAft>
                <a:spcPts val="0"/>
              </a:spcAft>
              <a:buNone/>
            </a:pPr>
            <a:endParaRPr/>
          </a:p>
          <a:p>
            <a:pPr marL="0" lvl="0" indent="0" algn="l" rtl="0">
              <a:spcBef>
                <a:spcPts val="0"/>
              </a:spcBef>
              <a:spcAft>
                <a:spcPts val="0"/>
              </a:spcAft>
              <a:buNone/>
            </a:pPr>
            <a:r>
              <a:rPr lang="en-GB"/>
              <a:t>I am aware we have painted an onerous picture of ESG but being aware of your obligations is also an opportunity to remain innovative and at the forefront of best practices. Within Data this could cover using AI and Machine Learning. Rather than deploying ML without consideration, strong governance ensures people are aware how to use new technologies and what to use them for so they are deployed in a safe, ethical manner.</a:t>
            </a:r>
            <a:endParaRPr/>
          </a:p>
          <a:p>
            <a:pPr marL="0" lvl="0" indent="0" algn="l" rtl="0">
              <a:spcBef>
                <a:spcPts val="0"/>
              </a:spcBef>
              <a:spcAft>
                <a:spcPts val="0"/>
              </a:spcAft>
              <a:buNone/>
            </a:pPr>
            <a:endParaRPr/>
          </a:p>
          <a:p>
            <a:pPr marL="0" lvl="0" indent="0" algn="l" rtl="0">
              <a:spcBef>
                <a:spcPts val="0"/>
              </a:spcBef>
              <a:spcAft>
                <a:spcPts val="0"/>
              </a:spcAft>
              <a:buNone/>
            </a:pPr>
            <a:r>
              <a:rPr lang="en-GB"/>
              <a:t>(maybe add bulletpoints in the slide)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f14d968df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f14d968df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have covered a lot.</a:t>
            </a:r>
            <a:endParaRPr/>
          </a:p>
          <a:p>
            <a:pPr marL="0" lvl="0" indent="0" algn="l" rtl="0">
              <a:spcBef>
                <a:spcPts val="0"/>
              </a:spcBef>
              <a:spcAft>
                <a:spcPts val="0"/>
              </a:spcAft>
              <a:buNone/>
            </a:pPr>
            <a:endParaRPr/>
          </a:p>
          <a:p>
            <a:pPr marL="0" lvl="0" indent="0" algn="l" rtl="0">
              <a:spcBef>
                <a:spcPts val="0"/>
              </a:spcBef>
              <a:spcAft>
                <a:spcPts val="0"/>
              </a:spcAft>
              <a:buNone/>
            </a:pPr>
            <a:r>
              <a:rPr lang="en-GB"/>
              <a:t>From identifying a location for your flagship store to identifying which products get returned and why through to the marketing campaigns which generate the greatest return on investment.</a:t>
            </a:r>
            <a:endParaRPr/>
          </a:p>
          <a:p>
            <a:pPr marL="0" lvl="0" indent="0" algn="l" rtl="0">
              <a:spcBef>
                <a:spcPts val="0"/>
              </a:spcBef>
              <a:spcAft>
                <a:spcPts val="0"/>
              </a:spcAft>
              <a:buNone/>
            </a:pPr>
            <a:endParaRPr/>
          </a:p>
          <a:p>
            <a:pPr marL="0" lvl="0" indent="0" algn="l" rtl="0">
              <a:spcBef>
                <a:spcPts val="0"/>
              </a:spcBef>
              <a:spcAft>
                <a:spcPts val="0"/>
              </a:spcAft>
              <a:buNone/>
            </a:pPr>
            <a:r>
              <a:rPr lang="en-GB"/>
              <a:t>During the Analysis we defined three key KRIs. These are to Increase revenue by 50% in H2, to Achieve a 20% return rate of less by the end of the year (H2) and to achieve a product quality score of 90%.</a:t>
            </a:r>
            <a:endParaRPr/>
          </a:p>
          <a:p>
            <a:pPr marL="0" lvl="0" indent="0" algn="l" rtl="0">
              <a:spcBef>
                <a:spcPts val="0"/>
              </a:spcBef>
              <a:spcAft>
                <a:spcPts val="0"/>
              </a:spcAft>
              <a:buNone/>
            </a:pPr>
            <a:endParaRPr/>
          </a:p>
          <a:p>
            <a:pPr marL="0" lvl="0" indent="0" algn="l" rtl="0">
              <a:spcBef>
                <a:spcPts val="0"/>
              </a:spcBef>
              <a:spcAft>
                <a:spcPts val="0"/>
              </a:spcAft>
              <a:buNone/>
            </a:pPr>
            <a:r>
              <a:rPr lang="en-GB"/>
              <a:t>These KRIs are supported by KPIs</a:t>
            </a:r>
            <a:endParaRPr/>
          </a:p>
          <a:p>
            <a:pPr marL="0" lvl="0" indent="0" algn="l" rtl="0">
              <a:spcBef>
                <a:spcPts val="0"/>
              </a:spcBef>
              <a:spcAft>
                <a:spcPts val="0"/>
              </a:spcAft>
              <a:buNone/>
            </a:pPr>
            <a:endParaRPr u="sng"/>
          </a:p>
          <a:p>
            <a:pPr marL="0" lvl="0" indent="0" algn="l" rtl="0">
              <a:spcBef>
                <a:spcPts val="0"/>
              </a:spcBef>
              <a:spcAft>
                <a:spcPts val="0"/>
              </a:spcAft>
              <a:buNone/>
            </a:pPr>
            <a:r>
              <a:rPr lang="en-GB" u="sng"/>
              <a:t>KRIs</a:t>
            </a:r>
            <a:endParaRPr u="sng"/>
          </a:p>
          <a:p>
            <a:pPr marL="0" lvl="0" indent="0" algn="l" rtl="0">
              <a:spcBef>
                <a:spcPts val="0"/>
              </a:spcBef>
              <a:spcAft>
                <a:spcPts val="0"/>
              </a:spcAft>
              <a:buNone/>
            </a:pPr>
            <a:endParaRPr/>
          </a:p>
          <a:p>
            <a:pPr marL="0" lvl="0" indent="0" algn="l" rtl="0">
              <a:spcBef>
                <a:spcPts val="0"/>
              </a:spcBef>
              <a:spcAft>
                <a:spcPts val="0"/>
              </a:spcAft>
              <a:buNone/>
            </a:pPr>
            <a:r>
              <a:rPr lang="en-GB" b="1"/>
              <a:t>Jarred (Marketing):</a:t>
            </a:r>
            <a:r>
              <a:rPr lang="en-GB"/>
              <a:t> </a:t>
            </a:r>
            <a:r>
              <a:rPr lang="en-GB">
                <a:solidFill>
                  <a:schemeClr val="dk1"/>
                </a:solidFill>
              </a:rPr>
              <a:t>Increase revenue by 50% in H2</a:t>
            </a:r>
            <a:endParaRPr/>
          </a:p>
          <a:p>
            <a:pPr marL="0" lvl="0" indent="0" algn="l" rtl="0">
              <a:spcBef>
                <a:spcPts val="0"/>
              </a:spcBef>
              <a:spcAft>
                <a:spcPts val="0"/>
              </a:spcAft>
              <a:buNone/>
            </a:pPr>
            <a:endParaRPr/>
          </a:p>
          <a:p>
            <a:pPr marL="0" lvl="0" indent="0" algn="l" rtl="0">
              <a:spcBef>
                <a:spcPts val="0"/>
              </a:spcBef>
              <a:spcAft>
                <a:spcPts val="0"/>
              </a:spcAft>
              <a:buNone/>
            </a:pPr>
            <a:r>
              <a:rPr lang="en-GB" u="sng"/>
              <a:t>KPIs</a:t>
            </a:r>
            <a:endParaRPr u="sng"/>
          </a:p>
          <a:p>
            <a:pPr marL="0" lvl="0" indent="0" algn="l" rtl="0">
              <a:spcBef>
                <a:spcPts val="0"/>
              </a:spcBef>
              <a:spcAft>
                <a:spcPts val="0"/>
              </a:spcAft>
              <a:buNone/>
            </a:pPr>
            <a:endParaRPr/>
          </a:p>
          <a:p>
            <a:pPr marL="0" lvl="0" indent="0" algn="l" rtl="0">
              <a:spcBef>
                <a:spcPts val="0"/>
              </a:spcBef>
              <a:spcAft>
                <a:spcPts val="0"/>
              </a:spcAft>
              <a:buNone/>
            </a:pPr>
            <a:r>
              <a:rPr lang="en-GB" b="1"/>
              <a:t>Jarred:</a:t>
            </a:r>
            <a:r>
              <a:rPr lang="en-GB"/>
              <a:t> </a:t>
            </a:r>
            <a:r>
              <a:rPr lang="en-GB">
                <a:solidFill>
                  <a:schemeClr val="dk1"/>
                </a:solidFill>
              </a:rPr>
              <a:t>Attribute all future revenue to a marketing campaign. </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Supports KRI to increase revenue by 50%</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b="1">
                <a:solidFill>
                  <a:schemeClr val="dk1"/>
                </a:solidFill>
              </a:rPr>
              <a:t>Jarred: </a:t>
            </a:r>
            <a:r>
              <a:rPr lang="en-GB">
                <a:solidFill>
                  <a:schemeClr val="dk1"/>
                </a:solidFill>
              </a:rPr>
              <a:t>A/B test marketing campaigns on Instagram and Ticktok as well as Facebook, to expand social engagement.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KRIs</a:t>
            </a:r>
            <a:endParaRPr>
              <a:solidFill>
                <a:schemeClr val="dk1"/>
              </a:solidFill>
            </a:endParaRPr>
          </a:p>
          <a:p>
            <a:pPr marL="0" lvl="0" indent="0" algn="l" rtl="0">
              <a:spcBef>
                <a:spcPts val="0"/>
              </a:spcBef>
              <a:spcAft>
                <a:spcPts val="0"/>
              </a:spcAft>
              <a:buNone/>
            </a:pPr>
            <a:r>
              <a:rPr lang="en-GB">
                <a:solidFill>
                  <a:schemeClr val="dk1"/>
                </a:solidFill>
              </a:rPr>
              <a:t>Kojo: The percentage of returned items should be less than 10%.</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Improvement of </a:t>
            </a:r>
            <a:r>
              <a:rPr lang="en-GB" b="1">
                <a:solidFill>
                  <a:schemeClr val="dk1"/>
                </a:solidFill>
              </a:rPr>
              <a:t>11.8% </a:t>
            </a:r>
            <a:r>
              <a:rPr lang="en-GB">
                <a:solidFill>
                  <a:schemeClr val="dk1"/>
                </a:solidFill>
              </a:rPr>
              <a:t>from current return rate of </a:t>
            </a:r>
            <a:r>
              <a:rPr lang="en-GB" b="1">
                <a:solidFill>
                  <a:schemeClr val="dk1"/>
                </a:solidFill>
              </a:rPr>
              <a:t>21.8%.</a:t>
            </a:r>
            <a:endParaRPr b="1">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KPIs</a:t>
            </a:r>
            <a:endParaRPr>
              <a:solidFill>
                <a:schemeClr val="dk1"/>
              </a:solidFill>
            </a:endParaRPr>
          </a:p>
          <a:p>
            <a:pPr marL="0" lvl="0" indent="0" algn="l" rtl="0">
              <a:spcBef>
                <a:spcPts val="0"/>
              </a:spcBef>
              <a:spcAft>
                <a:spcPts val="0"/>
              </a:spcAft>
              <a:buNone/>
            </a:pPr>
            <a:r>
              <a:rPr lang="en-GB">
                <a:solidFill>
                  <a:schemeClr val="dk1"/>
                </a:solidFill>
              </a:rPr>
              <a:t>Kojo: Implement a sizing chart on the website.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r>
              <a:rPr lang="en-GB">
                <a:solidFill>
                  <a:schemeClr val="dk1"/>
                </a:solidFill>
              </a:rPr>
              <a:t>KRIs</a:t>
            </a:r>
            <a:endParaRPr>
              <a:solidFill>
                <a:schemeClr val="dk1"/>
              </a:solidFill>
            </a:endParaRPr>
          </a:p>
          <a:p>
            <a:pPr marL="0" lvl="0" indent="0" algn="l" rtl="0">
              <a:spcBef>
                <a:spcPts val="0"/>
              </a:spcBef>
              <a:spcAft>
                <a:spcPts val="0"/>
              </a:spcAft>
              <a:buNone/>
            </a:pPr>
            <a:r>
              <a:rPr lang="en-GB">
                <a:solidFill>
                  <a:schemeClr val="dk1"/>
                </a:solidFill>
              </a:rPr>
              <a:t>Ameena: Percentage increase in customer satisfaction scores which drives revenue.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r>
              <a:rPr lang="en-GB">
                <a:solidFill>
                  <a:schemeClr val="dk1"/>
                </a:solidFill>
              </a:rPr>
              <a:t>KPIs</a:t>
            </a:r>
            <a:endParaRPr>
              <a:solidFill>
                <a:schemeClr val="dk1"/>
              </a:solidFill>
            </a:endParaRPr>
          </a:p>
          <a:p>
            <a:pPr marL="0" lvl="0" indent="0" algn="l" rtl="0">
              <a:spcBef>
                <a:spcPts val="0"/>
              </a:spcBef>
              <a:spcAft>
                <a:spcPts val="0"/>
              </a:spcAft>
              <a:buNone/>
            </a:pPr>
            <a:r>
              <a:rPr lang="en-GB">
                <a:solidFill>
                  <a:schemeClr val="dk1"/>
                </a:solidFill>
              </a:rPr>
              <a:t>Ameena: Implement a customer sentiment analysis with ML to reach a 95% customer satisfaction.</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f1421d2255_5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f1421d2255_5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f1421d2255_5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f1421d2255_5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CD</a:t>
            </a:r>
            <a:endParaRPr/>
          </a:p>
          <a:p>
            <a:pPr marL="0" lvl="0" indent="0" algn="l" rtl="0">
              <a:spcBef>
                <a:spcPts val="0"/>
              </a:spcBef>
              <a:spcAft>
                <a:spcPts val="0"/>
              </a:spcAft>
              <a:buNone/>
            </a:pPr>
            <a:endParaRPr/>
          </a:p>
          <a:p>
            <a:pPr marL="0" lvl="0" indent="0" algn="l" rtl="0">
              <a:spcBef>
                <a:spcPts val="0"/>
              </a:spcBef>
              <a:spcAft>
                <a:spcPts val="0"/>
              </a:spcAft>
              <a:buNone/>
            </a:pPr>
            <a:r>
              <a:rPr lang="en-GB"/>
              <a:t>Today we are going to address:</a:t>
            </a:r>
            <a:endParaRPr/>
          </a:p>
          <a:p>
            <a:pPr marL="0" lvl="0" indent="0" algn="l" rtl="0">
              <a:spcBef>
                <a:spcPts val="0"/>
              </a:spcBef>
              <a:spcAft>
                <a:spcPts val="0"/>
              </a:spcAft>
              <a:buNone/>
            </a:pPr>
            <a:endParaRPr/>
          </a:p>
          <a:p>
            <a:pPr marL="457200" lvl="0" indent="-298450" algn="l" rtl="0">
              <a:spcBef>
                <a:spcPts val="0"/>
              </a:spcBef>
              <a:spcAft>
                <a:spcPts val="0"/>
              </a:spcAft>
              <a:buSzPts val="1100"/>
              <a:buAutoNum type="arabicPeriod"/>
            </a:pPr>
            <a:r>
              <a:rPr lang="en-GB"/>
              <a:t>Three business questions. These have all used data analysis, performed in BigQuery, to underpin the visuals which we put together in Looker Studio. </a:t>
            </a:r>
            <a:endParaRPr/>
          </a:p>
          <a:p>
            <a:pPr marL="457200" lvl="0" indent="-298450" algn="l" rtl="0">
              <a:spcBef>
                <a:spcPts val="0"/>
              </a:spcBef>
              <a:spcAft>
                <a:spcPts val="0"/>
              </a:spcAft>
              <a:buSzPts val="1100"/>
              <a:buAutoNum type="arabicPeriod"/>
            </a:pPr>
            <a:r>
              <a:rPr lang="en-GB"/>
              <a:t>Each question will address Key Revenue Indicators and Key Performance Indicators.</a:t>
            </a:r>
            <a:endParaRPr/>
          </a:p>
          <a:p>
            <a:pPr marL="457200" lvl="0" indent="-298450" algn="l" rtl="0">
              <a:spcBef>
                <a:spcPts val="0"/>
              </a:spcBef>
              <a:spcAft>
                <a:spcPts val="0"/>
              </a:spcAft>
              <a:buSzPts val="1100"/>
              <a:buAutoNum type="arabicPeriod"/>
            </a:pPr>
            <a:r>
              <a:rPr lang="en-GB"/>
              <a:t>We will examine how Machine Learning can be used and relate this to each of our business questions before highlighting Missing Data and Data Quality concerns.</a:t>
            </a:r>
            <a:endParaRPr/>
          </a:p>
          <a:p>
            <a:pPr marL="457200" lvl="0" indent="-298450" algn="l" rtl="0">
              <a:spcBef>
                <a:spcPts val="0"/>
              </a:spcBef>
              <a:spcAft>
                <a:spcPts val="0"/>
              </a:spcAft>
              <a:buSzPts val="1100"/>
              <a:buAutoNum type="arabicPeriod"/>
            </a:pPr>
            <a:r>
              <a:rPr lang="en-GB"/>
              <a:t>Finally we will consider your Data Strategy and Environmental, Social and Governance considerations.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f1421d2255_5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f1421d2255_5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CD </a:t>
            </a:r>
            <a:endParaRPr b="1"/>
          </a:p>
          <a:p>
            <a:pPr marL="0" lvl="0" indent="0" algn="l" rtl="0">
              <a:spcBef>
                <a:spcPts val="0"/>
              </a:spcBef>
              <a:spcAft>
                <a:spcPts val="0"/>
              </a:spcAft>
              <a:buNone/>
            </a:pPr>
            <a:endParaRPr/>
          </a:p>
          <a:p>
            <a:pPr marL="0" lvl="0" indent="0" algn="l" rtl="0">
              <a:spcBef>
                <a:spcPts val="0"/>
              </a:spcBef>
              <a:spcAft>
                <a:spcPts val="0"/>
              </a:spcAft>
              <a:buNone/>
            </a:pPr>
            <a:r>
              <a:rPr lang="en-GB"/>
              <a:t>Our first question relates to Alex’s objective to open a new store….</a:t>
            </a:r>
            <a:endParaRPr/>
          </a:p>
          <a:p>
            <a:pPr marL="0" lvl="0" indent="0" algn="l" rtl="0">
              <a:spcBef>
                <a:spcPts val="0"/>
              </a:spcBef>
              <a:spcAft>
                <a:spcPts val="0"/>
              </a:spcAft>
              <a:buNone/>
            </a:pPr>
            <a:endParaRPr/>
          </a:p>
          <a:p>
            <a:pPr marL="0" lvl="0" indent="0" algn="l" rtl="0">
              <a:spcBef>
                <a:spcPts val="0"/>
              </a:spcBef>
              <a:spcAft>
                <a:spcPts val="0"/>
              </a:spcAft>
              <a:buNone/>
            </a:pPr>
            <a:r>
              <a:rPr lang="en-GB"/>
              <a:t>The business objective relates to Ameinas objectives to improve product quality is supported by assessing the return rate per product</a:t>
            </a:r>
            <a:endParaRPr/>
          </a:p>
          <a:p>
            <a:pPr marL="0" lvl="0" indent="0" algn="l" rtl="0">
              <a:spcBef>
                <a:spcPts val="0"/>
              </a:spcBef>
              <a:spcAft>
                <a:spcPts val="0"/>
              </a:spcAft>
              <a:buNone/>
            </a:pPr>
            <a:endParaRPr/>
          </a:p>
          <a:p>
            <a:pPr marL="0" lvl="0" indent="0" algn="l" rtl="0">
              <a:spcBef>
                <a:spcPts val="0"/>
              </a:spcBef>
              <a:spcAft>
                <a:spcPts val="0"/>
              </a:spcAft>
              <a:buNone/>
            </a:pPr>
            <a:r>
              <a:rPr lang="en-GB"/>
              <a:t>The business objective to increase revenue by 50% by the end of the second half of the year is supported by understanding the source of orders and revenue</a:t>
            </a:r>
            <a:endParaRPr/>
          </a:p>
          <a:p>
            <a:pPr marL="0" lvl="0" indent="0" algn="l" rtl="0">
              <a:spcBef>
                <a:spcPts val="0"/>
              </a:spcBef>
              <a:spcAft>
                <a:spcPts val="0"/>
              </a:spcAft>
              <a:buNone/>
            </a:pPr>
            <a:endParaRPr/>
          </a:p>
          <a:p>
            <a:pPr marL="0" lvl="0" indent="0" algn="l" rtl="0">
              <a:spcBef>
                <a:spcPts val="0"/>
              </a:spcBef>
              <a:spcAft>
                <a:spcPts val="0"/>
              </a:spcAft>
              <a:buNone/>
            </a:pPr>
            <a:r>
              <a:rPr lang="en-GB"/>
              <a:t>Now we are going to take a look at Key Revenue Indicators and Key Performance Indicators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f1421d2255_5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f1421d2255_5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Hi everyone, good afternoon I hope everyone is doing well my name is I am Isaiah and today im going to speak about our kpis and kris </a:t>
            </a:r>
            <a:endParaRPr/>
          </a:p>
          <a:p>
            <a:pPr marL="0" lvl="0" indent="0" algn="l" rtl="0">
              <a:spcBef>
                <a:spcPts val="0"/>
              </a:spcBef>
              <a:spcAft>
                <a:spcPts val="0"/>
              </a:spcAft>
              <a:buNone/>
            </a:pPr>
            <a:endParaRPr/>
          </a:p>
          <a:p>
            <a:pPr marL="0" lvl="0" indent="0" algn="l" rtl="0">
              <a:spcBef>
                <a:spcPts val="0"/>
              </a:spcBef>
              <a:spcAft>
                <a:spcPts val="0"/>
              </a:spcAft>
              <a:buNone/>
            </a:pPr>
            <a:r>
              <a:rPr lang="en-GB"/>
              <a:t>Define KPIs: </a:t>
            </a:r>
            <a:endParaRPr/>
          </a:p>
          <a:p>
            <a:pPr marL="0" lvl="0" indent="0" algn="l" rtl="0">
              <a:spcBef>
                <a:spcPts val="0"/>
              </a:spcBef>
              <a:spcAft>
                <a:spcPts val="0"/>
              </a:spcAft>
              <a:buNone/>
            </a:pPr>
            <a:r>
              <a:rPr lang="en-GB"/>
              <a:t>To start off for those who don’t know what a kpi and a kri is let me explain a kpi is short for Key Performance Indicators which measures ongoing performance and progress towards specific goals, while kri which is short for Key Result Indicators (KRIs) reflect the outcomes of those efforts and the overall success achieved.</a:t>
            </a:r>
            <a:endParaRPr/>
          </a:p>
          <a:p>
            <a:pPr marL="0" lvl="0" indent="0" algn="l" rtl="0">
              <a:spcBef>
                <a:spcPts val="0"/>
              </a:spcBef>
              <a:spcAft>
                <a:spcPts val="0"/>
              </a:spcAft>
              <a:buNone/>
            </a:pPr>
            <a:endParaRPr/>
          </a:p>
          <a:p>
            <a:pPr marL="0" lvl="0" indent="0" algn="l" rtl="0">
              <a:spcBef>
                <a:spcPts val="0"/>
              </a:spcBef>
              <a:spcAft>
                <a:spcPts val="0"/>
              </a:spcAft>
              <a:buNone/>
            </a:pPr>
            <a:r>
              <a:rPr lang="en-GB"/>
              <a:t>1)For the first kpi The percentage of returned items should be less than 20%. Your returned rate is 21.8% and the solution on how you could fix this is to efficiently manage your inventory, directly impacting sales performance, which could help with better cost management, and cash flow. Which will resulting in your return rates reducing by 10%. This is Kojo’s objective.</a:t>
            </a:r>
            <a:endParaRPr/>
          </a:p>
          <a:p>
            <a:pPr marL="0" lvl="0" indent="0" algn="l" rtl="0">
              <a:spcBef>
                <a:spcPts val="0"/>
              </a:spcBef>
              <a:spcAft>
                <a:spcPts val="0"/>
              </a:spcAft>
              <a:buNone/>
            </a:pPr>
            <a:endParaRPr/>
          </a:p>
          <a:p>
            <a:pPr marL="0" lvl="0" indent="0" algn="l" rtl="0">
              <a:spcBef>
                <a:spcPts val="0"/>
              </a:spcBef>
              <a:spcAft>
                <a:spcPts val="0"/>
              </a:spcAft>
              <a:buNone/>
            </a:pPr>
            <a:r>
              <a:rPr lang="en-GB"/>
              <a:t>2) And for your second kpi which is to Implement a customer sentiment analysis with ML to reach a 90% customer satisfaction. As we don’t have customer satisfaction data you can implement a sentiment analysis with Machine Learning by the end of the year and this KPI measures the overall quality of the clothing items based on customer feedback. Also another way would be to use a sentiment analysis is to build a survey based on customer satisfaction with a metric of 7/10 score customer satisfaction. This should have a percentage increase in customer satisfaction scores which drives revenue. This is Ameena’s Objective</a:t>
            </a:r>
            <a:endParaRPr/>
          </a:p>
          <a:p>
            <a:pPr marL="0" lvl="0" indent="0" algn="l" rtl="0">
              <a:spcBef>
                <a:spcPts val="0"/>
              </a:spcBef>
              <a:spcAft>
                <a:spcPts val="0"/>
              </a:spcAft>
              <a:buNone/>
            </a:pPr>
            <a:endParaRPr/>
          </a:p>
          <a:p>
            <a:pPr marL="0" lvl="0" indent="0" algn="l" rtl="0">
              <a:spcBef>
                <a:spcPts val="0"/>
              </a:spcBef>
              <a:spcAft>
                <a:spcPts val="0"/>
              </a:spcAft>
              <a:buNone/>
            </a:pPr>
            <a:r>
              <a:rPr lang="en-GB"/>
              <a:t>Now I will pass it on to Yousuf who will talk about his business question.</a:t>
            </a: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f1421d2255_5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f1421d2255_5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GB" b="1"/>
              <a:t>YK </a:t>
            </a:r>
            <a:endParaRPr b="1"/>
          </a:p>
          <a:p>
            <a:pPr marL="0" lvl="0" indent="0" algn="l" rtl="0">
              <a:lnSpc>
                <a:spcPct val="115000"/>
              </a:lnSpc>
              <a:spcBef>
                <a:spcPts val="1200"/>
              </a:spcBef>
              <a:spcAft>
                <a:spcPts val="0"/>
              </a:spcAft>
              <a:buClr>
                <a:schemeClr val="dk1"/>
              </a:buClr>
              <a:buSzPts val="1100"/>
              <a:buFont typeface="Arial"/>
              <a:buNone/>
            </a:pPr>
            <a:r>
              <a:rPr lang="en-GB"/>
              <a:t>The first business question we decided to focus on was “What location in the UK would be best to open a physical store for EQUO?”.</a:t>
            </a:r>
            <a:endParaRPr/>
          </a:p>
          <a:p>
            <a:pPr marL="0" lvl="0" indent="0" algn="l" rtl="0">
              <a:lnSpc>
                <a:spcPct val="115000"/>
              </a:lnSpc>
              <a:spcBef>
                <a:spcPts val="1200"/>
              </a:spcBef>
              <a:spcAft>
                <a:spcPts val="0"/>
              </a:spcAft>
              <a:buClr>
                <a:schemeClr val="dk1"/>
              </a:buClr>
              <a:buSzPts val="1100"/>
              <a:buFont typeface="Arial"/>
              <a:buNone/>
            </a:pPr>
            <a:r>
              <a:rPr lang="en-GB"/>
              <a:t>On the left, we have a bar chart which tells us that the majority of our customers are based in London. This makes London an excellent place to open our shop.</a:t>
            </a:r>
            <a:endParaRPr/>
          </a:p>
          <a:p>
            <a:pPr marL="0" lvl="0" indent="0" algn="l" rtl="0">
              <a:lnSpc>
                <a:spcPct val="115000"/>
              </a:lnSpc>
              <a:spcBef>
                <a:spcPts val="1200"/>
              </a:spcBef>
              <a:spcAft>
                <a:spcPts val="0"/>
              </a:spcAft>
              <a:buClr>
                <a:schemeClr val="dk1"/>
              </a:buClr>
              <a:buSzPts val="1100"/>
              <a:buFont typeface="Arial"/>
              <a:buNone/>
            </a:pPr>
            <a:r>
              <a:rPr lang="en-GB"/>
              <a:t>However, if we look closely at the heatmap on the right, we see another red spot that isn’t London.</a:t>
            </a:r>
            <a:endParaRPr/>
          </a:p>
          <a:p>
            <a:pPr marL="0" lvl="0" indent="0" algn="l" rtl="0">
              <a:lnSpc>
                <a:spcPct val="115000"/>
              </a:lnSpc>
              <a:spcBef>
                <a:spcPts val="1200"/>
              </a:spcBef>
              <a:spcAft>
                <a:spcPts val="0"/>
              </a:spcAft>
              <a:buClr>
                <a:schemeClr val="dk1"/>
              </a:buClr>
              <a:buSzPts val="1100"/>
              <a:buFont typeface="Arial"/>
              <a:buNone/>
            </a:pPr>
            <a:r>
              <a:rPr lang="en-GB"/>
              <a:t>This happens because two locations Manchester and Salford are being grouped together. Combined, this area accounts for 255 customers. If we include other areas in central England, such as Sheffield, the data suggests that opening a store near Manchester could also be a viable option.</a:t>
            </a:r>
            <a:endParaRPr/>
          </a:p>
          <a:p>
            <a:pPr marL="0" lvl="0" indent="0" algn="l" rtl="0">
              <a:lnSpc>
                <a:spcPct val="115000"/>
              </a:lnSpc>
              <a:spcBef>
                <a:spcPts val="1200"/>
              </a:spcBef>
              <a:spcAft>
                <a:spcPts val="0"/>
              </a:spcAft>
              <a:buClr>
                <a:schemeClr val="dk1"/>
              </a:buClr>
              <a:buSzPts val="1100"/>
              <a:buFont typeface="Arial"/>
              <a:buNone/>
            </a:pPr>
            <a:r>
              <a:rPr lang="en-GB"/>
              <a:t>That being said, we </a:t>
            </a:r>
            <a:r>
              <a:rPr lang="en-GB">
                <a:solidFill>
                  <a:schemeClr val="dk1"/>
                </a:solidFill>
              </a:rPr>
              <a:t>should consider the drawbacks of both locations. The general footfall for shops in Manchester would be less than that of those in London. But the rent in London will probably be higher than that in Manchester making Manchester more cost-effective.</a:t>
            </a:r>
            <a:endParaRPr/>
          </a:p>
          <a:p>
            <a:pPr marL="0" lvl="0" indent="0" algn="l" rtl="0">
              <a:lnSpc>
                <a:spcPct val="115000"/>
              </a:lnSpc>
              <a:spcBef>
                <a:spcPts val="1200"/>
              </a:spcBef>
              <a:spcAft>
                <a:spcPts val="0"/>
              </a:spcAft>
              <a:buClr>
                <a:schemeClr val="dk1"/>
              </a:buClr>
              <a:buSzPts val="1100"/>
              <a:buFont typeface="Arial"/>
              <a:buNone/>
            </a:pPr>
            <a:r>
              <a:rPr lang="en-GB"/>
              <a:t>Because the cluster of customers near London is larger than that in central England, we would suggest that a store should be opened in London.</a:t>
            </a:r>
            <a:endParaRPr/>
          </a:p>
          <a:p>
            <a:pPr marL="0" lvl="0" indent="0" algn="l" rtl="0">
              <a:lnSpc>
                <a:spcPct val="115000"/>
              </a:lnSpc>
              <a:spcBef>
                <a:spcPts val="1200"/>
              </a:spcBef>
              <a:spcAft>
                <a:spcPts val="0"/>
              </a:spcAft>
              <a:buClr>
                <a:schemeClr val="dk1"/>
              </a:buClr>
              <a:buSzPts val="1100"/>
              <a:buFont typeface="Arial"/>
              <a:buNone/>
            </a:pPr>
            <a:r>
              <a:rPr lang="en-GB"/>
              <a:t>I mentioned footfall and rent which leads me onto some data quality issues and missing data that may be useful for us to make a decision.</a:t>
            </a:r>
            <a:endParaRPr/>
          </a:p>
          <a:p>
            <a:pPr marL="0" lvl="0" indent="0" algn="l" rtl="0">
              <a:lnSpc>
                <a:spcPct val="115000"/>
              </a:lnSpc>
              <a:spcBef>
                <a:spcPts val="1200"/>
              </a:spcBef>
              <a:spcAft>
                <a:spcPts val="0"/>
              </a:spcAft>
              <a:buClr>
                <a:schemeClr val="dk1"/>
              </a:buClr>
              <a:buSzPts val="1100"/>
              <a:buFont typeface="Arial"/>
              <a:buNone/>
            </a:pPr>
            <a:r>
              <a:rPr lang="en-GB"/>
              <a:t>If we had data about the rent of opening a shop in different locations, the footfall in both locations and more customer demographic data (maybe like age and income), this would be useful data for us.</a:t>
            </a:r>
            <a:endParaRPr/>
          </a:p>
          <a:p>
            <a:pPr marL="0" lvl="0" indent="0" algn="l" rtl="0">
              <a:lnSpc>
                <a:spcPct val="115000"/>
              </a:lnSpc>
              <a:spcBef>
                <a:spcPts val="1200"/>
              </a:spcBef>
              <a:spcAft>
                <a:spcPts val="0"/>
              </a:spcAft>
              <a:buClr>
                <a:schemeClr val="dk1"/>
              </a:buClr>
              <a:buSzPts val="1100"/>
              <a:buFont typeface="Arial"/>
              <a:buNone/>
            </a:pPr>
            <a:r>
              <a:rPr lang="en-GB"/>
              <a:t>Also, after doing some exploratory data analysis in our customers data, we found that some customers signed up with the same email in different locations for whatever reason. This is a data quality issue as it skews our results a bit.</a:t>
            </a:r>
            <a:endParaRPr/>
          </a:p>
          <a:p>
            <a:pPr marL="0" lvl="0" indent="0" algn="l" rtl="0">
              <a:lnSpc>
                <a:spcPct val="115000"/>
              </a:lnSpc>
              <a:spcBef>
                <a:spcPts val="1200"/>
              </a:spcBef>
              <a:spcAft>
                <a:spcPts val="1200"/>
              </a:spcAft>
              <a:buClr>
                <a:schemeClr val="dk1"/>
              </a:buClr>
              <a:buSzPts val="1100"/>
              <a:buFont typeface="Arial"/>
              <a:buNone/>
            </a:pPr>
            <a:r>
              <a:rPr lang="en-GB">
                <a:solidFill>
                  <a:schemeClr val="dk1"/>
                </a:solidFill>
              </a:rPr>
              <a:t>(Footfall is the number of people entering an area, shop or building in a given time.)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f1421d2255_5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f1421d2255_5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YK</a:t>
            </a:r>
            <a:endParaRPr b="1"/>
          </a:p>
          <a:p>
            <a:pPr marL="0" lvl="0" indent="0" algn="l" rtl="0">
              <a:spcBef>
                <a:spcPts val="0"/>
              </a:spcBef>
              <a:spcAft>
                <a:spcPts val="0"/>
              </a:spcAft>
              <a:buNone/>
            </a:pPr>
            <a:endParaRPr b="1"/>
          </a:p>
          <a:p>
            <a:pPr marL="0" lvl="0" indent="0" algn="l" rtl="0">
              <a:spcBef>
                <a:spcPts val="0"/>
              </a:spcBef>
              <a:spcAft>
                <a:spcPts val="0"/>
              </a:spcAft>
              <a:buNone/>
            </a:pPr>
            <a:r>
              <a:rPr lang="en-GB"/>
              <a:t>One model we can use is linear regression and this can be used to model the relationship between rent prices (y-axis) and an independent variable like location and foot traffic. This model can help us identify locations that offer the best balance between affordability and high customer traffic.</a:t>
            </a:r>
            <a:endParaRPr/>
          </a:p>
          <a:p>
            <a:pPr marL="0" lvl="0" indent="0" algn="l" rtl="0">
              <a:spcBef>
                <a:spcPts val="0"/>
              </a:spcBef>
              <a:spcAft>
                <a:spcPts val="0"/>
              </a:spcAft>
              <a:buNone/>
            </a:pPr>
            <a:endParaRPr b="1"/>
          </a:p>
          <a:p>
            <a:pPr marL="0" lvl="0" indent="0" algn="l" rtl="0">
              <a:spcBef>
                <a:spcPts val="0"/>
              </a:spcBef>
              <a:spcAft>
                <a:spcPts val="0"/>
              </a:spcAft>
              <a:buNone/>
            </a:pPr>
            <a:endParaRPr/>
          </a:p>
          <a:p>
            <a:pPr marL="0" lvl="0" indent="0" algn="l" rtl="0">
              <a:spcBef>
                <a:spcPts val="0"/>
              </a:spcBef>
              <a:spcAft>
                <a:spcPts val="0"/>
              </a:spcAft>
              <a:buNone/>
            </a:pPr>
            <a:r>
              <a:rPr lang="en-GB"/>
              <a:t>K-means clustering will help us identify optimal locations by grouping areas with similar characteristics. We’ll cluster based on demographic data (for example, income levels, population density), customer behavior (for example., spending patterns), and competitor locations. This result will allow us to pick a location, avoiding regions with saturated markets and focusing on areas with high customer demand and favorable competitive conditions.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f1421d2255_5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f1421d2255_5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KB </a:t>
            </a:r>
            <a:endParaRPr b="1"/>
          </a:p>
          <a:p>
            <a:pPr marL="0" lvl="0" indent="0" algn="l" rtl="0">
              <a:lnSpc>
                <a:spcPct val="115000"/>
              </a:lnSpc>
              <a:spcBef>
                <a:spcPts val="1200"/>
              </a:spcBef>
              <a:spcAft>
                <a:spcPts val="0"/>
              </a:spcAft>
              <a:buNone/>
            </a:pPr>
            <a:r>
              <a:rPr lang="en-GB">
                <a:solidFill>
                  <a:schemeClr val="dk1"/>
                </a:solidFill>
              </a:rPr>
              <a:t>Outerwear and Loungewear are relatively low return rate, 18% and 1% respectively, which shows customer satisfaction and product quality.</a:t>
            </a:r>
            <a:endParaRPr/>
          </a:p>
          <a:p>
            <a:pPr marL="0" lvl="0" indent="0" algn="l" rtl="0">
              <a:spcBef>
                <a:spcPts val="0"/>
              </a:spcBef>
              <a:spcAft>
                <a:spcPts val="0"/>
              </a:spcAft>
              <a:buNone/>
            </a:pPr>
            <a:r>
              <a:rPr lang="en-GB"/>
              <a:t>Although Jeans has the highest return rate, Jeans also has the lowest total bought. Jeans is an outlier which is not representative of the average returns rate. The same can be said of Loungewear, so we have removed these and averaged the remaining categories to get an average return rate of</a:t>
            </a:r>
            <a:r>
              <a:rPr lang="en-GB" b="1"/>
              <a:t> 21.8%. This does not appear to be bad for a fashion business.</a:t>
            </a:r>
            <a:endParaRPr b="1"/>
          </a:p>
          <a:p>
            <a:pPr marL="0" lvl="0" indent="0" algn="l" rtl="0">
              <a:spcBef>
                <a:spcPts val="0"/>
              </a:spcBef>
              <a:spcAft>
                <a:spcPts val="0"/>
              </a:spcAft>
              <a:buNone/>
            </a:pPr>
            <a:endParaRPr b="1"/>
          </a:p>
          <a:p>
            <a:pPr marL="0" lvl="0" indent="0" algn="l" rtl="0">
              <a:spcBef>
                <a:spcPts val="0"/>
              </a:spcBef>
              <a:spcAft>
                <a:spcPts val="0"/>
              </a:spcAft>
              <a:buNone/>
            </a:pPr>
            <a:r>
              <a:rPr lang="en-GB"/>
              <a:t>Since we want to both improve the customer experience and double revenue in H2 we should consider our outlier, Jeans and use surveys and reviews to assess why the return rate is so high. By tackling this issue we could see an increase in Jeans sales and a reduction in returns.</a:t>
            </a:r>
            <a:endParaRPr/>
          </a:p>
          <a:p>
            <a:pPr marL="0" lvl="0" indent="0" algn="l" rtl="0">
              <a:lnSpc>
                <a:spcPct val="115000"/>
              </a:lnSpc>
              <a:spcBef>
                <a:spcPts val="1200"/>
              </a:spcBef>
              <a:spcAft>
                <a:spcPts val="0"/>
              </a:spcAft>
              <a:buClr>
                <a:schemeClr val="dk1"/>
              </a:buClr>
              <a:buSzPts val="1100"/>
              <a:buFont typeface="Arial"/>
              <a:buNone/>
            </a:pPr>
            <a:r>
              <a:rPr lang="en-GB">
                <a:solidFill>
                  <a:schemeClr val="dk1"/>
                </a:solidFill>
              </a:rPr>
              <a:t>Let’s move on to the next chart on right side, which is </a:t>
            </a:r>
            <a:r>
              <a:rPr lang="en-GB" b="1">
                <a:solidFill>
                  <a:schemeClr val="dk1"/>
                </a:solidFill>
              </a:rPr>
              <a:t>Distribution of Product returns by category and reason</a:t>
            </a:r>
            <a:r>
              <a:rPr lang="en-GB">
                <a:solidFill>
                  <a:schemeClr val="dk1"/>
                </a:solidFill>
              </a:rPr>
              <a:t>. As we can observe, the primary reason for returns is product fit. Notably, the shirt category has the highest number of returned items, that is around 1.3k, indicating that fit issues are particularly common in this category …. but its sales volume has been very high.  Again, in outwear category which has 75% returned items shows the product fit issue.</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f1421d2255_5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f1421d2255_5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KB</a:t>
            </a:r>
            <a:endParaRPr b="1"/>
          </a:p>
          <a:p>
            <a:pPr marL="0" lvl="0" indent="0" algn="l" rtl="0">
              <a:spcBef>
                <a:spcPts val="0"/>
              </a:spcBef>
              <a:spcAft>
                <a:spcPts val="0"/>
              </a:spcAft>
              <a:buNone/>
            </a:pPr>
            <a:endParaRPr b="1"/>
          </a:p>
          <a:p>
            <a:pPr marL="0" lvl="0" indent="0" algn="l" rtl="0">
              <a:lnSpc>
                <a:spcPct val="115000"/>
              </a:lnSpc>
              <a:spcBef>
                <a:spcPts val="1200"/>
              </a:spcBef>
              <a:spcAft>
                <a:spcPts val="0"/>
              </a:spcAft>
              <a:buNone/>
            </a:pPr>
            <a:r>
              <a:rPr lang="en-GB" sz="1200">
                <a:solidFill>
                  <a:schemeClr val="dk1"/>
                </a:solidFill>
              </a:rPr>
              <a:t>1. We can use </a:t>
            </a:r>
            <a:r>
              <a:rPr lang="en-GB" sz="1200" b="1">
                <a:solidFill>
                  <a:schemeClr val="dk1"/>
                </a:solidFill>
              </a:rPr>
              <a:t>Sentiment analysis</a:t>
            </a:r>
            <a:r>
              <a:rPr lang="en-GB" sz="1200">
                <a:solidFill>
                  <a:schemeClr val="dk1"/>
                </a:solidFill>
              </a:rPr>
              <a:t> which uses </a:t>
            </a:r>
            <a:r>
              <a:rPr lang="en-GB" sz="1200" b="1">
                <a:solidFill>
                  <a:schemeClr val="dk1"/>
                </a:solidFill>
              </a:rPr>
              <a:t>NLP techniques</a:t>
            </a:r>
            <a:r>
              <a:rPr lang="en-GB" sz="1200">
                <a:solidFill>
                  <a:schemeClr val="dk1"/>
                </a:solidFill>
              </a:rPr>
              <a:t> to determine the emotional tone of customer reviews. By applying models like BERT and GPT-3, we can accurately classify reviews as positive, negative, or neutral. This helps in understanding customer dissatisfaction and pinpointing specific product issues. For example, BERT can analyse the context of words in reviews, providing a nuanced understanding of customer feedback.</a:t>
            </a:r>
            <a:endParaRPr sz="1200" b="1"/>
          </a:p>
          <a:p>
            <a:pPr marL="0" lvl="0" indent="0" algn="l" rtl="0">
              <a:spcBef>
                <a:spcPts val="1200"/>
              </a:spcBef>
              <a:spcAft>
                <a:spcPts val="0"/>
              </a:spcAft>
              <a:buNone/>
            </a:pPr>
            <a:r>
              <a:rPr lang="en-GB" sz="1200" b="1"/>
              <a:t>2.</a:t>
            </a:r>
            <a:r>
              <a:rPr lang="en-GB" sz="1200">
                <a:solidFill>
                  <a:schemeClr val="dk1"/>
                </a:solidFill>
              </a:rPr>
              <a:t>To predict the likelihood of returns, we can use </a:t>
            </a:r>
            <a:r>
              <a:rPr lang="en-GB" sz="1200" b="1">
                <a:solidFill>
                  <a:schemeClr val="dk1"/>
                </a:solidFill>
              </a:rPr>
              <a:t>logistic regression</a:t>
            </a:r>
            <a:r>
              <a:rPr lang="en-GB" sz="1200">
                <a:solidFill>
                  <a:schemeClr val="dk1"/>
                </a:solidFill>
              </a:rPr>
              <a:t>. This statistical model helps us estimate the probability of a return based on input features such as customer reviews, product ratings, and purchase history. By training the logistic regression model on historical data, we can identify key factors contributing to returns.</a:t>
            </a:r>
            <a:endParaRPr sz="1200">
              <a:solidFill>
                <a:schemeClr val="dk1"/>
              </a:solidFill>
            </a:endParaRPr>
          </a:p>
          <a:p>
            <a:pPr marL="0" lvl="0" indent="0" algn="l" rtl="0">
              <a:lnSpc>
                <a:spcPct val="115000"/>
              </a:lnSpc>
              <a:spcBef>
                <a:spcPts val="1200"/>
              </a:spcBef>
              <a:spcAft>
                <a:spcPts val="0"/>
              </a:spcAft>
              <a:buNone/>
            </a:pPr>
            <a:r>
              <a:rPr lang="en-GB" sz="1200" b="1"/>
              <a:t>3. Then </a:t>
            </a:r>
            <a:r>
              <a:rPr lang="en-GB" sz="1200" b="1">
                <a:solidFill>
                  <a:schemeClr val="dk1"/>
                </a:solidFill>
              </a:rPr>
              <a:t>score(s) we would recommend : Precision, Recall, and F1 Score: </a:t>
            </a:r>
            <a:r>
              <a:rPr lang="en-GB" sz="1200">
                <a:solidFill>
                  <a:schemeClr val="dk1"/>
                </a:solidFill>
              </a:rPr>
              <a:t>Important for understanding the model's performance in identifying positive and negative sentiments correctly.</a:t>
            </a:r>
            <a:endParaRPr sz="1200">
              <a:solidFill>
                <a:schemeClr val="dk1"/>
              </a:solidFill>
            </a:endParaRPr>
          </a:p>
          <a:p>
            <a:pPr marL="0" lvl="0" indent="0" algn="l" rtl="0">
              <a:spcBef>
                <a:spcPts val="1200"/>
              </a:spcBef>
              <a:spcAft>
                <a:spcPts val="0"/>
              </a:spcAft>
              <a:buNone/>
            </a:pPr>
            <a:endParaRPr b="1"/>
          </a:p>
          <a:p>
            <a:pPr marL="0" lvl="0" indent="0" algn="l" rtl="0">
              <a:spcBef>
                <a:spcPts val="0"/>
              </a:spcBef>
              <a:spcAft>
                <a:spcPts val="0"/>
              </a:spcAft>
              <a:buNone/>
            </a:pP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f1421d2255_5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f1421d2255_5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GB" b="1">
                <a:solidFill>
                  <a:schemeClr val="dk1"/>
                </a:solidFill>
              </a:rPr>
              <a:t>CD</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a:t>This slide supports a </a:t>
            </a:r>
            <a:r>
              <a:rPr lang="en-GB" b="1"/>
              <a:t>KRI which is how can we increase revenue by 50% in H2 </a:t>
            </a:r>
            <a:r>
              <a:rPr lang="en-GB"/>
              <a:t>and is focused on providing actionable insights to Jared that will help the work you are doing putting together a marketing strategy for EQUO.</a:t>
            </a:r>
            <a:endParaRPr/>
          </a:p>
          <a:p>
            <a:pPr marL="0" lvl="0" indent="0" algn="l" rtl="0">
              <a:lnSpc>
                <a:spcPct val="115000"/>
              </a:lnSpc>
              <a:spcBef>
                <a:spcPts val="1200"/>
              </a:spcBef>
              <a:spcAft>
                <a:spcPts val="0"/>
              </a:spcAft>
              <a:buClr>
                <a:schemeClr val="dk1"/>
              </a:buClr>
              <a:buSzPts val="1100"/>
              <a:buFont typeface="Arial"/>
              <a:buNone/>
            </a:pPr>
            <a:r>
              <a:rPr lang="en-GB"/>
              <a:t>As we consider where orders and revenue come from we can start to put together KPIs for your marketing team:</a:t>
            </a:r>
            <a:endParaRPr/>
          </a:p>
          <a:p>
            <a:pPr marL="0" lvl="0" indent="0" algn="l" rtl="0">
              <a:lnSpc>
                <a:spcPct val="115000"/>
              </a:lnSpc>
              <a:spcBef>
                <a:spcPts val="1200"/>
              </a:spcBef>
              <a:spcAft>
                <a:spcPts val="0"/>
              </a:spcAft>
              <a:buClr>
                <a:schemeClr val="dk1"/>
              </a:buClr>
              <a:buSzPts val="1100"/>
              <a:buFont typeface="Arial"/>
              <a:buNone/>
            </a:pPr>
            <a:r>
              <a:rPr lang="en-GB"/>
              <a:t>Jared you will know this already but for the rest of the team, Marketing campaigns can be divided into two main categories: organic and paid. Organic campaigns use non-paid methods to drive traffic to your website and account for the majority of orders and revenue. The team’s efforts in SEO, blogs, and other content strategies have significantly boosted organic search results. While these efforts should certainly continue, we will focus on identifying which paid marketing channel has generated the most orders and revenue.</a:t>
            </a:r>
            <a:endParaRPr/>
          </a:p>
          <a:p>
            <a:pPr marL="0" lvl="0" indent="0" algn="l" rtl="0">
              <a:lnSpc>
                <a:spcPct val="115000"/>
              </a:lnSpc>
              <a:spcBef>
                <a:spcPts val="1200"/>
              </a:spcBef>
              <a:spcAft>
                <a:spcPts val="0"/>
              </a:spcAft>
              <a:buClr>
                <a:schemeClr val="dk1"/>
              </a:buClr>
              <a:buSzPts val="1100"/>
              <a:buFont typeface="Arial"/>
              <a:buNone/>
            </a:pPr>
            <a:r>
              <a:rPr lang="en-GB"/>
              <a:t>The most successful paid campaign was the Welcome Flow email, as highlighted in the chart. This campaign resulted in nearly 1,200 orders and £76,000 in revenue.</a:t>
            </a:r>
            <a:endParaRPr/>
          </a:p>
          <a:p>
            <a:pPr marL="0" lvl="0" indent="0" algn="l" rtl="0">
              <a:lnSpc>
                <a:spcPct val="115000"/>
              </a:lnSpc>
              <a:spcBef>
                <a:spcPts val="1200"/>
              </a:spcBef>
              <a:spcAft>
                <a:spcPts val="0"/>
              </a:spcAft>
              <a:buClr>
                <a:schemeClr val="dk1"/>
              </a:buClr>
              <a:buSzPts val="1100"/>
              <a:buFont typeface="Arial"/>
              <a:buNone/>
            </a:pPr>
            <a:r>
              <a:rPr lang="en-GB"/>
              <a:t>It is important to note that there is an issue with the data: £133,800 in revenue is attributed to 'null' campaigns, meaning this revenue cannot be linked to any specific campaign. Moving forward, </a:t>
            </a:r>
            <a:r>
              <a:rPr lang="en-GB" b="1"/>
              <a:t>a KPI for Jared could be to ensure all revenue is attributed to a tagged campaign as this would enable a more comprehensive assessment of revenue sources.</a:t>
            </a:r>
            <a:endParaRPr b="1"/>
          </a:p>
          <a:p>
            <a:pPr marL="0" lvl="0" indent="0" algn="l" rtl="0">
              <a:lnSpc>
                <a:spcPct val="115000"/>
              </a:lnSpc>
              <a:spcBef>
                <a:spcPts val="1200"/>
              </a:spcBef>
              <a:spcAft>
                <a:spcPts val="0"/>
              </a:spcAft>
              <a:buNone/>
            </a:pPr>
            <a:r>
              <a:rPr lang="en-GB"/>
              <a:t>Looking at the campaign table, we can see that Facebook is currently the only social channel being utilised for marketing. Without data from Instagram and TikTok, we cannot determine the potential performance of these channels. Considering your target audience, it may be beneficial to conduct A/B testing on Instagram and TikTok campaigns to explore potential revenue increases through these platforms. </a:t>
            </a:r>
            <a:r>
              <a:rPr lang="en-GB" b="1"/>
              <a:t>Consequently a saecond KPI would be to A/B test campaigns on Instagram and Ticktok as well as Facebook, to expand social engagement.</a:t>
            </a:r>
            <a:endParaRPr b="1"/>
          </a:p>
          <a:p>
            <a:pPr marL="0" lvl="0" indent="0" algn="l" rtl="0">
              <a:lnSpc>
                <a:spcPct val="115000"/>
              </a:lnSpc>
              <a:spcBef>
                <a:spcPts val="1200"/>
              </a:spcBef>
              <a:spcAft>
                <a:spcPts val="0"/>
              </a:spcAft>
              <a:buNone/>
            </a:pPr>
            <a:endParaRPr/>
          </a:p>
          <a:p>
            <a:pPr marL="0" lvl="0" indent="0" algn="l" rtl="0">
              <a:lnSpc>
                <a:spcPct val="115000"/>
              </a:lnSpc>
              <a:spcBef>
                <a:spcPts val="1200"/>
              </a:spcBef>
              <a:spcAft>
                <a:spcPts val="0"/>
              </a:spcAft>
              <a:buNone/>
            </a:pPr>
            <a:endParaRPr/>
          </a:p>
          <a:p>
            <a:pPr marL="0" lvl="0" indent="0" algn="l" rtl="0">
              <a:lnSpc>
                <a:spcPct val="115000"/>
              </a:lnSpc>
              <a:spcBef>
                <a:spcPts val="1200"/>
              </a:spcBef>
              <a:spcAft>
                <a:spcPts val="0"/>
              </a:spcAft>
              <a:buNone/>
            </a:pPr>
            <a:endParaRPr b="1" u="sng"/>
          </a:p>
          <a:p>
            <a:pPr marL="457200" lvl="0" indent="0" algn="l" rtl="0">
              <a:lnSpc>
                <a:spcPct val="115000"/>
              </a:lnSpc>
              <a:spcBef>
                <a:spcPts val="1200"/>
              </a:spcBef>
              <a:spcAft>
                <a:spcPts val="0"/>
              </a:spcAft>
              <a:buNone/>
            </a:pP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a:p>
          <a:p>
            <a:pPr marL="0" lvl="0" indent="0" algn="l" rtl="0">
              <a:spcBef>
                <a:spcPts val="120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jp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hyperlink" Target="https://lookerstudio.google.com/reporting/5025f485-ce6e-48c1-845e-2fb5a10b92cd/page/tEnnC" TargetMode="External"/><Relationship Id="rId5" Type="http://schemas.openxmlformats.org/officeDocument/2006/relationships/hyperlink" Target="https://lookerstudio.google.com/reporting/6341f7e8-863d-4132-ba6d-6cad81fea64a/page/tEnnC" TargetMode="Externa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hyperlink" Target="https://lookerstudio.google.com/reporting/639320e0-f603-4a8e-9a77-c4ee21f43bd7" TargetMode="Externa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25" y="1890089"/>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GB" sz="4760" dirty="0"/>
              <a:t>Empowering EQUO:</a:t>
            </a:r>
            <a:endParaRPr sz="4760" dirty="0"/>
          </a:p>
          <a:p>
            <a:pPr marL="0" lvl="0" indent="0" algn="ctr" rtl="0">
              <a:spcBef>
                <a:spcPts val="0"/>
              </a:spcBef>
              <a:spcAft>
                <a:spcPts val="0"/>
              </a:spcAft>
              <a:buSzPts val="990"/>
              <a:buNone/>
            </a:pPr>
            <a:r>
              <a:rPr lang="en-GB" sz="4760" dirty="0"/>
              <a:t>A data-driven future</a:t>
            </a:r>
            <a:endParaRPr sz="476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3"/>
          <p:cNvSpPr txBox="1">
            <a:spLocks noGrp="1"/>
          </p:cNvSpPr>
          <p:nvPr>
            <p:ph type="title"/>
          </p:nvPr>
        </p:nvSpPr>
        <p:spPr>
          <a:xfrm>
            <a:off x="311700" y="1402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Using Machine Learning to support the Marketing team</a:t>
            </a:r>
            <a:endParaRPr/>
          </a:p>
        </p:txBody>
      </p:sp>
      <p:pic>
        <p:nvPicPr>
          <p:cNvPr id="190" name="Google Shape;190;p23" title="Matrix Code Images | Free Photos, PNG Stickers, Wallpapers ..."/>
          <p:cNvPicPr preferRelativeResize="0"/>
          <p:nvPr/>
        </p:nvPicPr>
        <p:blipFill>
          <a:blip r:embed="rId3">
            <a:alphaModFix/>
          </a:blip>
          <a:stretch>
            <a:fillRect/>
          </a:stretch>
        </p:blipFill>
        <p:spPr>
          <a:xfrm>
            <a:off x="152400" y="1000025"/>
            <a:ext cx="3016276" cy="3686275"/>
          </a:xfrm>
          <a:prstGeom prst="rect">
            <a:avLst/>
          </a:prstGeom>
          <a:noFill/>
          <a:ln>
            <a:noFill/>
          </a:ln>
        </p:spPr>
      </p:pic>
      <p:sp>
        <p:nvSpPr>
          <p:cNvPr id="191" name="Google Shape;191;p23"/>
          <p:cNvSpPr txBox="1"/>
          <p:nvPr/>
        </p:nvSpPr>
        <p:spPr>
          <a:xfrm>
            <a:off x="3767175" y="637050"/>
            <a:ext cx="5065200" cy="3958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endParaRPr sz="1100">
              <a:latin typeface="Open Sans"/>
              <a:ea typeface="Open Sans"/>
              <a:cs typeface="Open Sans"/>
              <a:sym typeface="Open Sans"/>
            </a:endParaRPr>
          </a:p>
          <a:p>
            <a:pPr marL="457200" lvl="0" indent="-311150" algn="l" rtl="0">
              <a:lnSpc>
                <a:spcPct val="115000"/>
              </a:lnSpc>
              <a:spcBef>
                <a:spcPts val="1200"/>
              </a:spcBef>
              <a:spcAft>
                <a:spcPts val="0"/>
              </a:spcAft>
              <a:buSzPts val="1300"/>
              <a:buFont typeface="Open Sans"/>
              <a:buAutoNum type="arabicPeriod"/>
            </a:pPr>
            <a:r>
              <a:rPr lang="en-GB" sz="1300">
                <a:latin typeface="Open Sans"/>
                <a:ea typeface="Open Sans"/>
                <a:cs typeface="Open Sans"/>
                <a:sym typeface="Open Sans"/>
              </a:rPr>
              <a:t>Customer Segmentation using clustering (K-means).</a:t>
            </a:r>
            <a:endParaRPr sz="1300">
              <a:latin typeface="Open Sans"/>
              <a:ea typeface="Open Sans"/>
              <a:cs typeface="Open Sans"/>
              <a:sym typeface="Open Sans"/>
            </a:endParaRPr>
          </a:p>
          <a:p>
            <a:pPr marL="457200" lvl="0" indent="0" algn="l" rtl="0">
              <a:lnSpc>
                <a:spcPct val="115000"/>
              </a:lnSpc>
              <a:spcBef>
                <a:spcPts val="1200"/>
              </a:spcBef>
              <a:spcAft>
                <a:spcPts val="0"/>
              </a:spcAft>
              <a:buNone/>
            </a:pPr>
            <a:endParaRPr sz="1300">
              <a:latin typeface="Open Sans"/>
              <a:ea typeface="Open Sans"/>
              <a:cs typeface="Open Sans"/>
              <a:sym typeface="Open Sans"/>
            </a:endParaRPr>
          </a:p>
          <a:p>
            <a:pPr marL="457200" lvl="0" indent="-311150" algn="l" rtl="0">
              <a:lnSpc>
                <a:spcPct val="115000"/>
              </a:lnSpc>
              <a:spcBef>
                <a:spcPts val="1200"/>
              </a:spcBef>
              <a:spcAft>
                <a:spcPts val="0"/>
              </a:spcAft>
              <a:buSzPts val="1300"/>
              <a:buFont typeface="Open Sans"/>
              <a:buAutoNum type="arabicPeriod"/>
            </a:pPr>
            <a:r>
              <a:rPr lang="en-GB" sz="1300">
                <a:latin typeface="Open Sans"/>
                <a:ea typeface="Open Sans"/>
                <a:cs typeface="Open Sans"/>
                <a:sym typeface="Open Sans"/>
              </a:rPr>
              <a:t>Identify potential customers based off existing customer profiles using supervised learning (Lookalike Modelling).</a:t>
            </a:r>
            <a:endParaRPr sz="1300">
              <a:latin typeface="Open Sans"/>
              <a:ea typeface="Open Sans"/>
              <a:cs typeface="Open Sans"/>
              <a:sym typeface="Open Sans"/>
            </a:endParaRPr>
          </a:p>
          <a:p>
            <a:pPr marL="457200" lvl="0" indent="0" algn="l" rtl="0">
              <a:lnSpc>
                <a:spcPct val="115000"/>
              </a:lnSpc>
              <a:spcBef>
                <a:spcPts val="1200"/>
              </a:spcBef>
              <a:spcAft>
                <a:spcPts val="0"/>
              </a:spcAft>
              <a:buNone/>
            </a:pPr>
            <a:endParaRPr sz="1300">
              <a:latin typeface="Open Sans"/>
              <a:ea typeface="Open Sans"/>
              <a:cs typeface="Open Sans"/>
              <a:sym typeface="Open Sans"/>
            </a:endParaRPr>
          </a:p>
          <a:p>
            <a:pPr marL="457200" lvl="0" indent="-311150" algn="l" rtl="0">
              <a:lnSpc>
                <a:spcPct val="115000"/>
              </a:lnSpc>
              <a:spcBef>
                <a:spcPts val="1200"/>
              </a:spcBef>
              <a:spcAft>
                <a:spcPts val="0"/>
              </a:spcAft>
              <a:buSzPts val="1300"/>
              <a:buFont typeface="Open Sans"/>
              <a:buAutoNum type="arabicPeriod"/>
            </a:pPr>
            <a:r>
              <a:rPr lang="en-GB" sz="1300">
                <a:latin typeface="Open Sans"/>
                <a:ea typeface="Open Sans"/>
                <a:cs typeface="Open Sans"/>
                <a:sym typeface="Open Sans"/>
              </a:rPr>
              <a:t>Improve revenue forecasting using Classification Algorithms e.g. Random Forest.</a:t>
            </a:r>
            <a:endParaRPr sz="1300">
              <a:latin typeface="Open Sans"/>
              <a:ea typeface="Open Sans"/>
              <a:cs typeface="Open Sans"/>
              <a:sym typeface="Open Sans"/>
            </a:endParaRPr>
          </a:p>
          <a:p>
            <a:pPr marL="457200" lvl="0" indent="0" algn="l" rtl="0">
              <a:lnSpc>
                <a:spcPct val="115000"/>
              </a:lnSpc>
              <a:spcBef>
                <a:spcPts val="1200"/>
              </a:spcBef>
              <a:spcAft>
                <a:spcPts val="0"/>
              </a:spcAft>
              <a:buNone/>
            </a:pPr>
            <a:endParaRPr sz="1300">
              <a:latin typeface="Open Sans"/>
              <a:ea typeface="Open Sans"/>
              <a:cs typeface="Open Sans"/>
              <a:sym typeface="Open Sans"/>
            </a:endParaRPr>
          </a:p>
          <a:p>
            <a:pPr marL="457200" lvl="0" indent="-311150" algn="l" rtl="0">
              <a:lnSpc>
                <a:spcPct val="115000"/>
              </a:lnSpc>
              <a:spcBef>
                <a:spcPts val="1200"/>
              </a:spcBef>
              <a:spcAft>
                <a:spcPts val="0"/>
              </a:spcAft>
              <a:buSzPts val="1300"/>
              <a:buFont typeface="Open Sans"/>
              <a:buAutoNum type="arabicPeriod"/>
            </a:pPr>
            <a:r>
              <a:rPr lang="en-GB" sz="1300">
                <a:latin typeface="Open Sans"/>
                <a:ea typeface="Open Sans"/>
                <a:cs typeface="Open Sans"/>
                <a:sym typeface="Open Sans"/>
              </a:rPr>
              <a:t>Improve marketing channel performance by better understand marketing touchpoints and the customer journey using Multi-Touch Attribution (Markov Chains).</a:t>
            </a:r>
            <a:endParaRPr sz="1300">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4"/>
          <p:cNvSpPr txBox="1">
            <a:spLocks noGrp="1"/>
          </p:cNvSpPr>
          <p:nvPr>
            <p:ph type="title"/>
          </p:nvPr>
        </p:nvSpPr>
        <p:spPr>
          <a:xfrm>
            <a:off x="311700" y="3856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Missing Data Issues</a:t>
            </a:r>
            <a:endParaRPr/>
          </a:p>
          <a:p>
            <a:pPr marL="0" lvl="0" indent="0" algn="l" rtl="0">
              <a:lnSpc>
                <a:spcPct val="115000"/>
              </a:lnSpc>
              <a:spcBef>
                <a:spcPts val="0"/>
              </a:spcBef>
              <a:spcAft>
                <a:spcPts val="0"/>
              </a:spcAft>
              <a:buClr>
                <a:schemeClr val="dk1"/>
              </a:buClr>
              <a:buSzPct val="61111"/>
              <a:buFont typeface="Arial"/>
              <a:buNone/>
            </a:pPr>
            <a:endParaRPr sz="1800">
              <a:solidFill>
                <a:schemeClr val="dk2"/>
              </a:solidFill>
            </a:endParaRPr>
          </a:p>
          <a:p>
            <a:pPr marL="0" lvl="0" indent="0" algn="l" rtl="0">
              <a:spcBef>
                <a:spcPts val="1200"/>
              </a:spcBef>
              <a:spcAft>
                <a:spcPts val="0"/>
              </a:spcAft>
              <a:buNone/>
            </a:pPr>
            <a:endParaRPr/>
          </a:p>
        </p:txBody>
      </p:sp>
      <p:sp>
        <p:nvSpPr>
          <p:cNvPr id="197" name="Google Shape;197;p24"/>
          <p:cNvSpPr txBox="1">
            <a:spLocks noGrp="1"/>
          </p:cNvSpPr>
          <p:nvPr>
            <p:ph type="body" idx="1"/>
          </p:nvPr>
        </p:nvSpPr>
        <p:spPr>
          <a:xfrm>
            <a:off x="311700" y="1260275"/>
            <a:ext cx="4655700" cy="3156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500" b="1"/>
              <a:t>Product Reviews and Ratings:</a:t>
            </a:r>
            <a:r>
              <a:rPr lang="en-GB" sz="1500"/>
              <a:t> Valuable insights missing for product improvements.</a:t>
            </a:r>
            <a:endParaRPr sz="1500"/>
          </a:p>
          <a:p>
            <a:pPr marL="0" lvl="0" indent="0" algn="l" rtl="0">
              <a:spcBef>
                <a:spcPts val="1200"/>
              </a:spcBef>
              <a:spcAft>
                <a:spcPts val="0"/>
              </a:spcAft>
              <a:buNone/>
            </a:pPr>
            <a:r>
              <a:rPr lang="en-GB" sz="1500" b="1"/>
              <a:t>Return reason:</a:t>
            </a:r>
            <a:r>
              <a:rPr lang="en-GB" sz="1500"/>
              <a:t> Return reasons are not specified properly.</a:t>
            </a:r>
            <a:endParaRPr sz="1500"/>
          </a:p>
          <a:p>
            <a:pPr marL="0" lvl="0" indent="0" algn="l" rtl="0">
              <a:spcBef>
                <a:spcPts val="1200"/>
              </a:spcBef>
              <a:spcAft>
                <a:spcPts val="0"/>
              </a:spcAft>
              <a:buNone/>
            </a:pPr>
            <a:r>
              <a:rPr lang="en-GB" sz="1500" b="1"/>
              <a:t>Customer demographics:</a:t>
            </a:r>
            <a:r>
              <a:rPr lang="en-GB" sz="1500"/>
              <a:t> Lack of detailed customer profiles limits personalisation. </a:t>
            </a:r>
            <a:endParaRPr sz="1500"/>
          </a:p>
          <a:p>
            <a:pPr marL="0" lvl="0" indent="0" algn="l" rtl="0">
              <a:spcBef>
                <a:spcPts val="1200"/>
              </a:spcBef>
              <a:spcAft>
                <a:spcPts val="0"/>
              </a:spcAft>
              <a:buClr>
                <a:schemeClr val="dk1"/>
              </a:buClr>
              <a:buSzPts val="1100"/>
              <a:buFont typeface="Arial"/>
              <a:buNone/>
            </a:pPr>
            <a:r>
              <a:rPr lang="en-GB" sz="1500" b="1"/>
              <a:t>Geographic Data: </a:t>
            </a:r>
            <a:r>
              <a:rPr lang="en-GB" sz="1500"/>
              <a:t>Understanding regional preferences and shipping challenges. </a:t>
            </a:r>
            <a:endParaRPr sz="1500"/>
          </a:p>
          <a:p>
            <a:pPr marL="0" lvl="0" indent="0" algn="l" rtl="0">
              <a:spcBef>
                <a:spcPts val="1200"/>
              </a:spcBef>
              <a:spcAft>
                <a:spcPts val="1200"/>
              </a:spcAft>
              <a:buNone/>
            </a:pPr>
            <a:endParaRPr sz="1500"/>
          </a:p>
        </p:txBody>
      </p:sp>
      <p:pic>
        <p:nvPicPr>
          <p:cNvPr id="198" name="Google Shape;198;p24"/>
          <p:cNvPicPr preferRelativeResize="0"/>
          <p:nvPr/>
        </p:nvPicPr>
        <p:blipFill rotWithShape="1">
          <a:blip r:embed="rId3">
            <a:alphaModFix/>
          </a:blip>
          <a:srcRect l="7966" t="6885" r="4971" b="12201"/>
          <a:stretch/>
        </p:blipFill>
        <p:spPr>
          <a:xfrm>
            <a:off x="5325425" y="1260278"/>
            <a:ext cx="3009975" cy="2622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5"/>
          <p:cNvSpPr txBox="1">
            <a:spLocks noGrp="1"/>
          </p:cNvSpPr>
          <p:nvPr>
            <p:ph type="title"/>
          </p:nvPr>
        </p:nvSpPr>
        <p:spPr>
          <a:xfrm>
            <a:off x="311700" y="2221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 Quality Issues</a:t>
            </a:r>
            <a:endParaRPr/>
          </a:p>
        </p:txBody>
      </p:sp>
      <p:sp>
        <p:nvSpPr>
          <p:cNvPr id="204" name="Google Shape;204;p25"/>
          <p:cNvSpPr txBox="1">
            <a:spLocks noGrp="1"/>
          </p:cNvSpPr>
          <p:nvPr>
            <p:ph type="body" idx="1"/>
          </p:nvPr>
        </p:nvSpPr>
        <p:spPr>
          <a:xfrm>
            <a:off x="260675" y="881075"/>
            <a:ext cx="61824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500" b="1"/>
              <a:t>Product Reviews and Ratings:</a:t>
            </a:r>
            <a:r>
              <a:rPr lang="en-GB" sz="1500"/>
              <a:t> If Equo lacks a good system for collecting and analysing customer reviews and ratings, valuable insights for product improvements may be missing. </a:t>
            </a:r>
            <a:endParaRPr sz="1500"/>
          </a:p>
          <a:p>
            <a:pPr marL="0" lvl="0" indent="0" algn="l" rtl="0">
              <a:spcBef>
                <a:spcPts val="1200"/>
              </a:spcBef>
              <a:spcAft>
                <a:spcPts val="0"/>
              </a:spcAft>
              <a:buNone/>
            </a:pPr>
            <a:r>
              <a:rPr lang="en-GB" sz="1500" b="1"/>
              <a:t>Marketing: </a:t>
            </a:r>
            <a:r>
              <a:rPr lang="en-GB" sz="1500"/>
              <a:t>Lots of un-attributed revenue to marketing campaign.</a:t>
            </a:r>
            <a:endParaRPr sz="1500"/>
          </a:p>
          <a:p>
            <a:pPr marL="0" lvl="0" indent="0" algn="l" rtl="0">
              <a:spcBef>
                <a:spcPts val="1200"/>
              </a:spcBef>
              <a:spcAft>
                <a:spcPts val="1200"/>
              </a:spcAft>
              <a:buNone/>
            </a:pPr>
            <a:r>
              <a:rPr lang="en-GB" sz="1500" b="1"/>
              <a:t>Revenue: </a:t>
            </a:r>
            <a:r>
              <a:rPr lang="en-GB" sz="1500"/>
              <a:t>We know the sale price (incorrectly referenced in the data as the cost price) and quantity sold but not the cost of making each product line. We therefore can’t work out the profit margin being made.</a:t>
            </a:r>
            <a:endParaRPr sz="1500"/>
          </a:p>
        </p:txBody>
      </p:sp>
      <p:pic>
        <p:nvPicPr>
          <p:cNvPr id="205" name="Google Shape;205;p25"/>
          <p:cNvPicPr preferRelativeResize="0"/>
          <p:nvPr/>
        </p:nvPicPr>
        <p:blipFill>
          <a:blip r:embed="rId3">
            <a:alphaModFix/>
          </a:blip>
          <a:stretch>
            <a:fillRect/>
          </a:stretch>
        </p:blipFill>
        <p:spPr>
          <a:xfrm>
            <a:off x="6700700" y="1048450"/>
            <a:ext cx="2207801" cy="16751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6"/>
          <p:cNvSpPr txBox="1">
            <a:spLocks noGrp="1"/>
          </p:cNvSpPr>
          <p:nvPr>
            <p:ph type="title"/>
          </p:nvPr>
        </p:nvSpPr>
        <p:spPr>
          <a:xfrm>
            <a:off x="351025" y="832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 Strategy</a:t>
            </a:r>
            <a:endParaRPr/>
          </a:p>
        </p:txBody>
      </p:sp>
      <p:grpSp>
        <p:nvGrpSpPr>
          <p:cNvPr id="211" name="Google Shape;211;p26"/>
          <p:cNvGrpSpPr/>
          <p:nvPr/>
        </p:nvGrpSpPr>
        <p:grpSpPr>
          <a:xfrm>
            <a:off x="62465" y="885525"/>
            <a:ext cx="2698510" cy="2807522"/>
            <a:chOff x="62465" y="885525"/>
            <a:chExt cx="2698510" cy="2807522"/>
          </a:xfrm>
        </p:grpSpPr>
        <p:sp>
          <p:nvSpPr>
            <p:cNvPr id="212" name="Google Shape;212;p26"/>
            <p:cNvSpPr/>
            <p:nvPr/>
          </p:nvSpPr>
          <p:spPr>
            <a:xfrm>
              <a:off x="62475" y="885525"/>
              <a:ext cx="2698500" cy="14112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457200" lvl="0" indent="0" algn="l" rtl="0">
                <a:spcBef>
                  <a:spcPts val="0"/>
                </a:spcBef>
                <a:spcAft>
                  <a:spcPts val="0"/>
                </a:spcAft>
                <a:buNone/>
              </a:pPr>
              <a:r>
                <a:rPr lang="en-GB" sz="1000" u="sng">
                  <a:latin typeface="Open Sans"/>
                  <a:ea typeface="Open Sans"/>
                  <a:cs typeface="Open Sans"/>
                  <a:sym typeface="Open Sans"/>
                </a:rPr>
                <a:t>Have a Vision</a:t>
              </a:r>
              <a:endParaRPr sz="1000" u="sng">
                <a:latin typeface="Open Sans"/>
                <a:ea typeface="Open Sans"/>
                <a:cs typeface="Open Sans"/>
                <a:sym typeface="Open Sans"/>
              </a:endParaRPr>
            </a:p>
            <a:p>
              <a:pPr marL="457200" lvl="0" indent="0" algn="l" rtl="0">
                <a:spcBef>
                  <a:spcPts val="0"/>
                </a:spcBef>
                <a:spcAft>
                  <a:spcPts val="0"/>
                </a:spcAft>
                <a:buNone/>
              </a:pPr>
              <a:endParaRPr sz="1000" u="sng">
                <a:latin typeface="Open Sans"/>
                <a:ea typeface="Open Sans"/>
                <a:cs typeface="Open Sans"/>
                <a:sym typeface="Open Sans"/>
              </a:endParaRPr>
            </a:p>
            <a:p>
              <a:pPr marL="457200" lvl="0" indent="-292100" algn="l" rtl="0">
                <a:spcBef>
                  <a:spcPts val="0"/>
                </a:spcBef>
                <a:spcAft>
                  <a:spcPts val="0"/>
                </a:spcAft>
                <a:buSzPts val="1000"/>
                <a:buFont typeface="Open Sans"/>
                <a:buChar char="●"/>
              </a:pPr>
              <a:r>
                <a:rPr lang="en-GB" sz="1000">
                  <a:latin typeface="Open Sans"/>
                  <a:ea typeface="Open Sans"/>
                  <a:cs typeface="Open Sans"/>
                  <a:sym typeface="Open Sans"/>
                </a:rPr>
                <a:t>Leverage data-driven insights</a:t>
              </a:r>
              <a:endParaRPr sz="1000">
                <a:latin typeface="Open Sans"/>
                <a:ea typeface="Open Sans"/>
                <a:cs typeface="Open Sans"/>
                <a:sym typeface="Open Sans"/>
              </a:endParaRPr>
            </a:p>
            <a:p>
              <a:pPr marL="457200" lvl="0" indent="-292100" algn="l" rtl="0">
                <a:spcBef>
                  <a:spcPts val="0"/>
                </a:spcBef>
                <a:spcAft>
                  <a:spcPts val="0"/>
                </a:spcAft>
                <a:buSzPts val="1000"/>
                <a:buFont typeface="Open Sans"/>
                <a:buChar char="●"/>
              </a:pPr>
              <a:r>
                <a:rPr lang="en-GB" sz="1000">
                  <a:latin typeface="Open Sans"/>
                  <a:ea typeface="Open Sans"/>
                  <a:cs typeface="Open Sans"/>
                  <a:sym typeface="Open Sans"/>
                </a:rPr>
                <a:t>Enhance product quality</a:t>
              </a:r>
              <a:endParaRPr sz="1000">
                <a:latin typeface="Open Sans"/>
                <a:ea typeface="Open Sans"/>
                <a:cs typeface="Open Sans"/>
                <a:sym typeface="Open Sans"/>
              </a:endParaRPr>
            </a:p>
            <a:p>
              <a:pPr marL="457200" lvl="0" indent="-292100" algn="l" rtl="0">
                <a:spcBef>
                  <a:spcPts val="0"/>
                </a:spcBef>
                <a:spcAft>
                  <a:spcPts val="0"/>
                </a:spcAft>
                <a:buSzPts val="1000"/>
                <a:buFont typeface="Open Sans"/>
                <a:buChar char="●"/>
              </a:pPr>
              <a:r>
                <a:rPr lang="en-GB" sz="1000">
                  <a:latin typeface="Open Sans"/>
                  <a:ea typeface="Open Sans"/>
                  <a:cs typeface="Open Sans"/>
                  <a:sym typeface="Open Sans"/>
                </a:rPr>
                <a:t>Optimise marketing efforts</a:t>
              </a:r>
              <a:endParaRPr sz="1000">
                <a:latin typeface="Open Sans"/>
                <a:ea typeface="Open Sans"/>
                <a:cs typeface="Open Sans"/>
                <a:sym typeface="Open Sans"/>
              </a:endParaRPr>
            </a:p>
            <a:p>
              <a:pPr marL="457200" lvl="0" indent="-292100" algn="l" rtl="0">
                <a:spcBef>
                  <a:spcPts val="0"/>
                </a:spcBef>
                <a:spcAft>
                  <a:spcPts val="0"/>
                </a:spcAft>
                <a:buSzPts val="1000"/>
                <a:buFont typeface="Open Sans"/>
                <a:buChar char="●"/>
              </a:pPr>
              <a:r>
                <a:rPr lang="en-GB" sz="1000">
                  <a:latin typeface="Open Sans"/>
                  <a:ea typeface="Open Sans"/>
                  <a:cs typeface="Open Sans"/>
                  <a:sym typeface="Open Sans"/>
                </a:rPr>
                <a:t>Build a sustainable, Customer-driven business.</a:t>
              </a:r>
              <a:endParaRPr sz="1000">
                <a:latin typeface="Open Sans"/>
                <a:ea typeface="Open Sans"/>
                <a:cs typeface="Open Sans"/>
                <a:sym typeface="Open Sans"/>
              </a:endParaRPr>
            </a:p>
          </p:txBody>
        </p:sp>
        <p:sp>
          <p:nvSpPr>
            <p:cNvPr id="213" name="Google Shape;213;p26"/>
            <p:cNvSpPr/>
            <p:nvPr/>
          </p:nvSpPr>
          <p:spPr>
            <a:xfrm>
              <a:off x="62465" y="2418648"/>
              <a:ext cx="2698500" cy="12744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000" u="sng">
                  <a:latin typeface="Open Sans"/>
                  <a:ea typeface="Open Sans"/>
                  <a:cs typeface="Open Sans"/>
                  <a:sym typeface="Open Sans"/>
                </a:rPr>
                <a:t>Data Points &amp; Richness</a:t>
              </a:r>
              <a:endParaRPr sz="1000" u="sng">
                <a:latin typeface="Open Sans"/>
                <a:ea typeface="Open Sans"/>
                <a:cs typeface="Open Sans"/>
                <a:sym typeface="Open Sans"/>
              </a:endParaRPr>
            </a:p>
            <a:p>
              <a:pPr marL="0" lvl="0" indent="0" algn="ctr" rtl="0">
                <a:spcBef>
                  <a:spcPts val="0"/>
                </a:spcBef>
                <a:spcAft>
                  <a:spcPts val="0"/>
                </a:spcAft>
                <a:buNone/>
              </a:pPr>
              <a:endParaRPr sz="1000" u="sng">
                <a:latin typeface="Open Sans"/>
                <a:ea typeface="Open Sans"/>
                <a:cs typeface="Open Sans"/>
                <a:sym typeface="Open Sans"/>
              </a:endParaRPr>
            </a:p>
            <a:p>
              <a:pPr marL="457200" lvl="0" indent="-292100" algn="l" rtl="0">
                <a:spcBef>
                  <a:spcPts val="0"/>
                </a:spcBef>
                <a:spcAft>
                  <a:spcPts val="0"/>
                </a:spcAft>
                <a:buSzPts val="1000"/>
                <a:buFont typeface="Open Sans"/>
                <a:buChar char="●"/>
              </a:pPr>
              <a:r>
                <a:rPr lang="en-GB" sz="1000">
                  <a:latin typeface="Open Sans"/>
                  <a:ea typeface="Open Sans"/>
                  <a:cs typeface="Open Sans"/>
                  <a:sym typeface="Open Sans"/>
                </a:rPr>
                <a:t>Collect detailed customer data.</a:t>
              </a:r>
              <a:endParaRPr sz="1000">
                <a:latin typeface="Open Sans"/>
                <a:ea typeface="Open Sans"/>
                <a:cs typeface="Open Sans"/>
                <a:sym typeface="Open Sans"/>
              </a:endParaRPr>
            </a:p>
            <a:p>
              <a:pPr marL="457200" lvl="0" indent="-292100" algn="l" rtl="0">
                <a:spcBef>
                  <a:spcPts val="0"/>
                </a:spcBef>
                <a:spcAft>
                  <a:spcPts val="0"/>
                </a:spcAft>
                <a:buSzPts val="1000"/>
                <a:buFont typeface="Open Sans"/>
                <a:buChar char="●"/>
              </a:pPr>
              <a:r>
                <a:rPr lang="en-GB" sz="1000">
                  <a:latin typeface="Open Sans"/>
                  <a:ea typeface="Open Sans"/>
                  <a:cs typeface="Open Sans"/>
                  <a:sym typeface="Open Sans"/>
                </a:rPr>
                <a:t>Collect product data.</a:t>
              </a:r>
              <a:endParaRPr sz="1000">
                <a:latin typeface="Open Sans"/>
                <a:ea typeface="Open Sans"/>
                <a:cs typeface="Open Sans"/>
                <a:sym typeface="Open Sans"/>
              </a:endParaRPr>
            </a:p>
            <a:p>
              <a:pPr marL="0" lvl="0" indent="0" algn="l" rtl="0">
                <a:spcBef>
                  <a:spcPts val="0"/>
                </a:spcBef>
                <a:spcAft>
                  <a:spcPts val="0"/>
                </a:spcAft>
                <a:buNone/>
              </a:pPr>
              <a:endParaRPr sz="1000">
                <a:latin typeface="Open Sans"/>
                <a:ea typeface="Open Sans"/>
                <a:cs typeface="Open Sans"/>
                <a:sym typeface="Open Sans"/>
              </a:endParaRPr>
            </a:p>
          </p:txBody>
        </p:sp>
      </p:grpSp>
      <p:grpSp>
        <p:nvGrpSpPr>
          <p:cNvPr id="214" name="Google Shape;214;p26"/>
          <p:cNvGrpSpPr/>
          <p:nvPr/>
        </p:nvGrpSpPr>
        <p:grpSpPr>
          <a:xfrm>
            <a:off x="1493415" y="885525"/>
            <a:ext cx="4121060" cy="4176810"/>
            <a:chOff x="1544465" y="885525"/>
            <a:chExt cx="4121060" cy="4176810"/>
          </a:xfrm>
        </p:grpSpPr>
        <p:sp>
          <p:nvSpPr>
            <p:cNvPr id="215" name="Google Shape;215;p26"/>
            <p:cNvSpPr/>
            <p:nvPr/>
          </p:nvSpPr>
          <p:spPr>
            <a:xfrm>
              <a:off x="2967025" y="885525"/>
              <a:ext cx="2698500" cy="14286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000" u="sng">
                  <a:latin typeface="Open Sans"/>
                  <a:ea typeface="Open Sans"/>
                  <a:cs typeface="Open Sans"/>
                  <a:sym typeface="Open Sans"/>
                </a:rPr>
                <a:t>Analytics and Insights</a:t>
              </a:r>
              <a:r>
                <a:rPr lang="en-GB" sz="1000">
                  <a:latin typeface="Open Sans"/>
                  <a:ea typeface="Open Sans"/>
                  <a:cs typeface="Open Sans"/>
                  <a:sym typeface="Open Sans"/>
                </a:rPr>
                <a:t> </a:t>
              </a:r>
              <a:endParaRPr sz="1000">
                <a:latin typeface="Open Sans"/>
                <a:ea typeface="Open Sans"/>
                <a:cs typeface="Open Sans"/>
                <a:sym typeface="Open Sans"/>
              </a:endParaRPr>
            </a:p>
            <a:p>
              <a:pPr marL="0" lvl="0" indent="0" algn="ctr" rtl="0">
                <a:spcBef>
                  <a:spcPts val="0"/>
                </a:spcBef>
                <a:spcAft>
                  <a:spcPts val="0"/>
                </a:spcAft>
                <a:buNone/>
              </a:pPr>
              <a:endParaRPr sz="1000">
                <a:latin typeface="Open Sans"/>
                <a:ea typeface="Open Sans"/>
                <a:cs typeface="Open Sans"/>
                <a:sym typeface="Open Sans"/>
              </a:endParaRPr>
            </a:p>
            <a:p>
              <a:pPr marL="457200" lvl="0" indent="-292100" algn="l" rtl="0">
                <a:spcBef>
                  <a:spcPts val="0"/>
                </a:spcBef>
                <a:spcAft>
                  <a:spcPts val="0"/>
                </a:spcAft>
                <a:buSzPts val="1000"/>
                <a:buFont typeface="Open Sans"/>
                <a:buChar char="●"/>
              </a:pPr>
              <a:r>
                <a:rPr lang="en-GB" sz="1000">
                  <a:latin typeface="Open Sans"/>
                  <a:ea typeface="Open Sans"/>
                  <a:cs typeface="Open Sans"/>
                  <a:sym typeface="Open Sans"/>
                </a:rPr>
                <a:t>Utilise Jared’s expertise in SEO and Paid Marketing.</a:t>
              </a:r>
              <a:endParaRPr sz="1000">
                <a:latin typeface="Open Sans"/>
                <a:ea typeface="Open Sans"/>
                <a:cs typeface="Open Sans"/>
                <a:sym typeface="Open Sans"/>
              </a:endParaRPr>
            </a:p>
            <a:p>
              <a:pPr marL="457200" lvl="0" indent="-292100" algn="l" rtl="0">
                <a:spcBef>
                  <a:spcPts val="0"/>
                </a:spcBef>
                <a:spcAft>
                  <a:spcPts val="0"/>
                </a:spcAft>
                <a:buSzPts val="1000"/>
                <a:buFont typeface="Open Sans"/>
                <a:buChar char="●"/>
              </a:pPr>
              <a:r>
                <a:rPr lang="en-GB" sz="1000">
                  <a:latin typeface="Open Sans"/>
                  <a:ea typeface="Open Sans"/>
                  <a:cs typeface="Open Sans"/>
                  <a:sym typeface="Open Sans"/>
                </a:rPr>
                <a:t>Customer attraction methods</a:t>
              </a:r>
              <a:endParaRPr sz="1000">
                <a:latin typeface="Open Sans"/>
                <a:ea typeface="Open Sans"/>
                <a:cs typeface="Open Sans"/>
                <a:sym typeface="Open Sans"/>
              </a:endParaRPr>
            </a:p>
            <a:p>
              <a:pPr marL="457200" lvl="0" indent="-292100" algn="l" rtl="0">
                <a:spcBef>
                  <a:spcPts val="0"/>
                </a:spcBef>
                <a:spcAft>
                  <a:spcPts val="0"/>
                </a:spcAft>
                <a:buSzPts val="1000"/>
                <a:buFont typeface="Open Sans"/>
                <a:buChar char="●"/>
              </a:pPr>
              <a:r>
                <a:rPr lang="en-GB" sz="1000">
                  <a:latin typeface="Open Sans"/>
                  <a:ea typeface="Open Sans"/>
                  <a:cs typeface="Open Sans"/>
                  <a:sym typeface="Open Sans"/>
                </a:rPr>
                <a:t>conversion rates.</a:t>
              </a:r>
              <a:endParaRPr sz="1000">
                <a:latin typeface="Open Sans"/>
                <a:ea typeface="Open Sans"/>
                <a:cs typeface="Open Sans"/>
                <a:sym typeface="Open Sans"/>
              </a:endParaRPr>
            </a:p>
            <a:p>
              <a:pPr marL="457200" lvl="0" indent="-292100" algn="l" rtl="0">
                <a:spcBef>
                  <a:spcPts val="0"/>
                </a:spcBef>
                <a:spcAft>
                  <a:spcPts val="0"/>
                </a:spcAft>
                <a:buSzPts val="1000"/>
                <a:buFont typeface="Open Sans"/>
                <a:buChar char="●"/>
              </a:pPr>
              <a:r>
                <a:rPr lang="en-GB" sz="1000">
                  <a:latin typeface="Open Sans"/>
                  <a:ea typeface="Open Sans"/>
                  <a:cs typeface="Open Sans"/>
                  <a:sym typeface="Open Sans"/>
                </a:rPr>
                <a:t>Campaign effectiveness.</a:t>
              </a:r>
              <a:endParaRPr sz="1000">
                <a:latin typeface="Open Sans"/>
                <a:ea typeface="Open Sans"/>
                <a:cs typeface="Open Sans"/>
                <a:sym typeface="Open Sans"/>
              </a:endParaRPr>
            </a:p>
          </p:txBody>
        </p:sp>
        <p:sp>
          <p:nvSpPr>
            <p:cNvPr id="216" name="Google Shape;216;p26"/>
            <p:cNvSpPr/>
            <p:nvPr/>
          </p:nvSpPr>
          <p:spPr>
            <a:xfrm>
              <a:off x="1544465" y="3787935"/>
              <a:ext cx="2698500" cy="12744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457200" lvl="0" indent="0" algn="l" rtl="0">
                <a:spcBef>
                  <a:spcPts val="0"/>
                </a:spcBef>
                <a:spcAft>
                  <a:spcPts val="0"/>
                </a:spcAft>
                <a:buNone/>
              </a:pPr>
              <a:r>
                <a:rPr lang="en-GB" sz="1000" u="sng">
                  <a:latin typeface="Open Sans"/>
                  <a:ea typeface="Open Sans"/>
                  <a:cs typeface="Open Sans"/>
                  <a:sym typeface="Open Sans"/>
                </a:rPr>
                <a:t>Process and governance</a:t>
              </a:r>
              <a:endParaRPr sz="1000" u="sng">
                <a:latin typeface="Open Sans"/>
                <a:ea typeface="Open Sans"/>
                <a:cs typeface="Open Sans"/>
                <a:sym typeface="Open Sans"/>
              </a:endParaRPr>
            </a:p>
            <a:p>
              <a:pPr marL="457200" lvl="0" indent="0" algn="l" rtl="0">
                <a:spcBef>
                  <a:spcPts val="0"/>
                </a:spcBef>
                <a:spcAft>
                  <a:spcPts val="0"/>
                </a:spcAft>
                <a:buNone/>
              </a:pPr>
              <a:endParaRPr sz="1000">
                <a:latin typeface="Open Sans"/>
                <a:ea typeface="Open Sans"/>
                <a:cs typeface="Open Sans"/>
                <a:sym typeface="Open Sans"/>
              </a:endParaRPr>
            </a:p>
            <a:p>
              <a:pPr marL="457200" lvl="0" indent="-292100" algn="l" rtl="0">
                <a:spcBef>
                  <a:spcPts val="0"/>
                </a:spcBef>
                <a:spcAft>
                  <a:spcPts val="0"/>
                </a:spcAft>
                <a:buSzPts val="1000"/>
                <a:buFont typeface="Open Sans"/>
                <a:buChar char="●"/>
              </a:pPr>
              <a:r>
                <a:rPr lang="en-GB" sz="1000">
                  <a:latin typeface="Open Sans"/>
                  <a:ea typeface="Open Sans"/>
                  <a:cs typeface="Open Sans"/>
                  <a:sym typeface="Open Sans"/>
                </a:rPr>
                <a:t>Data Protection / GDPR</a:t>
              </a:r>
              <a:endParaRPr sz="1000">
                <a:latin typeface="Open Sans"/>
                <a:ea typeface="Open Sans"/>
                <a:cs typeface="Open Sans"/>
                <a:sym typeface="Open Sans"/>
              </a:endParaRPr>
            </a:p>
            <a:p>
              <a:pPr marL="457200" lvl="0" indent="-292100" algn="l" rtl="0">
                <a:spcBef>
                  <a:spcPts val="0"/>
                </a:spcBef>
                <a:spcAft>
                  <a:spcPts val="0"/>
                </a:spcAft>
                <a:buSzPts val="1000"/>
                <a:buFont typeface="Open Sans"/>
                <a:buChar char="●"/>
              </a:pPr>
              <a:r>
                <a:rPr lang="en-GB" sz="1000">
                  <a:latin typeface="Open Sans"/>
                  <a:ea typeface="Open Sans"/>
                  <a:cs typeface="Open Sans"/>
                  <a:sym typeface="Open Sans"/>
                </a:rPr>
                <a:t>Governance around the use of ML / AI.</a:t>
              </a:r>
              <a:endParaRPr sz="1000">
                <a:latin typeface="Open Sans"/>
                <a:ea typeface="Open Sans"/>
                <a:cs typeface="Open Sans"/>
                <a:sym typeface="Open Sans"/>
              </a:endParaRPr>
            </a:p>
          </p:txBody>
        </p:sp>
      </p:grpSp>
      <p:sp>
        <p:nvSpPr>
          <p:cNvPr id="217" name="Google Shape;217;p26"/>
          <p:cNvSpPr/>
          <p:nvPr/>
        </p:nvSpPr>
        <p:spPr>
          <a:xfrm>
            <a:off x="2915963" y="2404238"/>
            <a:ext cx="2698500" cy="12888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457200" lvl="0" indent="0" algn="l" rtl="0">
              <a:spcBef>
                <a:spcPts val="0"/>
              </a:spcBef>
              <a:spcAft>
                <a:spcPts val="0"/>
              </a:spcAft>
              <a:buNone/>
            </a:pPr>
            <a:r>
              <a:rPr lang="en-GB" sz="1000" u="sng">
                <a:latin typeface="Open Sans"/>
                <a:ea typeface="Open Sans"/>
                <a:cs typeface="Open Sans"/>
                <a:sym typeface="Open Sans"/>
              </a:rPr>
              <a:t>Technology</a:t>
            </a:r>
            <a:endParaRPr sz="1000" u="sng">
              <a:latin typeface="Open Sans"/>
              <a:ea typeface="Open Sans"/>
              <a:cs typeface="Open Sans"/>
              <a:sym typeface="Open Sans"/>
            </a:endParaRPr>
          </a:p>
          <a:p>
            <a:pPr marL="457200" lvl="0" indent="0" algn="l" rtl="0">
              <a:spcBef>
                <a:spcPts val="0"/>
              </a:spcBef>
              <a:spcAft>
                <a:spcPts val="0"/>
              </a:spcAft>
              <a:buNone/>
            </a:pPr>
            <a:endParaRPr sz="1000">
              <a:latin typeface="Open Sans"/>
              <a:ea typeface="Open Sans"/>
              <a:cs typeface="Open Sans"/>
              <a:sym typeface="Open Sans"/>
            </a:endParaRPr>
          </a:p>
          <a:p>
            <a:pPr marL="457200" lvl="0" indent="-292100" algn="l" rtl="0">
              <a:spcBef>
                <a:spcPts val="0"/>
              </a:spcBef>
              <a:spcAft>
                <a:spcPts val="0"/>
              </a:spcAft>
              <a:buSzPts val="1000"/>
              <a:buFont typeface="Open Sans"/>
              <a:buChar char="●"/>
            </a:pPr>
            <a:r>
              <a:rPr lang="en-GB" sz="1000">
                <a:latin typeface="Open Sans"/>
                <a:ea typeface="Open Sans"/>
                <a:cs typeface="Open Sans"/>
                <a:sym typeface="Open Sans"/>
              </a:rPr>
              <a:t>Use advanced analytics tools.</a:t>
            </a:r>
            <a:endParaRPr sz="1000">
              <a:latin typeface="Open Sans"/>
              <a:ea typeface="Open Sans"/>
              <a:cs typeface="Open Sans"/>
              <a:sym typeface="Open Sans"/>
            </a:endParaRPr>
          </a:p>
          <a:p>
            <a:pPr marL="457200" lvl="0" indent="-292100" algn="l" rtl="0">
              <a:spcBef>
                <a:spcPts val="0"/>
              </a:spcBef>
              <a:spcAft>
                <a:spcPts val="0"/>
              </a:spcAft>
              <a:buSzPts val="1000"/>
              <a:buFont typeface="Open Sans"/>
              <a:buChar char="●"/>
            </a:pPr>
            <a:r>
              <a:rPr lang="en-GB" sz="1000">
                <a:latin typeface="Open Sans"/>
                <a:ea typeface="Open Sans"/>
                <a:cs typeface="Open Sans"/>
                <a:sym typeface="Open Sans"/>
              </a:rPr>
              <a:t>Visualise data and generate actionable insights.</a:t>
            </a:r>
            <a:endParaRPr sz="1000">
              <a:latin typeface="Open Sans"/>
              <a:ea typeface="Open Sans"/>
              <a:cs typeface="Open Sans"/>
              <a:sym typeface="Open Sans"/>
            </a:endParaRPr>
          </a:p>
          <a:p>
            <a:pPr marL="0" lvl="0" indent="0" algn="l" rtl="0">
              <a:spcBef>
                <a:spcPts val="0"/>
              </a:spcBef>
              <a:spcAft>
                <a:spcPts val="0"/>
              </a:spcAft>
              <a:buNone/>
            </a:pPr>
            <a:endParaRPr sz="1000">
              <a:latin typeface="Open Sans"/>
              <a:ea typeface="Open Sans"/>
              <a:cs typeface="Open Sans"/>
              <a:sym typeface="Open Sans"/>
            </a:endParaRPr>
          </a:p>
        </p:txBody>
      </p:sp>
      <p:pic>
        <p:nvPicPr>
          <p:cNvPr id="218" name="Google Shape;218;p26"/>
          <p:cNvPicPr preferRelativeResize="0"/>
          <p:nvPr/>
        </p:nvPicPr>
        <p:blipFill>
          <a:blip r:embed="rId3">
            <a:alphaModFix/>
          </a:blip>
          <a:stretch>
            <a:fillRect/>
          </a:stretch>
        </p:blipFill>
        <p:spPr>
          <a:xfrm>
            <a:off x="5661500" y="2404250"/>
            <a:ext cx="3482499" cy="2626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7"/>
          <p:cNvSpPr txBox="1">
            <a:spLocks noGrp="1"/>
          </p:cNvSpPr>
          <p:nvPr>
            <p:ph type="title"/>
          </p:nvPr>
        </p:nvSpPr>
        <p:spPr>
          <a:xfrm>
            <a:off x="311700" y="2793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 Strategy</a:t>
            </a:r>
            <a:endParaRPr/>
          </a:p>
        </p:txBody>
      </p:sp>
      <p:sp>
        <p:nvSpPr>
          <p:cNvPr id="224" name="Google Shape;224;p27"/>
          <p:cNvSpPr/>
          <p:nvPr/>
        </p:nvSpPr>
        <p:spPr>
          <a:xfrm>
            <a:off x="3499525" y="1297350"/>
            <a:ext cx="2863200" cy="12744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000" u="sng">
                <a:latin typeface="Open Sans"/>
                <a:ea typeface="Open Sans"/>
                <a:cs typeface="Open Sans"/>
                <a:sym typeface="Open Sans"/>
              </a:rPr>
              <a:t>Staff and suppliers</a:t>
            </a:r>
            <a:endParaRPr sz="1000" u="sng">
              <a:latin typeface="Open Sans"/>
              <a:ea typeface="Open Sans"/>
              <a:cs typeface="Open Sans"/>
              <a:sym typeface="Open Sans"/>
            </a:endParaRPr>
          </a:p>
          <a:p>
            <a:pPr marL="457200" lvl="0" indent="0" algn="l" rtl="0">
              <a:spcBef>
                <a:spcPts val="0"/>
              </a:spcBef>
              <a:spcAft>
                <a:spcPts val="0"/>
              </a:spcAft>
              <a:buNone/>
            </a:pPr>
            <a:endParaRPr sz="1000" u="sng">
              <a:latin typeface="Open Sans"/>
              <a:ea typeface="Open Sans"/>
              <a:cs typeface="Open Sans"/>
              <a:sym typeface="Open Sans"/>
            </a:endParaRPr>
          </a:p>
          <a:p>
            <a:pPr marL="457200" lvl="0" indent="-292100" algn="l" rtl="0">
              <a:spcBef>
                <a:spcPts val="0"/>
              </a:spcBef>
              <a:spcAft>
                <a:spcPts val="0"/>
              </a:spcAft>
              <a:buSzPts val="1000"/>
              <a:buFont typeface="Open Sans"/>
              <a:buChar char="●"/>
            </a:pPr>
            <a:r>
              <a:rPr lang="en-GB" sz="1000">
                <a:latin typeface="Open Sans"/>
                <a:ea typeface="Open Sans"/>
                <a:cs typeface="Open Sans"/>
                <a:sym typeface="Open Sans"/>
              </a:rPr>
              <a:t>Staff training and development</a:t>
            </a:r>
            <a:endParaRPr sz="1000">
              <a:latin typeface="Open Sans"/>
              <a:ea typeface="Open Sans"/>
              <a:cs typeface="Open Sans"/>
              <a:sym typeface="Open Sans"/>
            </a:endParaRPr>
          </a:p>
          <a:p>
            <a:pPr marL="457200" lvl="0" indent="-292100" algn="l" rtl="0">
              <a:spcBef>
                <a:spcPts val="0"/>
              </a:spcBef>
              <a:spcAft>
                <a:spcPts val="0"/>
              </a:spcAft>
              <a:buSzPts val="1000"/>
              <a:buFont typeface="Open Sans"/>
              <a:buChar char="●"/>
            </a:pPr>
            <a:r>
              <a:rPr lang="en-GB" sz="1000">
                <a:latin typeface="Open Sans"/>
                <a:ea typeface="Open Sans"/>
                <a:cs typeface="Open Sans"/>
                <a:sym typeface="Open Sans"/>
              </a:rPr>
              <a:t>Supplier chain optimisation</a:t>
            </a:r>
            <a:endParaRPr sz="1000">
              <a:latin typeface="Open Sans"/>
              <a:ea typeface="Open Sans"/>
              <a:cs typeface="Open Sans"/>
              <a:sym typeface="Open Sans"/>
            </a:endParaRPr>
          </a:p>
          <a:p>
            <a:pPr marL="457200" lvl="0" indent="-292100" algn="l" rtl="0">
              <a:spcBef>
                <a:spcPts val="0"/>
              </a:spcBef>
              <a:spcAft>
                <a:spcPts val="0"/>
              </a:spcAft>
              <a:buSzPts val="1000"/>
              <a:buFont typeface="Open Sans"/>
              <a:buChar char="●"/>
            </a:pPr>
            <a:r>
              <a:rPr lang="en-GB" sz="1000">
                <a:latin typeface="Open Sans"/>
                <a:ea typeface="Open Sans"/>
                <a:cs typeface="Open Sans"/>
                <a:sym typeface="Open Sans"/>
              </a:rPr>
              <a:t>Employee engagement</a:t>
            </a:r>
            <a:endParaRPr sz="1000">
              <a:latin typeface="Open Sans"/>
              <a:ea typeface="Open Sans"/>
              <a:cs typeface="Open Sans"/>
              <a:sym typeface="Open Sans"/>
            </a:endParaRPr>
          </a:p>
        </p:txBody>
      </p:sp>
      <p:sp>
        <p:nvSpPr>
          <p:cNvPr id="225" name="Google Shape;225;p27"/>
          <p:cNvSpPr/>
          <p:nvPr/>
        </p:nvSpPr>
        <p:spPr>
          <a:xfrm>
            <a:off x="307175" y="3208975"/>
            <a:ext cx="2863200" cy="12744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000" u="sng">
                <a:latin typeface="Open Sans"/>
                <a:ea typeface="Open Sans"/>
                <a:cs typeface="Open Sans"/>
                <a:sym typeface="Open Sans"/>
              </a:rPr>
              <a:t>ESG (Environmental social governance)</a:t>
            </a:r>
            <a:endParaRPr sz="1000" u="sng">
              <a:latin typeface="Open Sans"/>
              <a:ea typeface="Open Sans"/>
              <a:cs typeface="Open Sans"/>
              <a:sym typeface="Open Sans"/>
            </a:endParaRPr>
          </a:p>
          <a:p>
            <a:pPr marL="457200" lvl="0" indent="0" algn="l" rtl="0">
              <a:spcBef>
                <a:spcPts val="0"/>
              </a:spcBef>
              <a:spcAft>
                <a:spcPts val="0"/>
              </a:spcAft>
              <a:buNone/>
            </a:pPr>
            <a:endParaRPr sz="1000" u="sng">
              <a:latin typeface="Open Sans"/>
              <a:ea typeface="Open Sans"/>
              <a:cs typeface="Open Sans"/>
              <a:sym typeface="Open Sans"/>
            </a:endParaRPr>
          </a:p>
          <a:p>
            <a:pPr marL="457200" lvl="0" indent="-292100" algn="l" rtl="0">
              <a:spcBef>
                <a:spcPts val="0"/>
              </a:spcBef>
              <a:spcAft>
                <a:spcPts val="0"/>
              </a:spcAft>
              <a:buSzPts val="1000"/>
              <a:buFont typeface="Open Sans"/>
              <a:buChar char="●"/>
            </a:pPr>
            <a:r>
              <a:rPr lang="en-GB" sz="1000">
                <a:latin typeface="Open Sans"/>
                <a:ea typeface="Open Sans"/>
                <a:cs typeface="Open Sans"/>
                <a:sym typeface="Open Sans"/>
              </a:rPr>
              <a:t>Track and report on sustainability metrics such as carbon footprint, waste reduction, and ethical sourcing of our clothing materials</a:t>
            </a:r>
            <a:endParaRPr sz="1000">
              <a:latin typeface="Open Sans"/>
              <a:ea typeface="Open Sans"/>
              <a:cs typeface="Open Sans"/>
              <a:sym typeface="Open Sans"/>
            </a:endParaRPr>
          </a:p>
        </p:txBody>
      </p:sp>
      <p:sp>
        <p:nvSpPr>
          <p:cNvPr id="226" name="Google Shape;226;p27"/>
          <p:cNvSpPr/>
          <p:nvPr/>
        </p:nvSpPr>
        <p:spPr>
          <a:xfrm>
            <a:off x="3486025" y="3208975"/>
            <a:ext cx="2890200" cy="12744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000" u="sng">
                <a:latin typeface="Open Sans"/>
                <a:ea typeface="Open Sans"/>
                <a:cs typeface="Open Sans"/>
                <a:sym typeface="Open Sans"/>
              </a:rPr>
              <a:t>Build trust in data</a:t>
            </a:r>
            <a:endParaRPr sz="1000" u="sng">
              <a:latin typeface="Open Sans"/>
              <a:ea typeface="Open Sans"/>
              <a:cs typeface="Open Sans"/>
              <a:sym typeface="Open Sans"/>
            </a:endParaRPr>
          </a:p>
          <a:p>
            <a:pPr marL="457200" lvl="0" indent="0" algn="l" rtl="0">
              <a:spcBef>
                <a:spcPts val="0"/>
              </a:spcBef>
              <a:spcAft>
                <a:spcPts val="0"/>
              </a:spcAft>
              <a:buNone/>
            </a:pPr>
            <a:endParaRPr sz="1000" u="sng">
              <a:latin typeface="Open Sans"/>
              <a:ea typeface="Open Sans"/>
              <a:cs typeface="Open Sans"/>
              <a:sym typeface="Open Sans"/>
            </a:endParaRPr>
          </a:p>
          <a:p>
            <a:pPr marL="457200" lvl="0" indent="-292100" algn="l" rtl="0">
              <a:spcBef>
                <a:spcPts val="0"/>
              </a:spcBef>
              <a:spcAft>
                <a:spcPts val="0"/>
              </a:spcAft>
              <a:buSzPts val="1000"/>
              <a:buFont typeface="Open Sans"/>
              <a:buChar char="●"/>
            </a:pPr>
            <a:r>
              <a:rPr lang="en-GB" sz="1000">
                <a:latin typeface="Open Sans"/>
                <a:ea typeface="Open Sans"/>
                <a:cs typeface="Open Sans"/>
                <a:sym typeface="Open Sans"/>
              </a:rPr>
              <a:t>Data transparency</a:t>
            </a:r>
            <a:endParaRPr sz="1000">
              <a:latin typeface="Open Sans"/>
              <a:ea typeface="Open Sans"/>
              <a:cs typeface="Open Sans"/>
              <a:sym typeface="Open Sans"/>
            </a:endParaRPr>
          </a:p>
          <a:p>
            <a:pPr marL="457200" lvl="0" indent="-292100" algn="l" rtl="0">
              <a:spcBef>
                <a:spcPts val="0"/>
              </a:spcBef>
              <a:spcAft>
                <a:spcPts val="0"/>
              </a:spcAft>
              <a:buSzPts val="1000"/>
              <a:buFont typeface="Open Sans"/>
              <a:buChar char="●"/>
            </a:pPr>
            <a:r>
              <a:rPr lang="en-GB" sz="1000">
                <a:latin typeface="Open Sans"/>
                <a:ea typeface="Open Sans"/>
                <a:cs typeface="Open Sans"/>
                <a:sym typeface="Open Sans"/>
              </a:rPr>
              <a:t>Clear data policy on the website</a:t>
            </a:r>
            <a:endParaRPr sz="1000">
              <a:latin typeface="Open Sans"/>
              <a:ea typeface="Open Sans"/>
              <a:cs typeface="Open Sans"/>
              <a:sym typeface="Open Sans"/>
            </a:endParaRPr>
          </a:p>
          <a:p>
            <a:pPr marL="457200" lvl="0" indent="-292100" algn="l" rtl="0">
              <a:spcBef>
                <a:spcPts val="0"/>
              </a:spcBef>
              <a:spcAft>
                <a:spcPts val="0"/>
              </a:spcAft>
              <a:buSzPts val="1000"/>
              <a:buFont typeface="Open Sans"/>
              <a:buChar char="●"/>
            </a:pPr>
            <a:r>
              <a:rPr lang="en-GB" sz="1000">
                <a:latin typeface="Open Sans"/>
                <a:ea typeface="Open Sans"/>
                <a:cs typeface="Open Sans"/>
                <a:sym typeface="Open Sans"/>
              </a:rPr>
              <a:t>Ethical data practices</a:t>
            </a:r>
            <a:endParaRPr sz="1000">
              <a:latin typeface="Open Sans"/>
              <a:ea typeface="Open Sans"/>
              <a:cs typeface="Open Sans"/>
              <a:sym typeface="Open Sans"/>
            </a:endParaRPr>
          </a:p>
          <a:p>
            <a:pPr marL="457200" lvl="0" indent="-292100" algn="l" rtl="0">
              <a:spcBef>
                <a:spcPts val="0"/>
              </a:spcBef>
              <a:spcAft>
                <a:spcPts val="0"/>
              </a:spcAft>
              <a:buSzPts val="1000"/>
              <a:buFont typeface="Open Sans"/>
              <a:buChar char="●"/>
            </a:pPr>
            <a:r>
              <a:rPr lang="en-GB" sz="1000">
                <a:latin typeface="Open Sans"/>
                <a:ea typeface="Open Sans"/>
                <a:cs typeface="Open Sans"/>
                <a:sym typeface="Open Sans"/>
              </a:rPr>
              <a:t>Regular data audits</a:t>
            </a:r>
            <a:endParaRPr sz="1000">
              <a:latin typeface="Open Sans"/>
              <a:ea typeface="Open Sans"/>
              <a:cs typeface="Open Sans"/>
              <a:sym typeface="Open Sans"/>
            </a:endParaRPr>
          </a:p>
          <a:p>
            <a:pPr marL="914400" lvl="0" indent="0" algn="l" rtl="0">
              <a:spcBef>
                <a:spcPts val="0"/>
              </a:spcBef>
              <a:spcAft>
                <a:spcPts val="0"/>
              </a:spcAft>
              <a:buNone/>
            </a:pPr>
            <a:endParaRPr sz="1000">
              <a:latin typeface="Open Sans"/>
              <a:ea typeface="Open Sans"/>
              <a:cs typeface="Open Sans"/>
              <a:sym typeface="Open Sans"/>
            </a:endParaRPr>
          </a:p>
        </p:txBody>
      </p:sp>
      <p:pic>
        <p:nvPicPr>
          <p:cNvPr id="227" name="Google Shape;227;p27"/>
          <p:cNvPicPr preferRelativeResize="0"/>
          <p:nvPr/>
        </p:nvPicPr>
        <p:blipFill rotWithShape="1">
          <a:blip r:embed="rId3">
            <a:alphaModFix/>
          </a:blip>
          <a:srcRect l="9534" t="8728" r="8972" b="9007"/>
          <a:stretch/>
        </p:blipFill>
        <p:spPr>
          <a:xfrm>
            <a:off x="6438647" y="1431500"/>
            <a:ext cx="2646976" cy="2671950"/>
          </a:xfrm>
          <a:prstGeom prst="rect">
            <a:avLst/>
          </a:prstGeom>
          <a:noFill/>
          <a:ln>
            <a:noFill/>
          </a:ln>
        </p:spPr>
      </p:pic>
      <p:sp>
        <p:nvSpPr>
          <p:cNvPr id="228" name="Google Shape;228;p27"/>
          <p:cNvSpPr/>
          <p:nvPr/>
        </p:nvSpPr>
        <p:spPr>
          <a:xfrm>
            <a:off x="307175" y="1297350"/>
            <a:ext cx="2863200" cy="12744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000" u="sng">
                <a:latin typeface="Open Sans"/>
                <a:ea typeface="Open Sans"/>
                <a:cs typeface="Open Sans"/>
                <a:sym typeface="Open Sans"/>
              </a:rPr>
              <a:t>Customers and citizens</a:t>
            </a:r>
            <a:endParaRPr sz="1000" u="sng">
              <a:latin typeface="Open Sans"/>
              <a:ea typeface="Open Sans"/>
              <a:cs typeface="Open Sans"/>
              <a:sym typeface="Open Sans"/>
            </a:endParaRPr>
          </a:p>
          <a:p>
            <a:pPr marL="457200" lvl="0" indent="0" algn="l" rtl="0">
              <a:spcBef>
                <a:spcPts val="0"/>
              </a:spcBef>
              <a:spcAft>
                <a:spcPts val="0"/>
              </a:spcAft>
              <a:buNone/>
            </a:pPr>
            <a:endParaRPr sz="1000" u="sng">
              <a:latin typeface="Open Sans"/>
              <a:ea typeface="Open Sans"/>
              <a:cs typeface="Open Sans"/>
              <a:sym typeface="Open Sans"/>
            </a:endParaRPr>
          </a:p>
          <a:p>
            <a:pPr marL="457200" lvl="0" indent="-292100" algn="l" rtl="0">
              <a:spcBef>
                <a:spcPts val="0"/>
              </a:spcBef>
              <a:spcAft>
                <a:spcPts val="0"/>
              </a:spcAft>
              <a:buSzPts val="1000"/>
              <a:buFont typeface="Open Sans"/>
              <a:buChar char="●"/>
            </a:pPr>
            <a:r>
              <a:rPr lang="en-GB" sz="1000">
                <a:latin typeface="Open Sans"/>
                <a:ea typeface="Open Sans"/>
                <a:cs typeface="Open Sans"/>
                <a:sym typeface="Open Sans"/>
              </a:rPr>
              <a:t>Enhance customer experience </a:t>
            </a:r>
            <a:endParaRPr sz="1000">
              <a:latin typeface="Open Sans"/>
              <a:ea typeface="Open Sans"/>
              <a:cs typeface="Open Sans"/>
              <a:sym typeface="Open Sans"/>
            </a:endParaRPr>
          </a:p>
          <a:p>
            <a:pPr marL="457200" lvl="0" indent="-292100" algn="l" rtl="0">
              <a:spcBef>
                <a:spcPts val="0"/>
              </a:spcBef>
              <a:spcAft>
                <a:spcPts val="0"/>
              </a:spcAft>
              <a:buSzPts val="1000"/>
              <a:buFont typeface="Open Sans"/>
              <a:buChar char="●"/>
            </a:pPr>
            <a:r>
              <a:rPr lang="en-GB" sz="1000">
                <a:latin typeface="Open Sans"/>
                <a:ea typeface="Open Sans"/>
                <a:cs typeface="Open Sans"/>
                <a:sym typeface="Open Sans"/>
              </a:rPr>
              <a:t>Customer data privacy protection</a:t>
            </a:r>
            <a:endParaRPr sz="1000">
              <a:latin typeface="Open Sans"/>
              <a:ea typeface="Open Sans"/>
              <a:cs typeface="Open Sans"/>
              <a:sym typeface="Open Sans"/>
            </a:endParaRPr>
          </a:p>
          <a:p>
            <a:pPr marL="457200" lvl="0" indent="-292100" algn="l" rtl="0">
              <a:spcBef>
                <a:spcPts val="0"/>
              </a:spcBef>
              <a:spcAft>
                <a:spcPts val="0"/>
              </a:spcAft>
              <a:buSzPts val="1000"/>
              <a:buFont typeface="Open Sans"/>
              <a:buChar char="●"/>
            </a:pPr>
            <a:r>
              <a:rPr lang="en-GB" sz="1000">
                <a:latin typeface="Open Sans"/>
                <a:ea typeface="Open Sans"/>
                <a:cs typeface="Open Sans"/>
                <a:sym typeface="Open Sans"/>
              </a:rPr>
              <a:t>User-generated content analysis</a:t>
            </a:r>
            <a:endParaRPr sz="1000">
              <a:latin typeface="Open Sans"/>
              <a:ea typeface="Open Sans"/>
              <a:cs typeface="Open Sans"/>
              <a:sym typeface="Open Sans"/>
            </a:endParaRPr>
          </a:p>
          <a:p>
            <a:pPr marL="457200" lvl="0" indent="-292100" algn="l" rtl="0">
              <a:spcBef>
                <a:spcPts val="0"/>
              </a:spcBef>
              <a:spcAft>
                <a:spcPts val="0"/>
              </a:spcAft>
              <a:buSzPts val="1000"/>
              <a:buFont typeface="Open Sans"/>
              <a:buChar char="●"/>
            </a:pPr>
            <a:r>
              <a:rPr lang="en-GB" sz="1000">
                <a:latin typeface="Open Sans"/>
                <a:ea typeface="Open Sans"/>
                <a:cs typeface="Open Sans"/>
                <a:sym typeface="Open Sans"/>
              </a:rPr>
              <a:t>Predictive customer support</a:t>
            </a:r>
            <a:endParaRPr sz="1000">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8"/>
          <p:cNvSpPr txBox="1">
            <a:spLocks noGrp="1"/>
          </p:cNvSpPr>
          <p:nvPr>
            <p:ph type="title"/>
          </p:nvPr>
        </p:nvSpPr>
        <p:spPr>
          <a:xfrm>
            <a:off x="351025" y="832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u="sng"/>
              <a:t>ESG</a:t>
            </a:r>
            <a:endParaRPr u="sng"/>
          </a:p>
        </p:txBody>
      </p:sp>
      <p:grpSp>
        <p:nvGrpSpPr>
          <p:cNvPr id="234" name="Google Shape;234;p28"/>
          <p:cNvGrpSpPr/>
          <p:nvPr/>
        </p:nvGrpSpPr>
        <p:grpSpPr>
          <a:xfrm>
            <a:off x="351025" y="791425"/>
            <a:ext cx="8520250" cy="2061900"/>
            <a:chOff x="351025" y="791425"/>
            <a:chExt cx="8520250" cy="2061900"/>
          </a:xfrm>
        </p:grpSpPr>
        <p:sp>
          <p:nvSpPr>
            <p:cNvPr id="235" name="Google Shape;235;p28"/>
            <p:cNvSpPr/>
            <p:nvPr/>
          </p:nvSpPr>
          <p:spPr>
            <a:xfrm>
              <a:off x="677550" y="791425"/>
              <a:ext cx="1543200" cy="1323000"/>
            </a:xfrm>
            <a:prstGeom prst="ellipse">
              <a:avLst/>
            </a:prstGeom>
            <a:solidFill>
              <a:srgbClr val="CFE2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6" name="Google Shape;236;p28"/>
            <p:cNvSpPr/>
            <p:nvPr/>
          </p:nvSpPr>
          <p:spPr>
            <a:xfrm>
              <a:off x="3774138" y="791425"/>
              <a:ext cx="1543200" cy="1323000"/>
            </a:xfrm>
            <a:prstGeom prst="ellipse">
              <a:avLst/>
            </a:prstGeom>
            <a:solidFill>
              <a:srgbClr val="CFE2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7" name="Google Shape;237;p28"/>
            <p:cNvSpPr/>
            <p:nvPr/>
          </p:nvSpPr>
          <p:spPr>
            <a:xfrm>
              <a:off x="6870750" y="791425"/>
              <a:ext cx="1543200" cy="1323000"/>
            </a:xfrm>
            <a:prstGeom prst="ellipse">
              <a:avLst/>
            </a:prstGeom>
            <a:solidFill>
              <a:srgbClr val="CFE2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238" name="Google Shape;238;p28" title="File:Factory icon blue.svg - Wikimedia Commons"/>
            <p:cNvPicPr preferRelativeResize="0"/>
            <p:nvPr/>
          </p:nvPicPr>
          <p:blipFill>
            <a:blip r:embed="rId3">
              <a:alphaModFix/>
            </a:blip>
            <a:stretch>
              <a:fillRect/>
            </a:stretch>
          </p:blipFill>
          <p:spPr>
            <a:xfrm>
              <a:off x="957288" y="994687"/>
              <a:ext cx="983726" cy="916474"/>
            </a:xfrm>
            <a:prstGeom prst="rect">
              <a:avLst/>
            </a:prstGeom>
            <a:noFill/>
            <a:ln>
              <a:noFill/>
            </a:ln>
          </p:spPr>
        </p:pic>
        <p:pic>
          <p:nvPicPr>
            <p:cNvPr id="239" name="Google Shape;239;p28" title="Vector for free use: Little house icon"/>
            <p:cNvPicPr preferRelativeResize="0"/>
            <p:nvPr/>
          </p:nvPicPr>
          <p:blipFill>
            <a:blip r:embed="rId4">
              <a:alphaModFix/>
            </a:blip>
            <a:stretch>
              <a:fillRect/>
            </a:stretch>
          </p:blipFill>
          <p:spPr>
            <a:xfrm>
              <a:off x="4017500" y="994675"/>
              <a:ext cx="983726" cy="983726"/>
            </a:xfrm>
            <a:prstGeom prst="rect">
              <a:avLst/>
            </a:prstGeom>
            <a:noFill/>
            <a:ln>
              <a:noFill/>
            </a:ln>
          </p:spPr>
        </p:pic>
        <p:pic>
          <p:nvPicPr>
            <p:cNvPr id="240" name="Google Shape;240;p28"/>
            <p:cNvPicPr preferRelativeResize="0"/>
            <p:nvPr/>
          </p:nvPicPr>
          <p:blipFill rotWithShape="1">
            <a:blip r:embed="rId5">
              <a:alphaModFix/>
            </a:blip>
            <a:srcRect/>
            <a:stretch/>
          </p:blipFill>
          <p:spPr>
            <a:xfrm>
              <a:off x="7215849" y="1028300"/>
              <a:ext cx="916451" cy="916475"/>
            </a:xfrm>
            <a:prstGeom prst="rect">
              <a:avLst/>
            </a:prstGeom>
            <a:noFill/>
            <a:ln>
              <a:noFill/>
            </a:ln>
          </p:spPr>
        </p:pic>
        <p:sp>
          <p:nvSpPr>
            <p:cNvPr id="241" name="Google Shape;241;p28"/>
            <p:cNvSpPr txBox="1"/>
            <p:nvPr/>
          </p:nvSpPr>
          <p:spPr>
            <a:xfrm>
              <a:off x="351025" y="2114425"/>
              <a:ext cx="26676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600" b="1">
                  <a:solidFill>
                    <a:schemeClr val="accent1"/>
                  </a:solidFill>
                  <a:latin typeface="PT Sans Narrow"/>
                  <a:ea typeface="PT Sans Narrow"/>
                  <a:cs typeface="PT Sans Narrow"/>
                  <a:sym typeface="PT Sans Narrow"/>
                </a:rPr>
                <a:t>Environmental </a:t>
              </a:r>
              <a:endParaRPr sz="3600" b="1">
                <a:solidFill>
                  <a:schemeClr val="accent1"/>
                </a:solidFill>
                <a:latin typeface="PT Sans Narrow"/>
                <a:ea typeface="PT Sans Narrow"/>
                <a:cs typeface="PT Sans Narrow"/>
                <a:sym typeface="PT Sans Narrow"/>
              </a:endParaRPr>
            </a:p>
          </p:txBody>
        </p:sp>
        <p:sp>
          <p:nvSpPr>
            <p:cNvPr id="242" name="Google Shape;242;p28"/>
            <p:cNvSpPr txBox="1"/>
            <p:nvPr/>
          </p:nvSpPr>
          <p:spPr>
            <a:xfrm>
              <a:off x="3774150" y="2114425"/>
              <a:ext cx="15432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3600" b="1">
                  <a:solidFill>
                    <a:schemeClr val="accent1"/>
                  </a:solidFill>
                  <a:latin typeface="PT Sans Narrow"/>
                  <a:ea typeface="PT Sans Narrow"/>
                  <a:cs typeface="PT Sans Narrow"/>
                  <a:sym typeface="PT Sans Narrow"/>
                </a:rPr>
                <a:t>Social </a:t>
              </a:r>
              <a:endParaRPr/>
            </a:p>
          </p:txBody>
        </p:sp>
        <p:sp>
          <p:nvSpPr>
            <p:cNvPr id="243" name="Google Shape;243;p28"/>
            <p:cNvSpPr txBox="1"/>
            <p:nvPr/>
          </p:nvSpPr>
          <p:spPr>
            <a:xfrm>
              <a:off x="6530075" y="2114425"/>
              <a:ext cx="23412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3600" b="1">
                  <a:solidFill>
                    <a:schemeClr val="accent1"/>
                  </a:solidFill>
                  <a:latin typeface="PT Sans Narrow"/>
                  <a:ea typeface="PT Sans Narrow"/>
                  <a:cs typeface="PT Sans Narrow"/>
                  <a:sym typeface="PT Sans Narrow"/>
                </a:rPr>
                <a:t>Governance</a:t>
              </a:r>
              <a:endParaRPr/>
            </a:p>
          </p:txBody>
        </p:sp>
      </p:grpSp>
      <p:cxnSp>
        <p:nvCxnSpPr>
          <p:cNvPr id="244" name="Google Shape;244;p28"/>
          <p:cNvCxnSpPr/>
          <p:nvPr/>
        </p:nvCxnSpPr>
        <p:spPr>
          <a:xfrm>
            <a:off x="3337950" y="2880350"/>
            <a:ext cx="0" cy="2057400"/>
          </a:xfrm>
          <a:prstGeom prst="straightConnector1">
            <a:avLst/>
          </a:prstGeom>
          <a:noFill/>
          <a:ln w="9525" cap="flat" cmpd="sng">
            <a:solidFill>
              <a:schemeClr val="dk2"/>
            </a:solidFill>
            <a:prstDash val="solid"/>
            <a:round/>
            <a:headEnd type="none" w="med" len="med"/>
            <a:tailEnd type="none" w="med" len="med"/>
          </a:ln>
        </p:spPr>
      </p:cxnSp>
      <p:cxnSp>
        <p:nvCxnSpPr>
          <p:cNvPr id="245" name="Google Shape;245;p28"/>
          <p:cNvCxnSpPr/>
          <p:nvPr/>
        </p:nvCxnSpPr>
        <p:spPr>
          <a:xfrm>
            <a:off x="6133050" y="2880350"/>
            <a:ext cx="0" cy="2057400"/>
          </a:xfrm>
          <a:prstGeom prst="straightConnector1">
            <a:avLst/>
          </a:prstGeom>
          <a:noFill/>
          <a:ln w="9525" cap="flat" cmpd="sng">
            <a:solidFill>
              <a:schemeClr val="dk2"/>
            </a:solidFill>
            <a:prstDash val="solid"/>
            <a:round/>
            <a:headEnd type="none" w="med" len="med"/>
            <a:tailEnd type="none" w="med" len="med"/>
          </a:ln>
        </p:spPr>
      </p:cxnSp>
      <p:pic>
        <p:nvPicPr>
          <p:cNvPr id="246" name="Google Shape;246;p28" title="File:Water Drop Icon Vector.png - Wikimedia Commons"/>
          <p:cNvPicPr preferRelativeResize="0"/>
          <p:nvPr/>
        </p:nvPicPr>
        <p:blipFill>
          <a:blip r:embed="rId6">
            <a:alphaModFix/>
          </a:blip>
          <a:stretch>
            <a:fillRect/>
          </a:stretch>
        </p:blipFill>
        <p:spPr>
          <a:xfrm>
            <a:off x="457425" y="2853325"/>
            <a:ext cx="422875" cy="707400"/>
          </a:xfrm>
          <a:prstGeom prst="rect">
            <a:avLst/>
          </a:prstGeom>
          <a:noFill/>
          <a:ln>
            <a:noFill/>
          </a:ln>
        </p:spPr>
      </p:pic>
      <p:pic>
        <p:nvPicPr>
          <p:cNvPr id="247" name="Google Shape;247;p28" title="File:High voltage warning.svg - Wikipedia"/>
          <p:cNvPicPr preferRelativeResize="0"/>
          <p:nvPr/>
        </p:nvPicPr>
        <p:blipFill>
          <a:blip r:embed="rId7">
            <a:alphaModFix/>
          </a:blip>
          <a:stretch>
            <a:fillRect/>
          </a:stretch>
        </p:blipFill>
        <p:spPr>
          <a:xfrm>
            <a:off x="1251150" y="2926825"/>
            <a:ext cx="668052" cy="560412"/>
          </a:xfrm>
          <a:prstGeom prst="rect">
            <a:avLst/>
          </a:prstGeom>
          <a:noFill/>
          <a:ln>
            <a:noFill/>
          </a:ln>
        </p:spPr>
      </p:pic>
      <p:pic>
        <p:nvPicPr>
          <p:cNvPr id="248" name="Google Shape;248;p28" title="File:Truck-icon.svg - Wikimedia Commons"/>
          <p:cNvPicPr preferRelativeResize="0"/>
          <p:nvPr/>
        </p:nvPicPr>
        <p:blipFill>
          <a:blip r:embed="rId8">
            <a:alphaModFix/>
          </a:blip>
          <a:stretch>
            <a:fillRect/>
          </a:stretch>
        </p:blipFill>
        <p:spPr>
          <a:xfrm>
            <a:off x="398350" y="3889852"/>
            <a:ext cx="541025" cy="635177"/>
          </a:xfrm>
          <a:prstGeom prst="rect">
            <a:avLst/>
          </a:prstGeom>
          <a:noFill/>
          <a:ln>
            <a:noFill/>
          </a:ln>
        </p:spPr>
      </p:pic>
      <p:pic>
        <p:nvPicPr>
          <p:cNvPr id="249" name="Google Shape;249;p28" title="File:Emblem-person-blue.svg - Wikipedia"/>
          <p:cNvPicPr preferRelativeResize="0"/>
          <p:nvPr/>
        </p:nvPicPr>
        <p:blipFill>
          <a:blip r:embed="rId9">
            <a:alphaModFix/>
          </a:blip>
          <a:stretch>
            <a:fillRect/>
          </a:stretch>
        </p:blipFill>
        <p:spPr>
          <a:xfrm>
            <a:off x="3692089" y="2854100"/>
            <a:ext cx="668050" cy="668050"/>
          </a:xfrm>
          <a:prstGeom prst="rect">
            <a:avLst/>
          </a:prstGeom>
          <a:noFill/>
          <a:ln>
            <a:noFill/>
          </a:ln>
        </p:spPr>
      </p:pic>
      <p:pic>
        <p:nvPicPr>
          <p:cNvPr id="250" name="Google Shape;250;p28"/>
          <p:cNvPicPr preferRelativeResize="0"/>
          <p:nvPr/>
        </p:nvPicPr>
        <p:blipFill>
          <a:blip r:embed="rId10">
            <a:alphaModFix/>
          </a:blip>
          <a:stretch>
            <a:fillRect/>
          </a:stretch>
        </p:blipFill>
        <p:spPr>
          <a:xfrm>
            <a:off x="6256449" y="3182461"/>
            <a:ext cx="1104129" cy="707400"/>
          </a:xfrm>
          <a:prstGeom prst="rect">
            <a:avLst/>
          </a:prstGeom>
          <a:noFill/>
          <a:ln>
            <a:noFill/>
          </a:ln>
        </p:spPr>
      </p:pic>
      <p:pic>
        <p:nvPicPr>
          <p:cNvPr id="251" name="Google Shape;251;p28" title="File:Robot icôn.svg - Wikipedia"/>
          <p:cNvPicPr preferRelativeResize="0"/>
          <p:nvPr/>
        </p:nvPicPr>
        <p:blipFill>
          <a:blip r:embed="rId11">
            <a:alphaModFix/>
          </a:blip>
          <a:stretch>
            <a:fillRect/>
          </a:stretch>
        </p:blipFill>
        <p:spPr>
          <a:xfrm>
            <a:off x="7905948" y="3056850"/>
            <a:ext cx="872501" cy="95862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9"/>
          <p:cNvSpPr txBox="1">
            <a:spLocks noGrp="1"/>
          </p:cNvSpPr>
          <p:nvPr>
            <p:ph type="title"/>
          </p:nvPr>
        </p:nvSpPr>
        <p:spPr>
          <a:xfrm>
            <a:off x="311700" y="5212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Let’s summarise</a:t>
            </a:r>
            <a:endParaRPr/>
          </a:p>
        </p:txBody>
      </p:sp>
      <p:sp>
        <p:nvSpPr>
          <p:cNvPr id="257" name="Google Shape;257;p29"/>
          <p:cNvSpPr txBox="1"/>
          <p:nvPr/>
        </p:nvSpPr>
        <p:spPr>
          <a:xfrm>
            <a:off x="177250" y="1414450"/>
            <a:ext cx="2049300" cy="461700"/>
          </a:xfrm>
          <a:prstGeom prst="rect">
            <a:avLst/>
          </a:prstGeom>
          <a:solidFill>
            <a:srgbClr val="D9EAD3"/>
          </a:solidFill>
          <a:ln w="9525" cap="flat" cmpd="sng">
            <a:solidFill>
              <a:srgbClr val="D9EAD3"/>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GB" sz="1800">
                <a:solidFill>
                  <a:schemeClr val="dk2"/>
                </a:solidFill>
                <a:latin typeface="Open Sans"/>
                <a:ea typeface="Open Sans"/>
                <a:cs typeface="Open Sans"/>
                <a:sym typeface="Open Sans"/>
              </a:rPr>
              <a:t>Marketing</a:t>
            </a:r>
            <a:endParaRPr sz="1800">
              <a:solidFill>
                <a:schemeClr val="dk2"/>
              </a:solidFill>
              <a:latin typeface="Open Sans"/>
              <a:ea typeface="Open Sans"/>
              <a:cs typeface="Open Sans"/>
              <a:sym typeface="Open Sans"/>
            </a:endParaRPr>
          </a:p>
        </p:txBody>
      </p:sp>
      <p:cxnSp>
        <p:nvCxnSpPr>
          <p:cNvPr id="258" name="Google Shape;258;p29"/>
          <p:cNvCxnSpPr/>
          <p:nvPr/>
        </p:nvCxnSpPr>
        <p:spPr>
          <a:xfrm flipH="1">
            <a:off x="3024550" y="1492900"/>
            <a:ext cx="40200" cy="3144600"/>
          </a:xfrm>
          <a:prstGeom prst="straightConnector1">
            <a:avLst/>
          </a:prstGeom>
          <a:noFill/>
          <a:ln w="19050" cap="flat" cmpd="sng">
            <a:solidFill>
              <a:schemeClr val="dk2"/>
            </a:solidFill>
            <a:prstDash val="dash"/>
            <a:round/>
            <a:headEnd type="none" w="med" len="med"/>
            <a:tailEnd type="none" w="med" len="med"/>
          </a:ln>
        </p:spPr>
      </p:cxnSp>
      <p:sp>
        <p:nvSpPr>
          <p:cNvPr id="259" name="Google Shape;259;p29"/>
          <p:cNvSpPr txBox="1"/>
          <p:nvPr/>
        </p:nvSpPr>
        <p:spPr>
          <a:xfrm>
            <a:off x="6481450" y="1492900"/>
            <a:ext cx="2049300" cy="461700"/>
          </a:xfrm>
          <a:prstGeom prst="rect">
            <a:avLst/>
          </a:prstGeom>
          <a:solidFill>
            <a:srgbClr val="EAD1DC"/>
          </a:solidFill>
          <a:ln w="9525" cap="flat" cmpd="sng">
            <a:solidFill>
              <a:srgbClr val="D9EAD3"/>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GB" sz="1800">
                <a:solidFill>
                  <a:schemeClr val="dk2"/>
                </a:solidFill>
                <a:latin typeface="Open Sans"/>
                <a:ea typeface="Open Sans"/>
                <a:cs typeface="Open Sans"/>
                <a:sym typeface="Open Sans"/>
              </a:rPr>
              <a:t>Product </a:t>
            </a:r>
            <a:endParaRPr sz="1800">
              <a:solidFill>
                <a:schemeClr val="dk2"/>
              </a:solidFill>
              <a:latin typeface="Open Sans"/>
              <a:ea typeface="Open Sans"/>
              <a:cs typeface="Open Sans"/>
              <a:sym typeface="Open Sans"/>
            </a:endParaRPr>
          </a:p>
        </p:txBody>
      </p:sp>
      <p:sp>
        <p:nvSpPr>
          <p:cNvPr id="260" name="Google Shape;260;p29"/>
          <p:cNvSpPr txBox="1"/>
          <p:nvPr/>
        </p:nvSpPr>
        <p:spPr>
          <a:xfrm>
            <a:off x="3176950" y="1453675"/>
            <a:ext cx="2049300" cy="461700"/>
          </a:xfrm>
          <a:prstGeom prst="rect">
            <a:avLst/>
          </a:prstGeom>
          <a:solidFill>
            <a:srgbClr val="CFE2F3"/>
          </a:solidFill>
          <a:ln w="9525" cap="flat" cmpd="sng">
            <a:solidFill>
              <a:srgbClr val="D9EAD3"/>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GB" sz="1800">
                <a:solidFill>
                  <a:schemeClr val="dk2"/>
                </a:solidFill>
                <a:latin typeface="Open Sans"/>
                <a:ea typeface="Open Sans"/>
                <a:cs typeface="Open Sans"/>
                <a:sym typeface="Open Sans"/>
              </a:rPr>
              <a:t>Operations</a:t>
            </a:r>
            <a:endParaRPr sz="1800">
              <a:solidFill>
                <a:schemeClr val="dk2"/>
              </a:solidFill>
              <a:latin typeface="Open Sans"/>
              <a:ea typeface="Open Sans"/>
              <a:cs typeface="Open Sans"/>
              <a:sym typeface="Open Sans"/>
            </a:endParaRPr>
          </a:p>
        </p:txBody>
      </p:sp>
      <p:cxnSp>
        <p:nvCxnSpPr>
          <p:cNvPr id="261" name="Google Shape;261;p29"/>
          <p:cNvCxnSpPr/>
          <p:nvPr/>
        </p:nvCxnSpPr>
        <p:spPr>
          <a:xfrm flipH="1">
            <a:off x="6252850" y="1532125"/>
            <a:ext cx="40200" cy="3144600"/>
          </a:xfrm>
          <a:prstGeom prst="straightConnector1">
            <a:avLst/>
          </a:prstGeom>
          <a:noFill/>
          <a:ln w="19050" cap="flat" cmpd="sng">
            <a:solidFill>
              <a:schemeClr val="dk2"/>
            </a:solidFill>
            <a:prstDash val="dash"/>
            <a:round/>
            <a:headEnd type="none" w="med" len="med"/>
            <a:tailEnd type="none" w="med" len="med"/>
          </a:ln>
        </p:spPr>
      </p:cxnSp>
      <p:sp>
        <p:nvSpPr>
          <p:cNvPr id="262" name="Google Shape;262;p29"/>
          <p:cNvSpPr txBox="1"/>
          <p:nvPr/>
        </p:nvSpPr>
        <p:spPr>
          <a:xfrm>
            <a:off x="65050" y="1985375"/>
            <a:ext cx="2847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dk2"/>
                </a:solidFill>
                <a:latin typeface="Open Sans"/>
                <a:ea typeface="Open Sans"/>
                <a:cs typeface="Open Sans"/>
                <a:sym typeface="Open Sans"/>
              </a:rPr>
              <a:t>KRI: Increase revenue by 50% in H2</a:t>
            </a:r>
            <a:endParaRPr b="1">
              <a:solidFill>
                <a:schemeClr val="dk2"/>
              </a:solidFill>
              <a:latin typeface="Open Sans"/>
              <a:ea typeface="Open Sans"/>
              <a:cs typeface="Open Sans"/>
              <a:sym typeface="Open Sans"/>
            </a:endParaRPr>
          </a:p>
        </p:txBody>
      </p:sp>
      <p:sp>
        <p:nvSpPr>
          <p:cNvPr id="263" name="Google Shape;263;p29"/>
          <p:cNvSpPr txBox="1"/>
          <p:nvPr/>
        </p:nvSpPr>
        <p:spPr>
          <a:xfrm>
            <a:off x="3100750" y="1985375"/>
            <a:ext cx="300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dk2"/>
                </a:solidFill>
                <a:latin typeface="Open Sans"/>
                <a:ea typeface="Open Sans"/>
                <a:cs typeface="Open Sans"/>
                <a:sym typeface="Open Sans"/>
              </a:rPr>
              <a:t>KRI: Achieve 10% return rate or less by end of H2</a:t>
            </a:r>
            <a:endParaRPr b="1">
              <a:solidFill>
                <a:schemeClr val="dk2"/>
              </a:solidFill>
              <a:latin typeface="Open Sans"/>
              <a:ea typeface="Open Sans"/>
              <a:cs typeface="Open Sans"/>
              <a:sym typeface="Open Sans"/>
            </a:endParaRPr>
          </a:p>
        </p:txBody>
      </p:sp>
      <p:sp>
        <p:nvSpPr>
          <p:cNvPr id="264" name="Google Shape;264;p29"/>
          <p:cNvSpPr txBox="1"/>
          <p:nvPr/>
        </p:nvSpPr>
        <p:spPr>
          <a:xfrm>
            <a:off x="6289150" y="2016875"/>
            <a:ext cx="300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rgbClr val="666666"/>
                </a:solidFill>
                <a:latin typeface="Open Sans"/>
                <a:ea typeface="Open Sans"/>
                <a:cs typeface="Open Sans"/>
                <a:sym typeface="Open Sans"/>
              </a:rPr>
              <a:t>KRI: Product quality score of 90%</a:t>
            </a:r>
            <a:endParaRPr b="1">
              <a:solidFill>
                <a:srgbClr val="666666"/>
              </a:solidFill>
              <a:latin typeface="Open Sans"/>
              <a:ea typeface="Open Sans"/>
              <a:cs typeface="Open Sans"/>
              <a:sym typeface="Open Sans"/>
            </a:endParaRPr>
          </a:p>
        </p:txBody>
      </p:sp>
      <p:sp>
        <p:nvSpPr>
          <p:cNvPr id="265" name="Google Shape;265;p29"/>
          <p:cNvSpPr txBox="1"/>
          <p:nvPr/>
        </p:nvSpPr>
        <p:spPr>
          <a:xfrm>
            <a:off x="65050" y="2644225"/>
            <a:ext cx="30000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KPI 1: Attribute all future revenue to a campaign.</a:t>
            </a:r>
            <a:endParaRPr>
              <a:solidFill>
                <a:schemeClr val="dk2"/>
              </a:solidFill>
              <a:latin typeface="Open Sans"/>
              <a:ea typeface="Open Sans"/>
              <a:cs typeface="Open Sans"/>
              <a:sym typeface="Open Sans"/>
            </a:endParaRPr>
          </a:p>
          <a:p>
            <a:pPr marL="0" lvl="0" indent="0" algn="l" rtl="0">
              <a:spcBef>
                <a:spcPts val="0"/>
              </a:spcBef>
              <a:spcAft>
                <a:spcPts val="0"/>
              </a:spcAft>
              <a:buNone/>
            </a:pPr>
            <a:endParaRPr>
              <a:solidFill>
                <a:schemeClr val="dk2"/>
              </a:solidFill>
              <a:latin typeface="Open Sans"/>
              <a:ea typeface="Open Sans"/>
              <a:cs typeface="Open Sans"/>
              <a:sym typeface="Open Sans"/>
            </a:endParaRPr>
          </a:p>
          <a:p>
            <a:pPr marL="0" lvl="0" indent="0" algn="l" rtl="0">
              <a:spcBef>
                <a:spcPts val="0"/>
              </a:spcBef>
              <a:spcAft>
                <a:spcPts val="0"/>
              </a:spcAft>
              <a:buNone/>
            </a:pPr>
            <a:r>
              <a:rPr lang="en-GB">
                <a:solidFill>
                  <a:schemeClr val="dk2"/>
                </a:solidFill>
                <a:latin typeface="Open Sans"/>
                <a:ea typeface="Open Sans"/>
                <a:cs typeface="Open Sans"/>
                <a:sym typeface="Open Sans"/>
              </a:rPr>
              <a:t>KPI 2: Launch Instagram and Tiktok campaigns.</a:t>
            </a:r>
            <a:endParaRPr>
              <a:solidFill>
                <a:schemeClr val="dk2"/>
              </a:solidFill>
              <a:latin typeface="Open Sans"/>
              <a:ea typeface="Open Sans"/>
              <a:cs typeface="Open Sans"/>
              <a:sym typeface="Open Sans"/>
            </a:endParaRPr>
          </a:p>
          <a:p>
            <a:pPr marL="0" lvl="0" indent="0" algn="l" rtl="0">
              <a:spcBef>
                <a:spcPts val="0"/>
              </a:spcBef>
              <a:spcAft>
                <a:spcPts val="0"/>
              </a:spcAft>
              <a:buNone/>
            </a:pPr>
            <a:endParaRPr>
              <a:solidFill>
                <a:schemeClr val="dk2"/>
              </a:solidFill>
              <a:latin typeface="Open Sans"/>
              <a:ea typeface="Open Sans"/>
              <a:cs typeface="Open Sans"/>
              <a:sym typeface="Open Sans"/>
            </a:endParaRPr>
          </a:p>
          <a:p>
            <a:pPr marL="0" lvl="0" indent="0" algn="l" rtl="0">
              <a:spcBef>
                <a:spcPts val="0"/>
              </a:spcBef>
              <a:spcAft>
                <a:spcPts val="0"/>
              </a:spcAft>
              <a:buNone/>
            </a:pPr>
            <a:r>
              <a:rPr lang="en-GB">
                <a:solidFill>
                  <a:schemeClr val="dk2"/>
                </a:solidFill>
                <a:latin typeface="Open Sans"/>
                <a:ea typeface="Open Sans"/>
                <a:cs typeface="Open Sans"/>
                <a:sym typeface="Open Sans"/>
              </a:rPr>
              <a:t>KPI 3: A/B test across social channels to determine which attracts the most new customers to the website.</a:t>
            </a:r>
            <a:endParaRPr>
              <a:solidFill>
                <a:schemeClr val="dk2"/>
              </a:solidFill>
              <a:latin typeface="Open Sans"/>
              <a:ea typeface="Open Sans"/>
              <a:cs typeface="Open Sans"/>
              <a:sym typeface="Open Sans"/>
            </a:endParaRPr>
          </a:p>
          <a:p>
            <a:pPr marL="0" lvl="0" indent="0" algn="l" rtl="0">
              <a:spcBef>
                <a:spcPts val="0"/>
              </a:spcBef>
              <a:spcAft>
                <a:spcPts val="0"/>
              </a:spcAft>
              <a:buNone/>
            </a:pPr>
            <a:endParaRPr>
              <a:solidFill>
                <a:schemeClr val="dk2"/>
              </a:solidFill>
              <a:latin typeface="Open Sans"/>
              <a:ea typeface="Open Sans"/>
              <a:cs typeface="Open Sans"/>
              <a:sym typeface="Open Sans"/>
            </a:endParaRPr>
          </a:p>
          <a:p>
            <a:pPr marL="0" lvl="0" indent="0" algn="l" rtl="0">
              <a:spcBef>
                <a:spcPts val="0"/>
              </a:spcBef>
              <a:spcAft>
                <a:spcPts val="0"/>
              </a:spcAft>
              <a:buNone/>
            </a:pPr>
            <a:endParaRPr>
              <a:solidFill>
                <a:schemeClr val="dk2"/>
              </a:solidFill>
              <a:latin typeface="Open Sans"/>
              <a:ea typeface="Open Sans"/>
              <a:cs typeface="Open Sans"/>
              <a:sym typeface="Open Sans"/>
            </a:endParaRPr>
          </a:p>
        </p:txBody>
      </p:sp>
      <p:sp>
        <p:nvSpPr>
          <p:cNvPr id="266" name="Google Shape;266;p29"/>
          <p:cNvSpPr txBox="1"/>
          <p:nvPr/>
        </p:nvSpPr>
        <p:spPr>
          <a:xfrm>
            <a:off x="3158800" y="2571750"/>
            <a:ext cx="30000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KPI 4: Implement a sizing chart on the website.</a:t>
            </a:r>
            <a:endParaRPr>
              <a:solidFill>
                <a:schemeClr val="dk2"/>
              </a:solidFill>
              <a:latin typeface="Open Sans"/>
              <a:ea typeface="Open Sans"/>
              <a:cs typeface="Open Sans"/>
              <a:sym typeface="Open Sans"/>
            </a:endParaRPr>
          </a:p>
          <a:p>
            <a:pPr marL="0" lvl="0" indent="0" algn="l" rtl="0">
              <a:spcBef>
                <a:spcPts val="0"/>
              </a:spcBef>
              <a:spcAft>
                <a:spcPts val="0"/>
              </a:spcAft>
              <a:buNone/>
            </a:pPr>
            <a:endParaRPr>
              <a:solidFill>
                <a:schemeClr val="dk2"/>
              </a:solidFill>
              <a:latin typeface="Open Sans"/>
              <a:ea typeface="Open Sans"/>
              <a:cs typeface="Open Sans"/>
              <a:sym typeface="Open Sans"/>
            </a:endParaRPr>
          </a:p>
          <a:p>
            <a:pPr marL="0" lvl="0" indent="0" algn="l" rtl="0">
              <a:spcBef>
                <a:spcPts val="0"/>
              </a:spcBef>
              <a:spcAft>
                <a:spcPts val="0"/>
              </a:spcAft>
              <a:buNone/>
            </a:pPr>
            <a:r>
              <a:rPr lang="en-GB">
                <a:solidFill>
                  <a:schemeClr val="dk2"/>
                </a:solidFill>
                <a:latin typeface="Open Sans"/>
                <a:ea typeface="Open Sans"/>
                <a:cs typeface="Open Sans"/>
                <a:sym typeface="Open Sans"/>
              </a:rPr>
              <a:t>KPI 5: Build AI model for customers to try on items before buying.</a:t>
            </a:r>
            <a:endParaRPr>
              <a:solidFill>
                <a:schemeClr val="dk2"/>
              </a:solidFill>
              <a:latin typeface="Open Sans"/>
              <a:ea typeface="Open Sans"/>
              <a:cs typeface="Open Sans"/>
              <a:sym typeface="Open Sans"/>
            </a:endParaRPr>
          </a:p>
          <a:p>
            <a:pPr marL="0" lvl="0" indent="0" algn="l" rtl="0">
              <a:spcBef>
                <a:spcPts val="0"/>
              </a:spcBef>
              <a:spcAft>
                <a:spcPts val="0"/>
              </a:spcAft>
              <a:buNone/>
            </a:pPr>
            <a:endParaRPr>
              <a:solidFill>
                <a:schemeClr val="dk2"/>
              </a:solidFill>
              <a:latin typeface="Open Sans"/>
              <a:ea typeface="Open Sans"/>
              <a:cs typeface="Open Sans"/>
              <a:sym typeface="Open Sans"/>
            </a:endParaRPr>
          </a:p>
        </p:txBody>
      </p:sp>
      <p:sp>
        <p:nvSpPr>
          <p:cNvPr id="267" name="Google Shape;267;p29"/>
          <p:cNvSpPr txBox="1"/>
          <p:nvPr/>
        </p:nvSpPr>
        <p:spPr>
          <a:xfrm>
            <a:off x="6387100" y="2571750"/>
            <a:ext cx="26382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KPI 6: Percentage increase in customer satisfaction scores which drives revenue.</a:t>
            </a:r>
            <a:endParaRPr b="1">
              <a:solidFill>
                <a:schemeClr val="dk2"/>
              </a:solidFill>
              <a:latin typeface="Open Sans"/>
              <a:ea typeface="Open Sans"/>
              <a:cs typeface="Open Sans"/>
              <a:sym typeface="Open Sans"/>
            </a:endParaRPr>
          </a:p>
          <a:p>
            <a:pPr marL="0" lvl="0" indent="0" algn="l" rtl="0">
              <a:spcBef>
                <a:spcPts val="0"/>
              </a:spcBef>
              <a:spcAft>
                <a:spcPts val="0"/>
              </a:spcAft>
              <a:buNone/>
            </a:pPr>
            <a:endParaRPr b="1">
              <a:solidFill>
                <a:schemeClr val="dk2"/>
              </a:solidFill>
              <a:latin typeface="Open Sans"/>
              <a:ea typeface="Open Sans"/>
              <a:cs typeface="Open Sans"/>
              <a:sym typeface="Open Sans"/>
            </a:endParaRPr>
          </a:p>
          <a:p>
            <a:pPr marL="0" lvl="0" indent="0" algn="l" rtl="0">
              <a:spcBef>
                <a:spcPts val="0"/>
              </a:spcBef>
              <a:spcAft>
                <a:spcPts val="0"/>
              </a:spcAft>
              <a:buNone/>
            </a:pPr>
            <a:endParaRPr b="1">
              <a:solidFill>
                <a:schemeClr val="dk2"/>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272" name="Google Shape;272;p30" title="Questions | Globaleyes | Flickr"/>
          <p:cNvPicPr preferRelativeResize="0"/>
          <p:nvPr/>
        </p:nvPicPr>
        <p:blipFill>
          <a:blip r:embed="rId3">
            <a:alphaModFix/>
          </a:blip>
          <a:stretch>
            <a:fillRect/>
          </a:stretch>
        </p:blipFill>
        <p:spPr>
          <a:xfrm>
            <a:off x="2544563" y="1534800"/>
            <a:ext cx="4054871" cy="1913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5"/>
          <p:cNvSpPr/>
          <p:nvPr/>
        </p:nvSpPr>
        <p:spPr>
          <a:xfrm>
            <a:off x="1692188" y="2251413"/>
            <a:ext cx="594300" cy="36900"/>
          </a:xfrm>
          <a:prstGeom prst="roundRect">
            <a:avLst>
              <a:gd name="adj" fmla="val 50000"/>
            </a:avLst>
          </a:prstGeom>
          <a:solidFill>
            <a:srgbClr val="A729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 name="Google Shape;91;p15"/>
          <p:cNvGrpSpPr/>
          <p:nvPr/>
        </p:nvGrpSpPr>
        <p:grpSpPr>
          <a:xfrm>
            <a:off x="369672" y="1960450"/>
            <a:ext cx="1578303" cy="1897975"/>
            <a:chOff x="369672" y="1960450"/>
            <a:chExt cx="1578303" cy="1897975"/>
          </a:xfrm>
        </p:grpSpPr>
        <p:sp>
          <p:nvSpPr>
            <p:cNvPr id="92" name="Google Shape;92;p15"/>
            <p:cNvSpPr/>
            <p:nvPr/>
          </p:nvSpPr>
          <p:spPr>
            <a:xfrm>
              <a:off x="861672" y="1960450"/>
              <a:ext cx="594300" cy="594300"/>
            </a:xfrm>
            <a:prstGeom prst="ellipse">
              <a:avLst/>
            </a:prstGeom>
            <a:noFill/>
            <a:ln w="38100" cap="flat" cmpd="sng">
              <a:solidFill>
                <a:srgbClr val="A7291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txBox="1"/>
            <p:nvPr/>
          </p:nvSpPr>
          <p:spPr>
            <a:xfrm>
              <a:off x="940422" y="2121624"/>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GB" sz="900" b="1">
                  <a:solidFill>
                    <a:srgbClr val="A7291E"/>
                  </a:solidFill>
                  <a:latin typeface="Roboto"/>
                  <a:ea typeface="Roboto"/>
                  <a:cs typeface="Roboto"/>
                  <a:sym typeface="Roboto"/>
                </a:rPr>
                <a:t>4</a:t>
              </a:r>
              <a:endParaRPr sz="900" b="1">
                <a:solidFill>
                  <a:srgbClr val="A7291E"/>
                </a:solidFill>
                <a:latin typeface="Roboto"/>
                <a:ea typeface="Roboto"/>
                <a:cs typeface="Roboto"/>
                <a:sym typeface="Roboto"/>
              </a:endParaRPr>
            </a:p>
          </p:txBody>
        </p:sp>
        <p:sp>
          <p:nvSpPr>
            <p:cNvPr id="94" name="Google Shape;94;p15"/>
            <p:cNvSpPr txBox="1"/>
            <p:nvPr/>
          </p:nvSpPr>
          <p:spPr>
            <a:xfrm>
              <a:off x="369675" y="2664225"/>
              <a:ext cx="15783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GB" sz="1200" b="1">
                  <a:solidFill>
                    <a:srgbClr val="A7291E"/>
                  </a:solidFill>
                  <a:latin typeface="Roboto"/>
                  <a:ea typeface="Roboto"/>
                  <a:cs typeface="Roboto"/>
                  <a:sym typeface="Roboto"/>
                </a:rPr>
                <a:t>Business Questions</a:t>
              </a:r>
              <a:endParaRPr sz="1200" b="1">
                <a:solidFill>
                  <a:srgbClr val="A7291E"/>
                </a:solidFill>
                <a:latin typeface="Roboto"/>
                <a:ea typeface="Roboto"/>
                <a:cs typeface="Roboto"/>
                <a:sym typeface="Roboto"/>
              </a:endParaRPr>
            </a:p>
          </p:txBody>
        </p:sp>
        <p:sp>
          <p:nvSpPr>
            <p:cNvPr id="95" name="Google Shape;95;p15"/>
            <p:cNvSpPr txBox="1"/>
            <p:nvPr/>
          </p:nvSpPr>
          <p:spPr>
            <a:xfrm>
              <a:off x="369672" y="3121025"/>
              <a:ext cx="15783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800">
                <a:solidFill>
                  <a:srgbClr val="A7291E"/>
                </a:solidFill>
                <a:latin typeface="Roboto"/>
                <a:ea typeface="Roboto"/>
                <a:cs typeface="Roboto"/>
                <a:sym typeface="Roboto"/>
              </a:endParaRPr>
            </a:p>
          </p:txBody>
        </p:sp>
      </p:grpSp>
      <p:grpSp>
        <p:nvGrpSpPr>
          <p:cNvPr id="96" name="Google Shape;96;p15"/>
          <p:cNvGrpSpPr/>
          <p:nvPr/>
        </p:nvGrpSpPr>
        <p:grpSpPr>
          <a:xfrm>
            <a:off x="2114712" y="1960450"/>
            <a:ext cx="1537206" cy="1897975"/>
            <a:chOff x="2114712" y="1960450"/>
            <a:chExt cx="1537206" cy="1897975"/>
          </a:xfrm>
        </p:grpSpPr>
        <p:sp>
          <p:nvSpPr>
            <p:cNvPr id="97" name="Google Shape;97;p15"/>
            <p:cNvSpPr/>
            <p:nvPr/>
          </p:nvSpPr>
          <p:spPr>
            <a:xfrm>
              <a:off x="2586168" y="1960450"/>
              <a:ext cx="594300" cy="594300"/>
            </a:xfrm>
            <a:prstGeom prst="ellipse">
              <a:avLst/>
            </a:prstGeom>
            <a:noFill/>
            <a:ln w="38100" cap="flat" cmpd="sng">
              <a:solidFill>
                <a:srgbClr val="A7291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txBox="1"/>
            <p:nvPr/>
          </p:nvSpPr>
          <p:spPr>
            <a:xfrm>
              <a:off x="2114712" y="2664225"/>
              <a:ext cx="15372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GB" sz="1200" b="1">
                  <a:solidFill>
                    <a:srgbClr val="A7291E"/>
                  </a:solidFill>
                  <a:latin typeface="Roboto"/>
                  <a:ea typeface="Roboto"/>
                  <a:cs typeface="Roboto"/>
                  <a:sym typeface="Roboto"/>
                </a:rPr>
                <a:t>KPIs &amp; KRIs</a:t>
              </a:r>
              <a:endParaRPr sz="1200" b="1">
                <a:solidFill>
                  <a:srgbClr val="A7291E"/>
                </a:solidFill>
                <a:latin typeface="Roboto"/>
                <a:ea typeface="Roboto"/>
                <a:cs typeface="Roboto"/>
                <a:sym typeface="Roboto"/>
              </a:endParaRPr>
            </a:p>
          </p:txBody>
        </p:sp>
        <p:sp>
          <p:nvSpPr>
            <p:cNvPr id="99" name="Google Shape;99;p15"/>
            <p:cNvSpPr txBox="1"/>
            <p:nvPr/>
          </p:nvSpPr>
          <p:spPr>
            <a:xfrm>
              <a:off x="2114718" y="3121025"/>
              <a:ext cx="15372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800">
                <a:solidFill>
                  <a:srgbClr val="A7291E"/>
                </a:solidFill>
                <a:latin typeface="Roboto"/>
                <a:ea typeface="Roboto"/>
                <a:cs typeface="Roboto"/>
                <a:sym typeface="Roboto"/>
              </a:endParaRPr>
            </a:p>
          </p:txBody>
        </p:sp>
        <p:sp>
          <p:nvSpPr>
            <p:cNvPr id="100" name="Google Shape;100;p15"/>
            <p:cNvSpPr txBox="1"/>
            <p:nvPr/>
          </p:nvSpPr>
          <p:spPr>
            <a:xfrm>
              <a:off x="2625601" y="2072475"/>
              <a:ext cx="5154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GB" sz="1000" b="1">
                  <a:solidFill>
                    <a:srgbClr val="A7291E"/>
                  </a:solidFill>
                  <a:latin typeface="Roboto"/>
                  <a:ea typeface="Roboto"/>
                  <a:cs typeface="Roboto"/>
                  <a:sym typeface="Roboto"/>
                </a:rPr>
                <a:t> </a:t>
              </a:r>
              <a:r>
                <a:rPr lang="en-GB" sz="900" b="1">
                  <a:solidFill>
                    <a:srgbClr val="A7291E"/>
                  </a:solidFill>
                  <a:latin typeface="Roboto"/>
                  <a:ea typeface="Roboto"/>
                  <a:cs typeface="Roboto"/>
                  <a:sym typeface="Roboto"/>
                </a:rPr>
                <a:t>5 - 6</a:t>
              </a:r>
              <a:endParaRPr sz="900" b="1">
                <a:solidFill>
                  <a:srgbClr val="A7291E"/>
                </a:solidFill>
                <a:latin typeface="Roboto"/>
                <a:ea typeface="Roboto"/>
                <a:cs typeface="Roboto"/>
                <a:sym typeface="Roboto"/>
              </a:endParaRPr>
            </a:p>
          </p:txBody>
        </p:sp>
      </p:grpSp>
      <p:grpSp>
        <p:nvGrpSpPr>
          <p:cNvPr id="101" name="Google Shape;101;p15"/>
          <p:cNvGrpSpPr/>
          <p:nvPr/>
        </p:nvGrpSpPr>
        <p:grpSpPr>
          <a:xfrm>
            <a:off x="5527875" y="2121625"/>
            <a:ext cx="1537215" cy="1736800"/>
            <a:chOff x="5527875" y="2121625"/>
            <a:chExt cx="1537215" cy="1736800"/>
          </a:xfrm>
        </p:grpSpPr>
        <p:sp>
          <p:nvSpPr>
            <p:cNvPr id="102" name="Google Shape;102;p15"/>
            <p:cNvSpPr txBox="1"/>
            <p:nvPr/>
          </p:nvSpPr>
          <p:spPr>
            <a:xfrm>
              <a:off x="5527875" y="2744775"/>
              <a:ext cx="1537200" cy="5427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GB" sz="1200" b="1">
                  <a:solidFill>
                    <a:srgbClr val="A7291E"/>
                  </a:solidFill>
                  <a:latin typeface="Roboto"/>
                  <a:ea typeface="Roboto"/>
                  <a:cs typeface="Roboto"/>
                  <a:sym typeface="Roboto"/>
                </a:rPr>
                <a:t>Missing Data &amp; Data Quality</a:t>
              </a:r>
              <a:endParaRPr sz="1200" b="1">
                <a:solidFill>
                  <a:srgbClr val="A7291E"/>
                </a:solidFill>
                <a:latin typeface="Roboto"/>
                <a:ea typeface="Roboto"/>
                <a:cs typeface="Roboto"/>
                <a:sym typeface="Roboto"/>
              </a:endParaRPr>
            </a:p>
          </p:txBody>
        </p:sp>
        <p:sp>
          <p:nvSpPr>
            <p:cNvPr id="103" name="Google Shape;103;p15"/>
            <p:cNvSpPr txBox="1"/>
            <p:nvPr/>
          </p:nvSpPr>
          <p:spPr>
            <a:xfrm>
              <a:off x="5527890" y="3121025"/>
              <a:ext cx="15372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800">
                <a:solidFill>
                  <a:srgbClr val="A7291E"/>
                </a:solidFill>
                <a:latin typeface="Roboto"/>
                <a:ea typeface="Roboto"/>
                <a:cs typeface="Roboto"/>
                <a:sym typeface="Roboto"/>
              </a:endParaRPr>
            </a:p>
          </p:txBody>
        </p:sp>
        <p:sp>
          <p:nvSpPr>
            <p:cNvPr id="104" name="Google Shape;104;p15"/>
            <p:cNvSpPr txBox="1"/>
            <p:nvPr/>
          </p:nvSpPr>
          <p:spPr>
            <a:xfrm>
              <a:off x="5999352" y="2121625"/>
              <a:ext cx="5157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GB" sz="800" b="1">
                  <a:solidFill>
                    <a:srgbClr val="A7291E"/>
                  </a:solidFill>
                  <a:latin typeface="Roboto"/>
                  <a:ea typeface="Roboto"/>
                  <a:cs typeface="Roboto"/>
                  <a:sym typeface="Roboto"/>
                </a:rPr>
                <a:t>13 - 14</a:t>
              </a:r>
              <a:endParaRPr sz="800" b="1">
                <a:solidFill>
                  <a:srgbClr val="A7291E"/>
                </a:solidFill>
                <a:latin typeface="Roboto"/>
                <a:ea typeface="Roboto"/>
                <a:cs typeface="Roboto"/>
                <a:sym typeface="Roboto"/>
              </a:endParaRPr>
            </a:p>
          </p:txBody>
        </p:sp>
      </p:grpSp>
      <p:grpSp>
        <p:nvGrpSpPr>
          <p:cNvPr id="105" name="Google Shape;105;p15"/>
          <p:cNvGrpSpPr/>
          <p:nvPr/>
        </p:nvGrpSpPr>
        <p:grpSpPr>
          <a:xfrm>
            <a:off x="7310575" y="2069837"/>
            <a:ext cx="1578243" cy="1034259"/>
            <a:chOff x="7237130" y="2121624"/>
            <a:chExt cx="1537200" cy="851032"/>
          </a:xfrm>
        </p:grpSpPr>
        <p:sp>
          <p:nvSpPr>
            <p:cNvPr id="106" name="Google Shape;106;p15"/>
            <p:cNvSpPr txBox="1"/>
            <p:nvPr/>
          </p:nvSpPr>
          <p:spPr>
            <a:xfrm>
              <a:off x="7237130" y="2592857"/>
              <a:ext cx="1537200" cy="3798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GB" sz="1200" b="1">
                  <a:solidFill>
                    <a:srgbClr val="A7291E"/>
                  </a:solidFill>
                  <a:latin typeface="Roboto"/>
                  <a:ea typeface="Roboto"/>
                  <a:cs typeface="Roboto"/>
                  <a:sym typeface="Roboto"/>
                </a:rPr>
                <a:t>Data Strategy &amp; ESG</a:t>
              </a:r>
              <a:endParaRPr sz="1200" b="1">
                <a:solidFill>
                  <a:srgbClr val="A7291E"/>
                </a:solidFill>
                <a:latin typeface="Roboto"/>
                <a:ea typeface="Roboto"/>
                <a:cs typeface="Roboto"/>
                <a:sym typeface="Roboto"/>
              </a:endParaRPr>
            </a:p>
          </p:txBody>
        </p:sp>
        <p:sp>
          <p:nvSpPr>
            <p:cNvPr id="107" name="Google Shape;107;p15"/>
            <p:cNvSpPr txBox="1"/>
            <p:nvPr/>
          </p:nvSpPr>
          <p:spPr>
            <a:xfrm>
              <a:off x="7787343" y="2121624"/>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GB" sz="800" b="1">
                  <a:solidFill>
                    <a:srgbClr val="A7291E"/>
                  </a:solidFill>
                  <a:latin typeface="Roboto"/>
                  <a:ea typeface="Roboto"/>
                  <a:cs typeface="Roboto"/>
                  <a:sym typeface="Roboto"/>
                </a:rPr>
                <a:t>20XX</a:t>
              </a:r>
              <a:endParaRPr sz="800" b="1">
                <a:solidFill>
                  <a:srgbClr val="A7291E"/>
                </a:solidFill>
                <a:latin typeface="Roboto"/>
                <a:ea typeface="Roboto"/>
                <a:cs typeface="Roboto"/>
                <a:sym typeface="Roboto"/>
              </a:endParaRPr>
            </a:p>
          </p:txBody>
        </p:sp>
      </p:grpSp>
      <p:sp>
        <p:nvSpPr>
          <p:cNvPr id="108" name="Google Shape;108;p15"/>
          <p:cNvSpPr txBox="1"/>
          <p:nvPr/>
        </p:nvSpPr>
        <p:spPr>
          <a:xfrm>
            <a:off x="369675" y="307250"/>
            <a:ext cx="30000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600" b="1">
                <a:solidFill>
                  <a:schemeClr val="accent1"/>
                </a:solidFill>
                <a:latin typeface="PT Sans Narrow"/>
                <a:ea typeface="PT Sans Narrow"/>
                <a:cs typeface="PT Sans Narrow"/>
                <a:sym typeface="PT Sans Narrow"/>
              </a:rPr>
              <a:t>Introduction</a:t>
            </a:r>
            <a:endParaRPr sz="3600" b="1">
              <a:solidFill>
                <a:schemeClr val="accent1"/>
              </a:solidFill>
              <a:latin typeface="PT Sans Narrow"/>
              <a:ea typeface="PT Sans Narrow"/>
              <a:cs typeface="PT Sans Narrow"/>
              <a:sym typeface="PT Sans Narrow"/>
            </a:endParaRPr>
          </a:p>
        </p:txBody>
      </p:sp>
      <p:sp>
        <p:nvSpPr>
          <p:cNvPr id="109" name="Google Shape;109;p15"/>
          <p:cNvSpPr txBox="1"/>
          <p:nvPr/>
        </p:nvSpPr>
        <p:spPr>
          <a:xfrm>
            <a:off x="6861725" y="445850"/>
            <a:ext cx="2027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rgbClr val="A7291E"/>
                </a:solidFill>
                <a:highlight>
                  <a:schemeClr val="lt1"/>
                </a:highlight>
                <a:latin typeface="Open Sans"/>
                <a:ea typeface="Open Sans"/>
                <a:cs typeface="Open Sans"/>
                <a:sym typeface="Open Sans"/>
              </a:rPr>
              <a:t>CIYK_INSIGHTS</a:t>
            </a:r>
            <a:endParaRPr sz="1800" b="1">
              <a:solidFill>
                <a:srgbClr val="A7291E"/>
              </a:solidFill>
              <a:highlight>
                <a:schemeClr val="lt1"/>
              </a:highlight>
              <a:latin typeface="Open Sans"/>
              <a:ea typeface="Open Sans"/>
              <a:cs typeface="Open Sans"/>
              <a:sym typeface="Open Sans"/>
            </a:endParaRPr>
          </a:p>
        </p:txBody>
      </p:sp>
      <p:grpSp>
        <p:nvGrpSpPr>
          <p:cNvPr id="110" name="Google Shape;110;p15"/>
          <p:cNvGrpSpPr/>
          <p:nvPr/>
        </p:nvGrpSpPr>
        <p:grpSpPr>
          <a:xfrm>
            <a:off x="3818650" y="2121625"/>
            <a:ext cx="1537202" cy="1736798"/>
            <a:chOff x="3818650" y="2121625"/>
            <a:chExt cx="1537202" cy="1736798"/>
          </a:xfrm>
        </p:grpSpPr>
        <p:sp>
          <p:nvSpPr>
            <p:cNvPr id="111" name="Google Shape;111;p15"/>
            <p:cNvSpPr txBox="1"/>
            <p:nvPr/>
          </p:nvSpPr>
          <p:spPr>
            <a:xfrm>
              <a:off x="3818650" y="2752650"/>
              <a:ext cx="1537200" cy="550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endParaRPr sz="1200" b="1">
                <a:solidFill>
                  <a:srgbClr val="A7291E"/>
                </a:solidFill>
                <a:latin typeface="Roboto"/>
                <a:ea typeface="Roboto"/>
                <a:cs typeface="Roboto"/>
                <a:sym typeface="Roboto"/>
              </a:endParaRPr>
            </a:p>
            <a:p>
              <a:pPr marL="0" lvl="0" indent="0" algn="ctr" rtl="0">
                <a:lnSpc>
                  <a:spcPct val="115000"/>
                </a:lnSpc>
                <a:spcBef>
                  <a:spcPts val="0"/>
                </a:spcBef>
                <a:spcAft>
                  <a:spcPts val="0"/>
                </a:spcAft>
                <a:buNone/>
              </a:pPr>
              <a:endParaRPr sz="1200" b="1">
                <a:solidFill>
                  <a:srgbClr val="A7291E"/>
                </a:solidFill>
                <a:latin typeface="Roboto"/>
                <a:ea typeface="Roboto"/>
                <a:cs typeface="Roboto"/>
                <a:sym typeface="Roboto"/>
              </a:endParaRPr>
            </a:p>
            <a:p>
              <a:pPr marL="0" lvl="0" indent="0" algn="ctr" rtl="0">
                <a:lnSpc>
                  <a:spcPct val="115000"/>
                </a:lnSpc>
                <a:spcBef>
                  <a:spcPts val="0"/>
                </a:spcBef>
                <a:spcAft>
                  <a:spcPts val="0"/>
                </a:spcAft>
                <a:buNone/>
              </a:pPr>
              <a:r>
                <a:rPr lang="en-GB" sz="1200" b="1">
                  <a:solidFill>
                    <a:srgbClr val="A7291E"/>
                  </a:solidFill>
                  <a:latin typeface="Roboto"/>
                  <a:ea typeface="Roboto"/>
                  <a:cs typeface="Roboto"/>
                  <a:sym typeface="Roboto"/>
                </a:rPr>
                <a:t>3 Questions &amp; Visualisations</a:t>
              </a:r>
              <a:endParaRPr sz="1200" b="1">
                <a:solidFill>
                  <a:srgbClr val="A7291E"/>
                </a:solidFill>
                <a:latin typeface="Roboto"/>
                <a:ea typeface="Roboto"/>
                <a:cs typeface="Roboto"/>
                <a:sym typeface="Roboto"/>
              </a:endParaRPr>
            </a:p>
          </p:txBody>
        </p:sp>
        <p:sp>
          <p:nvSpPr>
            <p:cNvPr id="112" name="Google Shape;112;p15"/>
            <p:cNvSpPr txBox="1"/>
            <p:nvPr/>
          </p:nvSpPr>
          <p:spPr>
            <a:xfrm>
              <a:off x="3818652" y="3121023"/>
              <a:ext cx="15372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800">
                <a:solidFill>
                  <a:srgbClr val="A7291E"/>
                </a:solidFill>
                <a:latin typeface="Roboto"/>
                <a:ea typeface="Roboto"/>
                <a:cs typeface="Roboto"/>
                <a:sym typeface="Roboto"/>
              </a:endParaRPr>
            </a:p>
          </p:txBody>
        </p:sp>
        <p:sp>
          <p:nvSpPr>
            <p:cNvPr id="113" name="Google Shape;113;p15"/>
            <p:cNvSpPr txBox="1"/>
            <p:nvPr/>
          </p:nvSpPr>
          <p:spPr>
            <a:xfrm>
              <a:off x="4290100" y="2121625"/>
              <a:ext cx="5154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GB" sz="800" b="1">
                  <a:solidFill>
                    <a:srgbClr val="A7291E"/>
                  </a:solidFill>
                  <a:latin typeface="Roboto"/>
                  <a:ea typeface="Roboto"/>
                  <a:cs typeface="Roboto"/>
                  <a:sym typeface="Roboto"/>
                </a:rPr>
                <a:t>7 - 12</a:t>
              </a:r>
              <a:endParaRPr sz="800" b="1">
                <a:solidFill>
                  <a:srgbClr val="A7291E"/>
                </a:solidFill>
                <a:latin typeface="Roboto"/>
                <a:ea typeface="Roboto"/>
                <a:cs typeface="Roboto"/>
                <a:sym typeface="Roboto"/>
              </a:endParaRPr>
            </a:p>
          </p:txBody>
        </p:sp>
      </p:grpSp>
      <p:sp>
        <p:nvSpPr>
          <p:cNvPr id="114" name="Google Shape;114;p15"/>
          <p:cNvSpPr/>
          <p:nvPr/>
        </p:nvSpPr>
        <p:spPr>
          <a:xfrm>
            <a:off x="3323138" y="2251413"/>
            <a:ext cx="594300" cy="36900"/>
          </a:xfrm>
          <a:prstGeom prst="roundRect">
            <a:avLst>
              <a:gd name="adj" fmla="val 50000"/>
            </a:avLst>
          </a:prstGeom>
          <a:solidFill>
            <a:srgbClr val="A729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5111413" y="2214513"/>
            <a:ext cx="594300" cy="36900"/>
          </a:xfrm>
          <a:prstGeom prst="roundRect">
            <a:avLst>
              <a:gd name="adj" fmla="val 50000"/>
            </a:avLst>
          </a:prstGeom>
          <a:solidFill>
            <a:srgbClr val="A729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6931113" y="2214513"/>
            <a:ext cx="594300" cy="36900"/>
          </a:xfrm>
          <a:prstGeom prst="roundRect">
            <a:avLst>
              <a:gd name="adj" fmla="val 50000"/>
            </a:avLst>
          </a:prstGeom>
          <a:solidFill>
            <a:srgbClr val="A729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4182650" y="1903250"/>
            <a:ext cx="774900" cy="738900"/>
          </a:xfrm>
          <a:prstGeom prst="ellipse">
            <a:avLst/>
          </a:prstGeom>
          <a:noFill/>
          <a:ln w="38100" cap="flat" cmpd="sng">
            <a:solidFill>
              <a:srgbClr val="A7291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8" name="Google Shape;118;p15"/>
          <p:cNvSpPr/>
          <p:nvPr/>
        </p:nvSpPr>
        <p:spPr>
          <a:xfrm>
            <a:off x="5930975" y="1870875"/>
            <a:ext cx="774900" cy="798000"/>
          </a:xfrm>
          <a:prstGeom prst="ellipse">
            <a:avLst/>
          </a:prstGeom>
          <a:noFill/>
          <a:ln w="38100" cap="flat" cmpd="sng">
            <a:solidFill>
              <a:srgbClr val="A7291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7750675" y="1793925"/>
            <a:ext cx="849300" cy="878100"/>
          </a:xfrm>
          <a:prstGeom prst="ellipse">
            <a:avLst/>
          </a:prstGeom>
          <a:noFill/>
          <a:ln w="38100" cap="flat" cmpd="sng">
            <a:solidFill>
              <a:srgbClr val="A7291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3"/>
        <p:cNvGrpSpPr/>
        <p:nvPr/>
      </p:nvGrpSpPr>
      <p:grpSpPr>
        <a:xfrm>
          <a:off x="0" y="0"/>
          <a:ext cx="0" cy="0"/>
          <a:chOff x="0" y="0"/>
          <a:chExt cx="0" cy="0"/>
        </a:xfrm>
      </p:grpSpPr>
      <p:sp>
        <p:nvSpPr>
          <p:cNvPr id="124" name="Google Shape;12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BUSINESS QUESTIONS</a:t>
            </a:r>
            <a:endParaRPr/>
          </a:p>
        </p:txBody>
      </p:sp>
      <p:sp>
        <p:nvSpPr>
          <p:cNvPr id="125" name="Google Shape;12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lnSpc>
                <a:spcPct val="200000"/>
              </a:lnSpc>
              <a:spcBef>
                <a:spcPts val="300"/>
              </a:spcBef>
              <a:spcAft>
                <a:spcPts val="0"/>
              </a:spcAft>
              <a:buSzPts val="1800"/>
              <a:buAutoNum type="arabicPeriod"/>
            </a:pPr>
            <a:r>
              <a:rPr lang="en-GB"/>
              <a:t>What location should Alex open the shop in?</a:t>
            </a:r>
            <a:endParaRPr/>
          </a:p>
          <a:p>
            <a:pPr marL="457200" lvl="0" indent="-342900" algn="l" rtl="0">
              <a:lnSpc>
                <a:spcPct val="200000"/>
              </a:lnSpc>
              <a:spcBef>
                <a:spcPts val="0"/>
              </a:spcBef>
              <a:spcAft>
                <a:spcPts val="0"/>
              </a:spcAft>
              <a:buSzPts val="1800"/>
              <a:buAutoNum type="arabicPeriod"/>
            </a:pPr>
            <a:r>
              <a:rPr lang="en-GB"/>
              <a:t>What is the return rate per product category?</a:t>
            </a:r>
            <a:endParaRPr/>
          </a:p>
          <a:p>
            <a:pPr marL="457200" lvl="0" indent="-342900" algn="l" rtl="0">
              <a:lnSpc>
                <a:spcPct val="200000"/>
              </a:lnSpc>
              <a:spcBef>
                <a:spcPts val="0"/>
              </a:spcBef>
              <a:spcAft>
                <a:spcPts val="0"/>
              </a:spcAft>
              <a:buSzPts val="1800"/>
              <a:buAutoNum type="arabicPeriod"/>
            </a:pPr>
            <a:r>
              <a:rPr lang="en-GB"/>
              <a:t>What marketing Campaign is the main source of orders and revenue?</a:t>
            </a:r>
            <a:endParaRPr/>
          </a:p>
        </p:txBody>
      </p:sp>
      <p:pic>
        <p:nvPicPr>
          <p:cNvPr id="126" name="Google Shape;126;p16"/>
          <p:cNvPicPr preferRelativeResize="0"/>
          <p:nvPr/>
        </p:nvPicPr>
        <p:blipFill>
          <a:blip r:embed="rId3">
            <a:alphaModFix/>
          </a:blip>
          <a:stretch>
            <a:fillRect/>
          </a:stretch>
        </p:blipFill>
        <p:spPr>
          <a:xfrm>
            <a:off x="6653525" y="152950"/>
            <a:ext cx="2296451" cy="1789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7"/>
          <p:cNvSpPr txBox="1">
            <a:spLocks noGrp="1"/>
          </p:cNvSpPr>
          <p:nvPr>
            <p:ph type="title"/>
          </p:nvPr>
        </p:nvSpPr>
        <p:spPr>
          <a:xfrm>
            <a:off x="311700" y="0"/>
            <a:ext cx="39999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KPIs</a:t>
            </a:r>
            <a:endParaRPr/>
          </a:p>
        </p:txBody>
      </p:sp>
      <p:sp>
        <p:nvSpPr>
          <p:cNvPr id="132" name="Google Shape;132;p17"/>
          <p:cNvSpPr txBox="1">
            <a:spLocks noGrp="1"/>
          </p:cNvSpPr>
          <p:nvPr>
            <p:ph type="body" idx="1"/>
          </p:nvPr>
        </p:nvSpPr>
        <p:spPr>
          <a:xfrm>
            <a:off x="311700" y="707400"/>
            <a:ext cx="3999900" cy="34599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AutoNum type="arabicPeriod"/>
            </a:pPr>
            <a:r>
              <a:rPr lang="en-GB" sz="1200"/>
              <a:t>The percentage of returned items should be less than 20%.</a:t>
            </a:r>
            <a:endParaRPr sz="1200"/>
          </a:p>
          <a:p>
            <a:pPr marL="457200" lvl="0" indent="0" algn="l" rtl="0">
              <a:spcBef>
                <a:spcPts val="1200"/>
              </a:spcBef>
              <a:spcAft>
                <a:spcPts val="0"/>
              </a:spcAft>
              <a:buNone/>
            </a:pPr>
            <a:endParaRPr sz="1200"/>
          </a:p>
          <a:p>
            <a:pPr marL="457200" lvl="0" indent="-304800" algn="l" rtl="0">
              <a:spcBef>
                <a:spcPts val="1200"/>
              </a:spcBef>
              <a:spcAft>
                <a:spcPts val="0"/>
              </a:spcAft>
              <a:buSzPts val="1200"/>
              <a:buAutoNum type="arabicPeriod"/>
            </a:pPr>
            <a:r>
              <a:rPr lang="en-GB" sz="1200"/>
              <a:t>Implement a customer sentiment analysis with ML to reach a 90% customer satisfaction.</a:t>
            </a:r>
            <a:endParaRPr sz="1200"/>
          </a:p>
          <a:p>
            <a:pPr marL="457200" lvl="0" indent="0" algn="l" rtl="0">
              <a:spcBef>
                <a:spcPts val="1200"/>
              </a:spcBef>
              <a:spcAft>
                <a:spcPts val="0"/>
              </a:spcAft>
              <a:buNone/>
            </a:pPr>
            <a:endParaRPr sz="1200"/>
          </a:p>
          <a:p>
            <a:pPr marL="457200" lvl="0" indent="-304800" algn="l" rtl="0">
              <a:spcBef>
                <a:spcPts val="1200"/>
              </a:spcBef>
              <a:spcAft>
                <a:spcPts val="0"/>
              </a:spcAft>
              <a:buSzPts val="1200"/>
              <a:buAutoNum type="arabicPeriod"/>
            </a:pPr>
            <a:r>
              <a:rPr lang="en-GB" sz="1200"/>
              <a:t>Increase revenue from Social Campaigns by 20% by end of year and increase revenue from email campaigns by 30% by end of year.</a:t>
            </a:r>
            <a:endParaRPr sz="1200"/>
          </a:p>
          <a:p>
            <a:pPr marL="457200" lvl="0" indent="0" algn="l" rtl="0">
              <a:spcBef>
                <a:spcPts val="1200"/>
              </a:spcBef>
              <a:spcAft>
                <a:spcPts val="1200"/>
              </a:spcAft>
              <a:buNone/>
            </a:pPr>
            <a:endParaRPr sz="1200"/>
          </a:p>
        </p:txBody>
      </p:sp>
      <p:sp>
        <p:nvSpPr>
          <p:cNvPr id="133" name="Google Shape;133;p17"/>
          <p:cNvSpPr txBox="1">
            <a:spLocks noGrp="1"/>
          </p:cNvSpPr>
          <p:nvPr>
            <p:ph type="title"/>
          </p:nvPr>
        </p:nvSpPr>
        <p:spPr>
          <a:xfrm>
            <a:off x="4872525" y="0"/>
            <a:ext cx="39999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KRIs</a:t>
            </a:r>
            <a:endParaRPr/>
          </a:p>
        </p:txBody>
      </p:sp>
      <p:sp>
        <p:nvSpPr>
          <p:cNvPr id="134" name="Google Shape;134;p17"/>
          <p:cNvSpPr txBox="1">
            <a:spLocks noGrp="1"/>
          </p:cNvSpPr>
          <p:nvPr>
            <p:ph type="body" idx="1"/>
          </p:nvPr>
        </p:nvSpPr>
        <p:spPr>
          <a:xfrm>
            <a:off x="4872525" y="761575"/>
            <a:ext cx="3999900" cy="34599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AutoNum type="arabicPeriod"/>
            </a:pPr>
            <a:r>
              <a:rPr lang="en-GB" sz="1200"/>
              <a:t>Return rate is reduced by 10%.</a:t>
            </a:r>
            <a:endParaRPr sz="1200"/>
          </a:p>
          <a:p>
            <a:pPr marL="457200" lvl="0" indent="0" algn="l" rtl="0">
              <a:spcBef>
                <a:spcPts val="1200"/>
              </a:spcBef>
              <a:spcAft>
                <a:spcPts val="0"/>
              </a:spcAft>
              <a:buNone/>
            </a:pPr>
            <a:endParaRPr sz="1200"/>
          </a:p>
          <a:p>
            <a:pPr marL="457200" lvl="0" indent="-304800" algn="l" rtl="0">
              <a:spcBef>
                <a:spcPts val="1200"/>
              </a:spcBef>
              <a:spcAft>
                <a:spcPts val="0"/>
              </a:spcAft>
              <a:buSzPts val="1200"/>
              <a:buAutoNum type="arabicPeriod"/>
            </a:pPr>
            <a:r>
              <a:rPr lang="en-GB" sz="1200"/>
              <a:t>Percentage increase in customer satisfaction scores which drives revenue.</a:t>
            </a:r>
            <a:endParaRPr sz="1200"/>
          </a:p>
          <a:p>
            <a:pPr marL="457200" lvl="0" indent="0" algn="l" rtl="0">
              <a:spcBef>
                <a:spcPts val="1200"/>
              </a:spcBef>
              <a:spcAft>
                <a:spcPts val="0"/>
              </a:spcAft>
              <a:buNone/>
            </a:pPr>
            <a:endParaRPr sz="1200"/>
          </a:p>
          <a:p>
            <a:pPr marL="457200" lvl="0" indent="-304800" algn="l" rtl="0">
              <a:spcBef>
                <a:spcPts val="1200"/>
              </a:spcBef>
              <a:spcAft>
                <a:spcPts val="0"/>
              </a:spcAft>
              <a:buSzPts val="1200"/>
              <a:buAutoNum type="arabicPeriod"/>
            </a:pPr>
            <a:r>
              <a:rPr lang="en-GB" sz="1200"/>
              <a:t>Increase revenue generated by Marketing campaigns by 50% by end of H2.</a:t>
            </a:r>
            <a:endParaRPr sz="1200"/>
          </a:p>
          <a:p>
            <a:pPr marL="457200" lvl="0" indent="0" algn="l" rtl="0">
              <a:spcBef>
                <a:spcPts val="1200"/>
              </a:spcBef>
              <a:spcAft>
                <a:spcPts val="1200"/>
              </a:spcAft>
              <a:buNone/>
            </a:pPr>
            <a:endParaRPr sz="1200"/>
          </a:p>
        </p:txBody>
      </p:sp>
      <p:pic>
        <p:nvPicPr>
          <p:cNvPr id="135" name="Google Shape;135;p17"/>
          <p:cNvPicPr preferRelativeResize="0"/>
          <p:nvPr/>
        </p:nvPicPr>
        <p:blipFill>
          <a:blip r:embed="rId3">
            <a:alphaModFix/>
          </a:blip>
          <a:stretch>
            <a:fillRect/>
          </a:stretch>
        </p:blipFill>
        <p:spPr>
          <a:xfrm>
            <a:off x="2807487" y="3379450"/>
            <a:ext cx="3529025" cy="1764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18"/>
          <p:cNvPicPr preferRelativeResize="0"/>
          <p:nvPr/>
        </p:nvPicPr>
        <p:blipFill>
          <a:blip r:embed="rId3">
            <a:alphaModFix/>
          </a:blip>
          <a:stretch>
            <a:fillRect/>
          </a:stretch>
        </p:blipFill>
        <p:spPr>
          <a:xfrm>
            <a:off x="5530430" y="905250"/>
            <a:ext cx="3134019" cy="4025825"/>
          </a:xfrm>
          <a:prstGeom prst="rect">
            <a:avLst/>
          </a:prstGeom>
          <a:noFill/>
          <a:ln>
            <a:noFill/>
          </a:ln>
        </p:spPr>
      </p:pic>
      <p:sp>
        <p:nvSpPr>
          <p:cNvPr id="141" name="Google Shape;141;p18"/>
          <p:cNvSpPr txBox="1"/>
          <p:nvPr/>
        </p:nvSpPr>
        <p:spPr>
          <a:xfrm>
            <a:off x="719513" y="928350"/>
            <a:ext cx="38253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100" b="1">
                <a:solidFill>
                  <a:schemeClr val="dk2"/>
                </a:solidFill>
                <a:latin typeface="Open Sans"/>
                <a:ea typeface="Open Sans"/>
                <a:cs typeface="Open Sans"/>
                <a:sym typeface="Open Sans"/>
              </a:rPr>
              <a:t>Majority of EQUO customers are based in London</a:t>
            </a:r>
            <a:endParaRPr sz="1100" b="1">
              <a:solidFill>
                <a:schemeClr val="dk2"/>
              </a:solidFill>
              <a:latin typeface="Open Sans"/>
              <a:ea typeface="Open Sans"/>
              <a:cs typeface="Open Sans"/>
              <a:sym typeface="Open Sans"/>
            </a:endParaRPr>
          </a:p>
        </p:txBody>
      </p:sp>
      <p:sp>
        <p:nvSpPr>
          <p:cNvPr id="142" name="Google Shape;142;p18"/>
          <p:cNvSpPr txBox="1"/>
          <p:nvPr/>
        </p:nvSpPr>
        <p:spPr>
          <a:xfrm>
            <a:off x="6541900" y="841400"/>
            <a:ext cx="2184000" cy="3231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900" b="1" i="1">
                <a:solidFill>
                  <a:schemeClr val="dk2"/>
                </a:solidFill>
                <a:latin typeface="Open Sans"/>
                <a:ea typeface="Open Sans"/>
                <a:cs typeface="Open Sans"/>
                <a:sym typeface="Open Sans"/>
              </a:rPr>
              <a:t>Heatmap of customers by city</a:t>
            </a:r>
            <a:endParaRPr sz="900" b="1" i="1">
              <a:solidFill>
                <a:schemeClr val="dk2"/>
              </a:solidFill>
              <a:latin typeface="Open Sans"/>
              <a:ea typeface="Open Sans"/>
              <a:cs typeface="Open Sans"/>
              <a:sym typeface="Open Sans"/>
            </a:endParaRPr>
          </a:p>
        </p:txBody>
      </p:sp>
      <p:grpSp>
        <p:nvGrpSpPr>
          <p:cNvPr id="143" name="Google Shape;143;p18"/>
          <p:cNvGrpSpPr/>
          <p:nvPr/>
        </p:nvGrpSpPr>
        <p:grpSpPr>
          <a:xfrm>
            <a:off x="143850" y="1266900"/>
            <a:ext cx="4976624" cy="3497275"/>
            <a:chOff x="143850" y="1382475"/>
            <a:chExt cx="4976624" cy="3497275"/>
          </a:xfrm>
        </p:grpSpPr>
        <p:pic>
          <p:nvPicPr>
            <p:cNvPr id="144" name="Google Shape;144;p18"/>
            <p:cNvPicPr preferRelativeResize="0"/>
            <p:nvPr/>
          </p:nvPicPr>
          <p:blipFill>
            <a:blip r:embed="rId4">
              <a:alphaModFix/>
            </a:blip>
            <a:stretch>
              <a:fillRect/>
            </a:stretch>
          </p:blipFill>
          <p:spPr>
            <a:xfrm>
              <a:off x="143850" y="1382475"/>
              <a:ext cx="4976624" cy="3348583"/>
            </a:xfrm>
            <a:prstGeom prst="rect">
              <a:avLst/>
            </a:prstGeom>
            <a:noFill/>
            <a:ln>
              <a:noFill/>
            </a:ln>
          </p:spPr>
        </p:pic>
        <p:sp>
          <p:nvSpPr>
            <p:cNvPr id="145" name="Google Shape;145;p18"/>
            <p:cNvSpPr txBox="1"/>
            <p:nvPr/>
          </p:nvSpPr>
          <p:spPr>
            <a:xfrm>
              <a:off x="2473350" y="4587250"/>
              <a:ext cx="12411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700" i="1">
                  <a:solidFill>
                    <a:srgbClr val="1F1F1F"/>
                  </a:solidFill>
                  <a:latin typeface="Open Sans"/>
                  <a:ea typeface="Open Sans"/>
                  <a:cs typeface="Open Sans"/>
                  <a:sym typeface="Open Sans"/>
                </a:rPr>
                <a:t>number of customers</a:t>
              </a:r>
              <a:endParaRPr sz="700" i="1">
                <a:solidFill>
                  <a:srgbClr val="1F1F1F"/>
                </a:solidFill>
                <a:latin typeface="Open Sans"/>
                <a:ea typeface="Open Sans"/>
                <a:cs typeface="Open Sans"/>
                <a:sym typeface="Open Sans"/>
              </a:endParaRPr>
            </a:p>
          </p:txBody>
        </p:sp>
      </p:grpSp>
      <p:sp>
        <p:nvSpPr>
          <p:cNvPr id="146" name="Google Shape;146;p18"/>
          <p:cNvSpPr txBox="1"/>
          <p:nvPr/>
        </p:nvSpPr>
        <p:spPr>
          <a:xfrm>
            <a:off x="143850" y="4654025"/>
            <a:ext cx="2184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i="1">
                <a:solidFill>
                  <a:srgbClr val="1F1F1F"/>
                </a:solidFill>
                <a:latin typeface="Open Sans"/>
                <a:ea typeface="Open Sans"/>
                <a:cs typeface="Open Sans"/>
                <a:sym typeface="Open Sans"/>
              </a:rPr>
              <a:t>Visualisations made in Looker Studio</a:t>
            </a:r>
            <a:endParaRPr sz="800" b="1" i="1">
              <a:solidFill>
                <a:srgbClr val="1F1F1F"/>
              </a:solidFill>
              <a:latin typeface="Open Sans"/>
              <a:ea typeface="Open Sans"/>
              <a:cs typeface="Open Sans"/>
              <a:sym typeface="Open Sans"/>
            </a:endParaRPr>
          </a:p>
        </p:txBody>
      </p:sp>
      <p:sp>
        <p:nvSpPr>
          <p:cNvPr id="147" name="Google Shape;147;p18"/>
          <p:cNvSpPr txBox="1">
            <a:spLocks noGrp="1"/>
          </p:cNvSpPr>
          <p:nvPr>
            <p:ph type="title"/>
          </p:nvPr>
        </p:nvSpPr>
        <p:spPr>
          <a:xfrm>
            <a:off x="143850" y="197850"/>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3040"/>
              <a:t>What location should EQUO open a physical store in?</a:t>
            </a:r>
            <a:endParaRPr sz="304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9"/>
          <p:cNvSpPr txBox="1">
            <a:spLocks noGrp="1"/>
          </p:cNvSpPr>
          <p:nvPr>
            <p:ph type="title"/>
          </p:nvPr>
        </p:nvSpPr>
        <p:spPr>
          <a:xfrm>
            <a:off x="122550" y="210550"/>
            <a:ext cx="88989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40"/>
              <a:t>Using machine learning to find a location for opening the shop</a:t>
            </a:r>
            <a:endParaRPr sz="3040"/>
          </a:p>
          <a:p>
            <a:pPr marL="0" lvl="0" indent="0" algn="l" rtl="0">
              <a:spcBef>
                <a:spcPts val="0"/>
              </a:spcBef>
              <a:spcAft>
                <a:spcPts val="0"/>
              </a:spcAft>
              <a:buSzPts val="990"/>
              <a:buNone/>
            </a:pPr>
            <a:endParaRPr sz="3040"/>
          </a:p>
        </p:txBody>
      </p:sp>
      <p:pic>
        <p:nvPicPr>
          <p:cNvPr id="153" name="Google Shape;153;p19" title="Matrix Code Images | Free Photos, PNG Stickers, Wallpapers ..."/>
          <p:cNvPicPr preferRelativeResize="0"/>
          <p:nvPr/>
        </p:nvPicPr>
        <p:blipFill>
          <a:blip r:embed="rId3">
            <a:alphaModFix/>
          </a:blip>
          <a:stretch>
            <a:fillRect/>
          </a:stretch>
        </p:blipFill>
        <p:spPr>
          <a:xfrm>
            <a:off x="386575" y="1157325"/>
            <a:ext cx="3016274" cy="3431100"/>
          </a:xfrm>
          <a:prstGeom prst="rect">
            <a:avLst/>
          </a:prstGeom>
          <a:noFill/>
          <a:ln>
            <a:noFill/>
          </a:ln>
        </p:spPr>
      </p:pic>
      <p:sp>
        <p:nvSpPr>
          <p:cNvPr id="154" name="Google Shape;154;p19"/>
          <p:cNvSpPr txBox="1"/>
          <p:nvPr/>
        </p:nvSpPr>
        <p:spPr>
          <a:xfrm>
            <a:off x="3776075" y="1029225"/>
            <a:ext cx="4807800" cy="3687300"/>
          </a:xfrm>
          <a:prstGeom prst="rect">
            <a:avLst/>
          </a:prstGeom>
          <a:noFill/>
          <a:ln>
            <a:noFill/>
          </a:ln>
        </p:spPr>
        <p:txBody>
          <a:bodyPr spcFirstLastPara="1" wrap="square" lIns="91425" tIns="91425" rIns="91425" bIns="91425" anchor="t" anchorCtr="0">
            <a:spAutoFit/>
          </a:bodyPr>
          <a:lstStyle/>
          <a:p>
            <a:pPr marL="457200" lvl="0" indent="-311150" algn="just" rtl="0">
              <a:lnSpc>
                <a:spcPct val="115000"/>
              </a:lnSpc>
              <a:spcBef>
                <a:spcPts val="1200"/>
              </a:spcBef>
              <a:spcAft>
                <a:spcPts val="0"/>
              </a:spcAft>
              <a:buClr>
                <a:schemeClr val="dk2"/>
              </a:buClr>
              <a:buSzPts val="1300"/>
              <a:buFont typeface="Open Sans"/>
              <a:buAutoNum type="arabicPeriod"/>
            </a:pPr>
            <a:r>
              <a:rPr lang="en-GB" sz="1300">
                <a:solidFill>
                  <a:schemeClr val="dk2"/>
                </a:solidFill>
                <a:latin typeface="Open Sans"/>
                <a:ea typeface="Open Sans"/>
                <a:cs typeface="Open Sans"/>
                <a:sym typeface="Open Sans"/>
              </a:rPr>
              <a:t>Linear regression - can be used to model the relationship between shop rent prices (dependent variable) and one or more independent variables (like location, foot traffic).</a:t>
            </a:r>
            <a:endParaRPr sz="1300">
              <a:solidFill>
                <a:schemeClr val="dk2"/>
              </a:solidFill>
              <a:latin typeface="Open Sans"/>
              <a:ea typeface="Open Sans"/>
              <a:cs typeface="Open Sans"/>
              <a:sym typeface="Open Sans"/>
            </a:endParaRPr>
          </a:p>
          <a:p>
            <a:pPr marL="0" lvl="0" indent="0" algn="just" rtl="0">
              <a:lnSpc>
                <a:spcPct val="115000"/>
              </a:lnSpc>
              <a:spcBef>
                <a:spcPts val="1200"/>
              </a:spcBef>
              <a:spcAft>
                <a:spcPts val="0"/>
              </a:spcAft>
              <a:buNone/>
            </a:pPr>
            <a:endParaRPr sz="1300">
              <a:solidFill>
                <a:schemeClr val="dk2"/>
              </a:solidFill>
              <a:latin typeface="Open Sans"/>
              <a:ea typeface="Open Sans"/>
              <a:cs typeface="Open Sans"/>
              <a:sym typeface="Open Sans"/>
            </a:endParaRPr>
          </a:p>
          <a:p>
            <a:pPr marL="457200" lvl="0" indent="-311150" algn="just" rtl="0">
              <a:lnSpc>
                <a:spcPct val="115000"/>
              </a:lnSpc>
              <a:spcBef>
                <a:spcPts val="1200"/>
              </a:spcBef>
              <a:spcAft>
                <a:spcPts val="0"/>
              </a:spcAft>
              <a:buClr>
                <a:schemeClr val="dk2"/>
              </a:buClr>
              <a:buSzPts val="1300"/>
              <a:buFont typeface="Open Sans"/>
              <a:buAutoNum type="arabicPeriod"/>
            </a:pPr>
            <a:r>
              <a:rPr lang="en-GB" sz="1300">
                <a:solidFill>
                  <a:schemeClr val="dk2"/>
                </a:solidFill>
                <a:latin typeface="Open Sans"/>
                <a:ea typeface="Open Sans"/>
                <a:cs typeface="Open Sans"/>
                <a:sym typeface="Open Sans"/>
              </a:rPr>
              <a:t>K-means clustering - can be used to identify areas with high potential based on demographic data, customer behavior, and competitor locations.</a:t>
            </a:r>
            <a:endParaRPr sz="1300">
              <a:solidFill>
                <a:schemeClr val="dk2"/>
              </a:solidFill>
              <a:latin typeface="Open Sans"/>
              <a:ea typeface="Open Sans"/>
              <a:cs typeface="Open Sans"/>
              <a:sym typeface="Open Sans"/>
            </a:endParaRPr>
          </a:p>
          <a:p>
            <a:pPr marL="0" lvl="0" indent="0" algn="just" rtl="0">
              <a:lnSpc>
                <a:spcPct val="115000"/>
              </a:lnSpc>
              <a:spcBef>
                <a:spcPts val="1200"/>
              </a:spcBef>
              <a:spcAft>
                <a:spcPts val="0"/>
              </a:spcAft>
              <a:buNone/>
            </a:pPr>
            <a:endParaRPr sz="1300"/>
          </a:p>
          <a:p>
            <a:pPr marL="0" lvl="0" indent="0" algn="just" rtl="0">
              <a:lnSpc>
                <a:spcPct val="115000"/>
              </a:lnSpc>
              <a:spcBef>
                <a:spcPts val="1200"/>
              </a:spcBef>
              <a:spcAft>
                <a:spcPts val="0"/>
              </a:spcAft>
              <a:buNone/>
            </a:pPr>
            <a:endParaRPr sz="1000"/>
          </a:p>
          <a:p>
            <a:pPr marL="0" lvl="0" indent="0" algn="just" rtl="0">
              <a:lnSpc>
                <a:spcPct val="115000"/>
              </a:lnSpc>
              <a:spcBef>
                <a:spcPts val="1200"/>
              </a:spcBef>
              <a:spcAft>
                <a:spcPts val="0"/>
              </a:spcAft>
              <a:buNone/>
            </a:pPr>
            <a:endParaRPr sz="1000"/>
          </a:p>
          <a:p>
            <a:pPr marL="0" lvl="0" indent="0" algn="l" rtl="0">
              <a:lnSpc>
                <a:spcPct val="115000"/>
              </a:lnSpc>
              <a:spcBef>
                <a:spcPts val="1200"/>
              </a:spcBef>
              <a:spcAft>
                <a:spcPts val="1200"/>
              </a:spcAft>
              <a:buNone/>
            </a:pP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0"/>
          <p:cNvSpPr txBox="1">
            <a:spLocks noGrp="1"/>
          </p:cNvSpPr>
          <p:nvPr>
            <p:ph type="title"/>
          </p:nvPr>
        </p:nvSpPr>
        <p:spPr>
          <a:xfrm>
            <a:off x="0" y="85975"/>
            <a:ext cx="8942100" cy="48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500"/>
              <a:t>What product category gets returned the most &amp; the top reason for returns?</a:t>
            </a:r>
            <a:endParaRPr sz="2500"/>
          </a:p>
        </p:txBody>
      </p:sp>
      <p:sp>
        <p:nvSpPr>
          <p:cNvPr id="160" name="Google Shape;160;p20"/>
          <p:cNvSpPr txBox="1">
            <a:spLocks noGrp="1"/>
          </p:cNvSpPr>
          <p:nvPr>
            <p:ph type="body" idx="1"/>
          </p:nvPr>
        </p:nvSpPr>
        <p:spPr>
          <a:xfrm>
            <a:off x="311700" y="659050"/>
            <a:ext cx="8520600" cy="284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sz="1200"/>
          </a:p>
        </p:txBody>
      </p:sp>
      <p:pic>
        <p:nvPicPr>
          <p:cNvPr id="161" name="Google Shape;161;p20"/>
          <p:cNvPicPr preferRelativeResize="0"/>
          <p:nvPr/>
        </p:nvPicPr>
        <p:blipFill>
          <a:blip r:embed="rId3">
            <a:alphaModFix/>
          </a:blip>
          <a:stretch>
            <a:fillRect/>
          </a:stretch>
        </p:blipFill>
        <p:spPr>
          <a:xfrm>
            <a:off x="4583250" y="669925"/>
            <a:ext cx="4206550" cy="2607800"/>
          </a:xfrm>
          <a:prstGeom prst="rect">
            <a:avLst/>
          </a:prstGeom>
          <a:noFill/>
          <a:ln>
            <a:noFill/>
          </a:ln>
        </p:spPr>
      </p:pic>
      <p:pic>
        <p:nvPicPr>
          <p:cNvPr id="162" name="Google Shape;162;p20"/>
          <p:cNvPicPr preferRelativeResize="0"/>
          <p:nvPr/>
        </p:nvPicPr>
        <p:blipFill>
          <a:blip r:embed="rId4">
            <a:alphaModFix/>
          </a:blip>
          <a:stretch>
            <a:fillRect/>
          </a:stretch>
        </p:blipFill>
        <p:spPr>
          <a:xfrm>
            <a:off x="359725" y="713600"/>
            <a:ext cx="3432775" cy="2607800"/>
          </a:xfrm>
          <a:prstGeom prst="rect">
            <a:avLst/>
          </a:prstGeom>
          <a:noFill/>
          <a:ln>
            <a:noFill/>
          </a:ln>
        </p:spPr>
      </p:pic>
      <p:sp>
        <p:nvSpPr>
          <p:cNvPr id="163" name="Google Shape;163;p20"/>
          <p:cNvSpPr txBox="1"/>
          <p:nvPr/>
        </p:nvSpPr>
        <p:spPr>
          <a:xfrm>
            <a:off x="328125" y="3649175"/>
            <a:ext cx="6205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a:latin typeface="Open Sans"/>
              <a:ea typeface="Open Sans"/>
              <a:cs typeface="Open Sans"/>
              <a:sym typeface="Open Sans"/>
            </a:endParaRPr>
          </a:p>
        </p:txBody>
      </p:sp>
      <p:sp>
        <p:nvSpPr>
          <p:cNvPr id="164" name="Google Shape;164;p20"/>
          <p:cNvSpPr txBox="1"/>
          <p:nvPr/>
        </p:nvSpPr>
        <p:spPr>
          <a:xfrm flipH="1">
            <a:off x="7377075" y="4530050"/>
            <a:ext cx="1664700" cy="19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b="1" i="1">
                <a:solidFill>
                  <a:srgbClr val="1F1F1F"/>
                </a:solidFill>
                <a:latin typeface="Open Sans"/>
                <a:ea typeface="Open Sans"/>
                <a:cs typeface="Open Sans"/>
                <a:sym typeface="Open Sans"/>
              </a:rPr>
              <a:t> </a:t>
            </a:r>
            <a:r>
              <a:rPr lang="en-GB" sz="800" b="1" i="1" u="sng">
                <a:solidFill>
                  <a:schemeClr val="hlink"/>
                </a:solidFill>
                <a:latin typeface="Open Sans"/>
                <a:ea typeface="Open Sans"/>
                <a:cs typeface="Open Sans"/>
                <a:sym typeface="Open Sans"/>
                <a:hlinkClick r:id="rId5"/>
              </a:rPr>
              <a:t>LookerStudio Chart1</a:t>
            </a:r>
            <a:endParaRPr sz="800" b="1" i="1">
              <a:solidFill>
                <a:srgbClr val="1F1F1F"/>
              </a:solidFill>
              <a:latin typeface="Open Sans"/>
              <a:ea typeface="Open Sans"/>
              <a:cs typeface="Open Sans"/>
              <a:sym typeface="Open Sans"/>
            </a:endParaRPr>
          </a:p>
          <a:p>
            <a:pPr marL="0" lvl="0" indent="0" algn="l" rtl="0">
              <a:spcBef>
                <a:spcPts val="0"/>
              </a:spcBef>
              <a:spcAft>
                <a:spcPts val="0"/>
              </a:spcAft>
              <a:buNone/>
            </a:pPr>
            <a:endParaRPr sz="1000" b="1" i="1">
              <a:solidFill>
                <a:srgbClr val="1F1F1F"/>
              </a:solidFill>
              <a:latin typeface="Open Sans"/>
              <a:ea typeface="Open Sans"/>
              <a:cs typeface="Open Sans"/>
              <a:sym typeface="Open Sans"/>
            </a:endParaRPr>
          </a:p>
        </p:txBody>
      </p:sp>
      <p:sp>
        <p:nvSpPr>
          <p:cNvPr id="165" name="Google Shape;165;p20"/>
          <p:cNvSpPr txBox="1"/>
          <p:nvPr/>
        </p:nvSpPr>
        <p:spPr>
          <a:xfrm>
            <a:off x="7377075" y="4726550"/>
            <a:ext cx="14553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i="1" u="sng">
                <a:solidFill>
                  <a:schemeClr val="hlink"/>
                </a:solidFill>
                <a:latin typeface="Open Sans"/>
                <a:ea typeface="Open Sans"/>
                <a:cs typeface="Open Sans"/>
                <a:sym typeface="Open Sans"/>
                <a:hlinkClick r:id="rId6"/>
              </a:rPr>
              <a:t>LookerStudio Chart2</a:t>
            </a:r>
            <a:endParaRPr sz="800" b="1" i="1">
              <a:solidFill>
                <a:schemeClr val="dk2"/>
              </a:solidFill>
              <a:latin typeface="Open Sans"/>
              <a:ea typeface="Open Sans"/>
              <a:cs typeface="Open Sans"/>
              <a:sym typeface="Open Sans"/>
            </a:endParaRPr>
          </a:p>
        </p:txBody>
      </p:sp>
      <p:sp>
        <p:nvSpPr>
          <p:cNvPr id="166" name="Google Shape;166;p20"/>
          <p:cNvSpPr/>
          <p:nvPr/>
        </p:nvSpPr>
        <p:spPr>
          <a:xfrm>
            <a:off x="311700" y="3594150"/>
            <a:ext cx="6601500" cy="1014300"/>
          </a:xfrm>
          <a:prstGeom prst="rect">
            <a:avLst/>
          </a:prstGeom>
          <a:solidFill>
            <a:schemeClr val="lt1"/>
          </a:solidFill>
          <a:ln w="9525" cap="flat" cmpd="sng">
            <a:solidFill>
              <a:srgbClr val="A4C2F4"/>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endParaRPr sz="1100">
              <a:solidFill>
                <a:srgbClr val="434343"/>
              </a:solidFill>
              <a:latin typeface="Open Sans"/>
              <a:ea typeface="Open Sans"/>
              <a:cs typeface="Open Sans"/>
              <a:sym typeface="Open Sans"/>
            </a:endParaRPr>
          </a:p>
          <a:p>
            <a:pPr marL="457200" lvl="0" indent="0" algn="l" rtl="0">
              <a:spcBef>
                <a:spcPts val="0"/>
              </a:spcBef>
              <a:spcAft>
                <a:spcPts val="0"/>
              </a:spcAft>
              <a:buNone/>
            </a:pPr>
            <a:endParaRPr sz="1100">
              <a:solidFill>
                <a:srgbClr val="434343"/>
              </a:solidFill>
              <a:latin typeface="Open Sans"/>
              <a:ea typeface="Open Sans"/>
              <a:cs typeface="Open Sans"/>
              <a:sym typeface="Open Sans"/>
            </a:endParaRPr>
          </a:p>
          <a:p>
            <a:pPr marL="457200" lvl="0" indent="-304800" algn="l" rtl="0">
              <a:spcBef>
                <a:spcPts val="0"/>
              </a:spcBef>
              <a:spcAft>
                <a:spcPts val="0"/>
              </a:spcAft>
              <a:buClr>
                <a:schemeClr val="dk2"/>
              </a:buClr>
              <a:buSzPts val="1200"/>
              <a:buFont typeface="Open Sans"/>
              <a:buChar char="●"/>
            </a:pPr>
            <a:r>
              <a:rPr lang="en-GB" sz="1200">
                <a:solidFill>
                  <a:schemeClr val="dk2"/>
                </a:solidFill>
                <a:latin typeface="Open Sans"/>
                <a:ea typeface="Open Sans"/>
                <a:cs typeface="Open Sans"/>
                <a:sym typeface="Open Sans"/>
              </a:rPr>
              <a:t>The return rate for loungewear(1%) and outerwear(18%) are relatively low, indicating high customer satisfaction and product quality.</a:t>
            </a:r>
            <a:endParaRPr sz="1200">
              <a:solidFill>
                <a:schemeClr val="dk2"/>
              </a:solidFill>
              <a:latin typeface="Open Sans"/>
              <a:ea typeface="Open Sans"/>
              <a:cs typeface="Open Sans"/>
              <a:sym typeface="Open Sans"/>
            </a:endParaRPr>
          </a:p>
          <a:p>
            <a:pPr marL="457200" lvl="0" indent="-304800" algn="l" rtl="0">
              <a:spcBef>
                <a:spcPts val="0"/>
              </a:spcBef>
              <a:spcAft>
                <a:spcPts val="0"/>
              </a:spcAft>
              <a:buClr>
                <a:schemeClr val="dk2"/>
              </a:buClr>
              <a:buSzPts val="1200"/>
              <a:buChar char="●"/>
            </a:pPr>
            <a:r>
              <a:rPr lang="en-GB" sz="1200">
                <a:solidFill>
                  <a:schemeClr val="dk2"/>
                </a:solidFill>
                <a:latin typeface="Open Sans"/>
                <a:ea typeface="Open Sans"/>
                <a:cs typeface="Open Sans"/>
                <a:sym typeface="Open Sans"/>
              </a:rPr>
              <a:t>By removing the outlier i.e; Jeans &amp; Loungewear, we get the average return rate is </a:t>
            </a:r>
            <a:r>
              <a:rPr lang="en-GB" sz="1200" b="1">
                <a:solidFill>
                  <a:schemeClr val="dk2"/>
                </a:solidFill>
                <a:latin typeface="Open Sans"/>
                <a:ea typeface="Open Sans"/>
                <a:cs typeface="Open Sans"/>
                <a:sym typeface="Open Sans"/>
              </a:rPr>
              <a:t>21.8%</a:t>
            </a:r>
            <a:r>
              <a:rPr lang="en-GB" sz="1200">
                <a:solidFill>
                  <a:schemeClr val="dk2"/>
                </a:solidFill>
                <a:latin typeface="Open Sans"/>
                <a:ea typeface="Open Sans"/>
                <a:cs typeface="Open Sans"/>
                <a:sym typeface="Open Sans"/>
              </a:rPr>
              <a:t> which is not bad for fashion business.</a:t>
            </a:r>
            <a:endParaRPr sz="1200">
              <a:solidFill>
                <a:schemeClr val="dk2"/>
              </a:solidFill>
              <a:latin typeface="Open Sans"/>
              <a:ea typeface="Open Sans"/>
              <a:cs typeface="Open Sans"/>
              <a:sym typeface="Open Sans"/>
            </a:endParaRPr>
          </a:p>
          <a:p>
            <a:pPr marL="457200" lvl="0" indent="-304800" algn="l" rtl="0">
              <a:spcBef>
                <a:spcPts val="0"/>
              </a:spcBef>
              <a:spcAft>
                <a:spcPts val="0"/>
              </a:spcAft>
              <a:buClr>
                <a:schemeClr val="dk2"/>
              </a:buClr>
              <a:buSzPts val="1200"/>
              <a:buChar char="●"/>
            </a:pPr>
            <a:r>
              <a:rPr lang="en-GB" sz="1200" b="1">
                <a:solidFill>
                  <a:schemeClr val="dk2"/>
                </a:solidFill>
                <a:latin typeface="Open Sans"/>
                <a:ea typeface="Open Sans"/>
                <a:cs typeface="Open Sans"/>
                <a:sym typeface="Open Sans"/>
              </a:rPr>
              <a:t>‘Product fit’</a:t>
            </a:r>
            <a:r>
              <a:rPr lang="en-GB" sz="1200">
                <a:solidFill>
                  <a:schemeClr val="dk2"/>
                </a:solidFill>
                <a:latin typeface="Open Sans"/>
                <a:ea typeface="Open Sans"/>
                <a:cs typeface="Open Sans"/>
                <a:sym typeface="Open Sans"/>
              </a:rPr>
              <a:t> is identified as the primary reason for returns.</a:t>
            </a:r>
            <a:endParaRPr sz="1200">
              <a:solidFill>
                <a:schemeClr val="dk2"/>
              </a:solidFill>
              <a:latin typeface="Open Sans"/>
              <a:ea typeface="Open Sans"/>
              <a:cs typeface="Open Sans"/>
              <a:sym typeface="Open Sans"/>
            </a:endParaRPr>
          </a:p>
          <a:p>
            <a:pPr marL="0" lvl="0" indent="0" algn="l" rtl="0">
              <a:spcBef>
                <a:spcPts val="0"/>
              </a:spcBef>
              <a:spcAft>
                <a:spcPts val="0"/>
              </a:spcAft>
              <a:buNone/>
            </a:pPr>
            <a:endParaRPr sz="1200">
              <a:latin typeface="Open Sans"/>
              <a:ea typeface="Open Sans"/>
              <a:cs typeface="Open Sans"/>
              <a:sym typeface="Open Sans"/>
            </a:endParaRPr>
          </a:p>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152400" y="140225"/>
            <a:ext cx="88989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40"/>
              <a:t>Using Machine Learning to reduce returns</a:t>
            </a:r>
            <a:endParaRPr sz="3040"/>
          </a:p>
        </p:txBody>
      </p:sp>
      <p:pic>
        <p:nvPicPr>
          <p:cNvPr id="172" name="Google Shape;172;p21" title="Matrix Code Images | Free Photos, PNG Stickers, Wallpapers ..."/>
          <p:cNvPicPr preferRelativeResize="0"/>
          <p:nvPr/>
        </p:nvPicPr>
        <p:blipFill>
          <a:blip r:embed="rId3">
            <a:alphaModFix/>
          </a:blip>
          <a:stretch>
            <a:fillRect/>
          </a:stretch>
        </p:blipFill>
        <p:spPr>
          <a:xfrm>
            <a:off x="152400" y="1255200"/>
            <a:ext cx="3016274" cy="3431100"/>
          </a:xfrm>
          <a:prstGeom prst="rect">
            <a:avLst/>
          </a:prstGeom>
          <a:noFill/>
          <a:ln>
            <a:noFill/>
          </a:ln>
        </p:spPr>
      </p:pic>
      <p:sp>
        <p:nvSpPr>
          <p:cNvPr id="173" name="Google Shape;173;p21"/>
          <p:cNvSpPr txBox="1"/>
          <p:nvPr/>
        </p:nvSpPr>
        <p:spPr>
          <a:xfrm>
            <a:off x="3457150" y="917950"/>
            <a:ext cx="5687100" cy="39897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1200"/>
              </a:spcBef>
              <a:spcAft>
                <a:spcPts val="0"/>
              </a:spcAft>
              <a:buNone/>
            </a:pPr>
            <a:endParaRPr sz="1300">
              <a:solidFill>
                <a:schemeClr val="dk2"/>
              </a:solidFill>
              <a:latin typeface="Open Sans"/>
              <a:ea typeface="Open Sans"/>
              <a:cs typeface="Open Sans"/>
              <a:sym typeface="Open Sans"/>
            </a:endParaRPr>
          </a:p>
          <a:p>
            <a:pPr marL="457200" lvl="0" indent="0" algn="l" rtl="0">
              <a:lnSpc>
                <a:spcPct val="115000"/>
              </a:lnSpc>
              <a:spcBef>
                <a:spcPts val="1200"/>
              </a:spcBef>
              <a:spcAft>
                <a:spcPts val="0"/>
              </a:spcAft>
              <a:buNone/>
            </a:pPr>
            <a:r>
              <a:rPr lang="en-GB" sz="1300">
                <a:solidFill>
                  <a:schemeClr val="dk2"/>
                </a:solidFill>
                <a:latin typeface="Open Sans"/>
                <a:ea typeface="Open Sans"/>
                <a:cs typeface="Open Sans"/>
                <a:sym typeface="Open Sans"/>
              </a:rPr>
              <a:t>To Predict Return Likelihood and Return Reasons</a:t>
            </a:r>
            <a:endParaRPr sz="1300">
              <a:solidFill>
                <a:schemeClr val="dk2"/>
              </a:solidFill>
              <a:latin typeface="Open Sans"/>
              <a:ea typeface="Open Sans"/>
              <a:cs typeface="Open Sans"/>
              <a:sym typeface="Open Sans"/>
            </a:endParaRPr>
          </a:p>
          <a:p>
            <a:pPr marL="457200" lvl="0" indent="-311150" algn="l" rtl="0">
              <a:lnSpc>
                <a:spcPct val="115000"/>
              </a:lnSpc>
              <a:spcBef>
                <a:spcPts val="1200"/>
              </a:spcBef>
              <a:spcAft>
                <a:spcPts val="0"/>
              </a:spcAft>
              <a:buClr>
                <a:schemeClr val="dk2"/>
              </a:buClr>
              <a:buSzPts val="1300"/>
              <a:buFont typeface="Open Sans"/>
              <a:buAutoNum type="arabicPeriod"/>
            </a:pPr>
            <a:r>
              <a:rPr lang="en-GB" sz="1300">
                <a:solidFill>
                  <a:schemeClr val="dk2"/>
                </a:solidFill>
                <a:latin typeface="Open Sans"/>
                <a:ea typeface="Open Sans"/>
                <a:cs typeface="Open Sans"/>
                <a:sym typeface="Open Sans"/>
              </a:rPr>
              <a:t>Analyse customer reviews using Sentiment Analysis ( NLP techniques such as BERT, GPT-3).</a:t>
            </a:r>
            <a:endParaRPr sz="1300">
              <a:solidFill>
                <a:schemeClr val="dk2"/>
              </a:solidFill>
              <a:latin typeface="Open Sans"/>
              <a:ea typeface="Open Sans"/>
              <a:cs typeface="Open Sans"/>
              <a:sym typeface="Open Sans"/>
            </a:endParaRPr>
          </a:p>
          <a:p>
            <a:pPr marL="457200" lvl="0" indent="0" algn="l" rtl="0">
              <a:lnSpc>
                <a:spcPct val="115000"/>
              </a:lnSpc>
              <a:spcBef>
                <a:spcPts val="1200"/>
              </a:spcBef>
              <a:spcAft>
                <a:spcPts val="0"/>
              </a:spcAft>
              <a:buNone/>
            </a:pPr>
            <a:endParaRPr sz="1300">
              <a:solidFill>
                <a:schemeClr val="dk2"/>
              </a:solidFill>
              <a:latin typeface="Open Sans"/>
              <a:ea typeface="Open Sans"/>
              <a:cs typeface="Open Sans"/>
              <a:sym typeface="Open Sans"/>
            </a:endParaRPr>
          </a:p>
          <a:p>
            <a:pPr marL="457200" lvl="0" indent="-311150" algn="l" rtl="0">
              <a:lnSpc>
                <a:spcPct val="115000"/>
              </a:lnSpc>
              <a:spcBef>
                <a:spcPts val="1200"/>
              </a:spcBef>
              <a:spcAft>
                <a:spcPts val="0"/>
              </a:spcAft>
              <a:buClr>
                <a:schemeClr val="dk2"/>
              </a:buClr>
              <a:buSzPts val="1300"/>
              <a:buFont typeface="Open Sans"/>
              <a:buAutoNum type="arabicPeriod"/>
            </a:pPr>
            <a:r>
              <a:rPr lang="en-GB" sz="1300">
                <a:solidFill>
                  <a:schemeClr val="dk2"/>
                </a:solidFill>
                <a:latin typeface="Open Sans"/>
                <a:ea typeface="Open Sans"/>
                <a:cs typeface="Open Sans"/>
                <a:sym typeface="Open Sans"/>
              </a:rPr>
              <a:t>Predicting Return Probability using Logistic Regression.</a:t>
            </a:r>
            <a:endParaRPr sz="1300">
              <a:solidFill>
                <a:schemeClr val="dk2"/>
              </a:solidFill>
              <a:latin typeface="Open Sans"/>
              <a:ea typeface="Open Sans"/>
              <a:cs typeface="Open Sans"/>
              <a:sym typeface="Open Sans"/>
            </a:endParaRPr>
          </a:p>
          <a:p>
            <a:pPr marL="457200" lvl="0" indent="0" algn="l" rtl="0">
              <a:lnSpc>
                <a:spcPct val="115000"/>
              </a:lnSpc>
              <a:spcBef>
                <a:spcPts val="1200"/>
              </a:spcBef>
              <a:spcAft>
                <a:spcPts val="0"/>
              </a:spcAft>
              <a:buNone/>
            </a:pPr>
            <a:endParaRPr sz="1300">
              <a:solidFill>
                <a:schemeClr val="dk2"/>
              </a:solidFill>
              <a:latin typeface="Open Sans"/>
              <a:ea typeface="Open Sans"/>
              <a:cs typeface="Open Sans"/>
              <a:sym typeface="Open Sans"/>
            </a:endParaRPr>
          </a:p>
          <a:p>
            <a:pPr marL="457200" lvl="0" indent="-311150" algn="l" rtl="0">
              <a:lnSpc>
                <a:spcPct val="115000"/>
              </a:lnSpc>
              <a:spcBef>
                <a:spcPts val="1200"/>
              </a:spcBef>
              <a:spcAft>
                <a:spcPts val="0"/>
              </a:spcAft>
              <a:buClr>
                <a:schemeClr val="dk2"/>
              </a:buClr>
              <a:buSzPts val="1300"/>
              <a:buFont typeface="Open Sans"/>
              <a:buAutoNum type="arabicPeriod"/>
            </a:pPr>
            <a:r>
              <a:rPr lang="en-GB" sz="1300">
                <a:solidFill>
                  <a:schemeClr val="dk2"/>
                </a:solidFill>
                <a:latin typeface="Open Sans"/>
                <a:ea typeface="Open Sans"/>
                <a:cs typeface="Open Sans"/>
                <a:sym typeface="Open Sans"/>
              </a:rPr>
              <a:t> Recommended score: Precision, Recall, and F1 Score.</a:t>
            </a:r>
            <a:endParaRPr sz="1300">
              <a:solidFill>
                <a:schemeClr val="dk2"/>
              </a:solidFill>
              <a:latin typeface="Open Sans"/>
              <a:ea typeface="Open Sans"/>
              <a:cs typeface="Open Sans"/>
              <a:sym typeface="Open Sans"/>
            </a:endParaRPr>
          </a:p>
          <a:p>
            <a:pPr marL="0" lvl="0" indent="0" algn="l" rtl="0">
              <a:lnSpc>
                <a:spcPct val="115000"/>
              </a:lnSpc>
              <a:spcBef>
                <a:spcPts val="1200"/>
              </a:spcBef>
              <a:spcAft>
                <a:spcPts val="0"/>
              </a:spcAft>
              <a:buNone/>
            </a:pPr>
            <a:endParaRPr>
              <a:solidFill>
                <a:schemeClr val="dk2"/>
              </a:solidFill>
            </a:endParaRPr>
          </a:p>
          <a:p>
            <a:pPr marL="457200" lvl="0" indent="0" algn="l" rtl="0">
              <a:lnSpc>
                <a:spcPct val="115000"/>
              </a:lnSpc>
              <a:spcBef>
                <a:spcPts val="1200"/>
              </a:spcBef>
              <a:spcAft>
                <a:spcPts val="0"/>
              </a:spcAft>
              <a:buNone/>
            </a:pPr>
            <a:endParaRPr sz="1000"/>
          </a:p>
          <a:p>
            <a:pPr marL="457200" lvl="0" indent="0" algn="l" rtl="0">
              <a:lnSpc>
                <a:spcPct val="115000"/>
              </a:lnSpc>
              <a:spcBef>
                <a:spcPts val="1200"/>
              </a:spcBef>
              <a:spcAft>
                <a:spcPts val="1200"/>
              </a:spcAft>
              <a:buNone/>
            </a:pP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2"/>
          <p:cNvSpPr txBox="1">
            <a:spLocks noGrp="1"/>
          </p:cNvSpPr>
          <p:nvPr>
            <p:ph type="title"/>
          </p:nvPr>
        </p:nvSpPr>
        <p:spPr>
          <a:xfrm>
            <a:off x="311700" y="113650"/>
            <a:ext cx="8520600" cy="77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640"/>
              <a:t>What Marketing Campaign generates the most orders and revenue?</a:t>
            </a:r>
            <a:endParaRPr sz="2640"/>
          </a:p>
        </p:txBody>
      </p:sp>
      <p:grpSp>
        <p:nvGrpSpPr>
          <p:cNvPr id="179" name="Google Shape;179;p22"/>
          <p:cNvGrpSpPr/>
          <p:nvPr/>
        </p:nvGrpSpPr>
        <p:grpSpPr>
          <a:xfrm>
            <a:off x="6039250" y="1322800"/>
            <a:ext cx="3104700" cy="2541150"/>
            <a:chOff x="6039250" y="1322800"/>
            <a:chExt cx="3104700" cy="2541150"/>
          </a:xfrm>
        </p:grpSpPr>
        <p:pic>
          <p:nvPicPr>
            <p:cNvPr id="180" name="Google Shape;180;p22"/>
            <p:cNvPicPr preferRelativeResize="0"/>
            <p:nvPr/>
          </p:nvPicPr>
          <p:blipFill>
            <a:blip r:embed="rId3">
              <a:alphaModFix/>
            </a:blip>
            <a:stretch>
              <a:fillRect/>
            </a:stretch>
          </p:blipFill>
          <p:spPr>
            <a:xfrm>
              <a:off x="6110775" y="1322800"/>
              <a:ext cx="2910375" cy="2541150"/>
            </a:xfrm>
            <a:prstGeom prst="rect">
              <a:avLst/>
            </a:prstGeom>
            <a:noFill/>
            <a:ln>
              <a:noFill/>
            </a:ln>
          </p:spPr>
        </p:pic>
        <p:sp>
          <p:nvSpPr>
            <p:cNvPr id="181" name="Google Shape;181;p22"/>
            <p:cNvSpPr/>
            <p:nvPr/>
          </p:nvSpPr>
          <p:spPr>
            <a:xfrm>
              <a:off x="6039250" y="1687825"/>
              <a:ext cx="3104700" cy="274200"/>
            </a:xfrm>
            <a:prstGeom prst="ellipse">
              <a:avLst/>
            </a:prstGeom>
            <a:noFill/>
            <a:ln w="9525" cap="flat" cmpd="sng">
              <a:solidFill>
                <a:srgbClr val="D81B6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pic>
        <p:nvPicPr>
          <p:cNvPr id="182" name="Google Shape;182;p22"/>
          <p:cNvPicPr preferRelativeResize="0"/>
          <p:nvPr/>
        </p:nvPicPr>
        <p:blipFill>
          <a:blip r:embed="rId4">
            <a:alphaModFix/>
          </a:blip>
          <a:stretch>
            <a:fillRect/>
          </a:stretch>
        </p:blipFill>
        <p:spPr>
          <a:xfrm>
            <a:off x="152400" y="808150"/>
            <a:ext cx="5761149" cy="2985705"/>
          </a:xfrm>
          <a:prstGeom prst="rect">
            <a:avLst/>
          </a:prstGeom>
          <a:noFill/>
          <a:ln>
            <a:noFill/>
          </a:ln>
        </p:spPr>
      </p:pic>
      <p:sp>
        <p:nvSpPr>
          <p:cNvPr id="183" name="Google Shape;183;p22"/>
          <p:cNvSpPr txBox="1"/>
          <p:nvPr/>
        </p:nvSpPr>
        <p:spPr>
          <a:xfrm>
            <a:off x="77825" y="4112525"/>
            <a:ext cx="5961300" cy="738900"/>
          </a:xfrm>
          <a:prstGeom prst="rect">
            <a:avLst/>
          </a:prstGeom>
          <a:noFill/>
          <a:ln w="9525" cap="flat" cmpd="sng">
            <a:solidFill>
              <a:srgbClr val="3D85C6"/>
            </a:solidFill>
            <a:prstDash val="solid"/>
            <a:round/>
            <a:headEnd type="none" w="sm" len="sm"/>
            <a:tailEnd type="none" w="sm" len="sm"/>
          </a:ln>
        </p:spPr>
        <p:txBody>
          <a:bodyPr spcFirstLastPara="1" wrap="square" lIns="91425" tIns="91425" rIns="91425" bIns="91425" anchor="t" anchorCtr="0">
            <a:spAutoFit/>
          </a:bodyPr>
          <a:lstStyle/>
          <a:p>
            <a:pPr marL="457200" lvl="0" indent="-304800" algn="l" rtl="0">
              <a:spcBef>
                <a:spcPts val="0"/>
              </a:spcBef>
              <a:spcAft>
                <a:spcPts val="0"/>
              </a:spcAft>
              <a:buClr>
                <a:schemeClr val="dk2"/>
              </a:buClr>
              <a:buSzPts val="1200"/>
              <a:buFont typeface="Open Sans"/>
              <a:buChar char="●"/>
            </a:pPr>
            <a:r>
              <a:rPr lang="en-GB" sz="1200">
                <a:solidFill>
                  <a:schemeClr val="dk2"/>
                </a:solidFill>
                <a:latin typeface="Open Sans"/>
                <a:ea typeface="Open Sans"/>
                <a:cs typeface="Open Sans"/>
                <a:sym typeface="Open Sans"/>
              </a:rPr>
              <a:t>Welcome Flow email generated the most orders &amp; Revenue after Organic. </a:t>
            </a:r>
            <a:endParaRPr sz="1200">
              <a:solidFill>
                <a:schemeClr val="dk2"/>
              </a:solidFill>
              <a:latin typeface="Open Sans"/>
              <a:ea typeface="Open Sans"/>
              <a:cs typeface="Open Sans"/>
              <a:sym typeface="Open Sans"/>
            </a:endParaRPr>
          </a:p>
          <a:p>
            <a:pPr marL="457200" lvl="0" indent="-304800" algn="l" rtl="0">
              <a:spcBef>
                <a:spcPts val="0"/>
              </a:spcBef>
              <a:spcAft>
                <a:spcPts val="0"/>
              </a:spcAft>
              <a:buClr>
                <a:schemeClr val="dk2"/>
              </a:buClr>
              <a:buSzPts val="1200"/>
              <a:buFont typeface="Open Sans"/>
              <a:buChar char="●"/>
            </a:pPr>
            <a:r>
              <a:rPr lang="en-GB" sz="1200">
                <a:solidFill>
                  <a:schemeClr val="dk2"/>
                </a:solidFill>
                <a:latin typeface="Open Sans"/>
                <a:ea typeface="Open Sans"/>
                <a:cs typeface="Open Sans"/>
                <a:sym typeface="Open Sans"/>
              </a:rPr>
              <a:t>Facebook appears to be the only Social Channel being used in Marketing campaigns.</a:t>
            </a:r>
            <a:endParaRPr sz="1200">
              <a:solidFill>
                <a:schemeClr val="dk2"/>
              </a:solidFill>
              <a:latin typeface="Open Sans"/>
              <a:ea typeface="Open Sans"/>
              <a:cs typeface="Open Sans"/>
              <a:sym typeface="Open Sans"/>
            </a:endParaRPr>
          </a:p>
        </p:txBody>
      </p:sp>
      <p:sp>
        <p:nvSpPr>
          <p:cNvPr id="184" name="Google Shape;184;p22"/>
          <p:cNvSpPr txBox="1"/>
          <p:nvPr/>
        </p:nvSpPr>
        <p:spPr>
          <a:xfrm>
            <a:off x="6263875" y="4418075"/>
            <a:ext cx="2822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u="sng">
                <a:solidFill>
                  <a:schemeClr val="hlink"/>
                </a:solidFill>
                <a:latin typeface="Open Sans"/>
                <a:ea typeface="Open Sans"/>
                <a:cs typeface="Open Sans"/>
                <a:sym typeface="Open Sans"/>
                <a:hlinkClick r:id="rId5"/>
              </a:rPr>
              <a:t>Created using Looker Studio</a:t>
            </a:r>
            <a:endParaRPr sz="1300">
              <a:solidFill>
                <a:schemeClr val="dk2"/>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4409</Words>
  <Application>Microsoft Office PowerPoint</Application>
  <PresentationFormat>On-screen Show (16:9)</PresentationFormat>
  <Paragraphs>335</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PT Sans Narrow</vt:lpstr>
      <vt:lpstr>Arial</vt:lpstr>
      <vt:lpstr>Open Sans</vt:lpstr>
      <vt:lpstr>Roboto</vt:lpstr>
      <vt:lpstr>Tropic</vt:lpstr>
      <vt:lpstr>Empowering EQUO: A data-driven future</vt:lpstr>
      <vt:lpstr>PowerPoint Presentation</vt:lpstr>
      <vt:lpstr> BUSINESS QUESTIONS</vt:lpstr>
      <vt:lpstr>KPIs</vt:lpstr>
      <vt:lpstr>What location should EQUO open a physical store in?</vt:lpstr>
      <vt:lpstr>Using machine learning to find a location for opening the shop </vt:lpstr>
      <vt:lpstr>What product category gets returned the most &amp; the top reason for returns?</vt:lpstr>
      <vt:lpstr>Using Machine Learning to reduce returns</vt:lpstr>
      <vt:lpstr>What Marketing Campaign generates the most orders and revenue?</vt:lpstr>
      <vt:lpstr>Using Machine Learning to support the Marketing team</vt:lpstr>
      <vt:lpstr>Missing Data Issues  </vt:lpstr>
      <vt:lpstr>Data Quality Issues</vt:lpstr>
      <vt:lpstr>Data Strategy</vt:lpstr>
      <vt:lpstr>Data Strategy</vt:lpstr>
      <vt:lpstr>ESG</vt:lpstr>
      <vt:lpstr>Let’s summarise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Kapil Mankar</cp:lastModifiedBy>
  <cp:revision>1</cp:revision>
  <dcterms:modified xsi:type="dcterms:W3CDTF">2024-08-15T18:58:43Z</dcterms:modified>
</cp:coreProperties>
</file>