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1" r:id="rId16"/>
    <p:sldId id="270"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A3D7BE35-DC60-4EF4-9834-DE6315C0E934}" type="datetimeFigureOut">
              <a:rPr lang="en-US" smtClean="0"/>
              <a:pPr/>
              <a:t>6/7/2022</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CDA17234-0B83-4E59-A5AA-D3205C438C2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D7BE35-DC60-4EF4-9834-DE6315C0E934}" type="datetimeFigureOut">
              <a:rPr lang="en-US" smtClean="0"/>
              <a:pPr/>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17234-0B83-4E59-A5AA-D3205C438C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D7BE35-DC60-4EF4-9834-DE6315C0E934}" type="datetimeFigureOut">
              <a:rPr lang="en-US" smtClean="0"/>
              <a:pPr/>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17234-0B83-4E59-A5AA-D3205C438C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3D7BE35-DC60-4EF4-9834-DE6315C0E934}" type="datetimeFigureOut">
              <a:rPr lang="en-US" smtClean="0"/>
              <a:pPr/>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17234-0B83-4E59-A5AA-D3205C438C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3D7BE35-DC60-4EF4-9834-DE6315C0E934}" type="datetimeFigureOut">
              <a:rPr lang="en-US" smtClean="0"/>
              <a:pPr/>
              <a:t>6/7/2022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A17234-0B83-4E59-A5AA-D3205C438C2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D7BE35-DC60-4EF4-9834-DE6315C0E934}" type="datetimeFigureOut">
              <a:rPr lang="en-US" smtClean="0"/>
              <a:pPr/>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17234-0B83-4E59-A5AA-D3205C438C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A3D7BE35-DC60-4EF4-9834-DE6315C0E934}" type="datetimeFigureOut">
              <a:rPr lang="en-US" smtClean="0"/>
              <a:pPr/>
              <a:t>6/7/2022</a:t>
            </a:fld>
            <a:endParaRPr lang="en-US"/>
          </a:p>
        </p:txBody>
      </p:sp>
      <p:sp>
        <p:nvSpPr>
          <p:cNvPr id="27" name="Slide Number Placeholder 26"/>
          <p:cNvSpPr>
            <a:spLocks noGrp="1"/>
          </p:cNvSpPr>
          <p:nvPr>
            <p:ph type="sldNum" sz="quarter" idx="11"/>
          </p:nvPr>
        </p:nvSpPr>
        <p:spPr/>
        <p:txBody>
          <a:bodyPr rtlCol="0"/>
          <a:lstStyle/>
          <a:p>
            <a:fld id="{CDA17234-0B83-4E59-A5AA-D3205C438C23}"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A3D7BE35-DC60-4EF4-9834-DE6315C0E934}" type="datetimeFigureOut">
              <a:rPr lang="en-US" smtClean="0"/>
              <a:pPr/>
              <a:t>6/7/2022</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CDA17234-0B83-4E59-A5AA-D3205C438C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D7BE35-DC60-4EF4-9834-DE6315C0E934}" type="datetimeFigureOut">
              <a:rPr lang="en-US" smtClean="0"/>
              <a:pPr/>
              <a:t>6/7/2022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A17234-0B83-4E59-A5AA-D3205C438C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3D7BE35-DC60-4EF4-9834-DE6315C0E934}" type="datetimeFigureOut">
              <a:rPr lang="en-US" smtClean="0"/>
              <a:pPr/>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17234-0B83-4E59-A5AA-D3205C438C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3D7BE35-DC60-4EF4-9834-DE6315C0E934}" type="datetimeFigureOut">
              <a:rPr lang="en-US" smtClean="0"/>
              <a:pPr/>
              <a:t>6/7/2022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A17234-0B83-4E59-A5AA-D3205C438C2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A3D7BE35-DC60-4EF4-9834-DE6315C0E934}" type="datetimeFigureOut">
              <a:rPr lang="en-US" smtClean="0"/>
              <a:pPr/>
              <a:t>6/7/2022</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CDA17234-0B83-4E59-A5AA-D3205C438C2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85786" y="1571612"/>
            <a:ext cx="7786742" cy="1500198"/>
          </a:xfr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5400000" scaled="1"/>
            <a:tileRect/>
          </a:gradFill>
        </p:spPr>
        <p:txBody>
          <a:bodyPr>
            <a:noAutofit/>
          </a:bodyPr>
          <a:lstStyle/>
          <a:p>
            <a:pPr algn="ctr"/>
            <a:r>
              <a:rPr lang="en-US" dirty="0" smtClean="0"/>
              <a:t>MULTIPAGE RESPONSIVE                           WEBSTE</a:t>
            </a:r>
            <a:endParaRPr lang="en-US" dirty="0"/>
          </a:p>
        </p:txBody>
      </p:sp>
      <p:sp>
        <p:nvSpPr>
          <p:cNvPr id="3" name="Subtitle 2"/>
          <p:cNvSpPr>
            <a:spLocks noGrp="1"/>
          </p:cNvSpPr>
          <p:nvPr>
            <p:ph type="subTitle" idx="1"/>
          </p:nvPr>
        </p:nvSpPr>
        <p:spPr/>
        <p:txBody>
          <a:bodyPr>
            <a:normAutofit/>
          </a:bodyPr>
          <a:lstStyle/>
          <a:p>
            <a:r>
              <a:rPr lang="en-US" dirty="0" smtClean="0">
                <a:latin typeface="Footlight MT Light" pitchFamily="18" charset="0"/>
              </a:rPr>
              <a:t>BY</a:t>
            </a:r>
          </a:p>
          <a:p>
            <a:r>
              <a:rPr lang="en-US" dirty="0" smtClean="0">
                <a:latin typeface="Footlight MT Light" pitchFamily="18" charset="0"/>
              </a:rPr>
              <a:t>M.S.L.BHAVANI</a:t>
            </a:r>
          </a:p>
          <a:p>
            <a:r>
              <a:rPr lang="en-US" dirty="0" smtClean="0">
                <a:latin typeface="Footlight MT Light" pitchFamily="18" charset="0"/>
              </a:rPr>
              <a:t>S.NAGA GEETHA</a:t>
            </a:r>
          </a:p>
          <a:p>
            <a:r>
              <a:rPr lang="en-US" dirty="0" smtClean="0">
                <a:latin typeface="Footlight MT Light" pitchFamily="18" charset="0"/>
              </a:rPr>
              <a:t>V.S.N.KALYANI</a:t>
            </a:r>
            <a:endParaRPr lang="en-US" dirty="0">
              <a:latin typeface="Footlight MT Light" pitchFamily="18" charset="0"/>
            </a:endParaRPr>
          </a:p>
        </p:txBody>
      </p:sp>
      <p:sp>
        <p:nvSpPr>
          <p:cNvPr id="7" name="TextBox 6"/>
          <p:cNvSpPr txBox="1"/>
          <p:nvPr/>
        </p:nvSpPr>
        <p:spPr>
          <a:xfrm>
            <a:off x="1857356" y="642918"/>
            <a:ext cx="5868772" cy="523220"/>
          </a:xfrm>
          <a:prstGeom prst="rect">
            <a:avLst/>
          </a:prstGeom>
          <a:noFill/>
        </p:spPr>
        <p:txBody>
          <a:bodyPr wrap="square" rtlCol="0">
            <a:spAutoFit/>
          </a:bodyPr>
          <a:lstStyle/>
          <a:p>
            <a:r>
              <a:rPr lang="en-US" sz="2800" b="1" dirty="0" smtClean="0">
                <a:ln w="12700">
                  <a:solidFill>
                    <a:schemeClr val="tx2">
                      <a:satMod val="155000"/>
                    </a:schemeClr>
                  </a:solidFill>
                  <a:prstDash val="solid"/>
                </a:ln>
                <a:solidFill>
                  <a:schemeClr val="bg1">
                    <a:lumMod val="95000"/>
                  </a:schemeClr>
                </a:solidFill>
                <a:effectLst>
                  <a:outerShdw blurRad="41275" dist="20320" dir="1800000" algn="tl" rotWithShape="0">
                    <a:srgbClr val="000000">
                      <a:alpha val="40000"/>
                    </a:srgbClr>
                  </a:outerShdw>
                </a:effectLst>
              </a:rPr>
              <a:t>PPT   PRESENTATION   ON</a:t>
            </a:r>
            <a:endParaRPr lang="en-US" sz="2800" b="1" dirty="0">
              <a:ln w="12700">
                <a:solidFill>
                  <a:schemeClr val="tx2">
                    <a:satMod val="155000"/>
                  </a:schemeClr>
                </a:solidFill>
                <a:prstDash val="solid"/>
              </a:ln>
              <a:solidFill>
                <a:schemeClr val="bg1">
                  <a:lumMod val="95000"/>
                </a:schemeClr>
              </a:solidFill>
              <a:effectLst>
                <a:outerShdw blurRad="41275" dist="20320" dir="1800000" algn="tl" rotWithShape="0">
                  <a:srgbClr val="000000">
                    <a:alpha val="40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29600" cy="1066800"/>
          </a:xfrm>
        </p:spPr>
        <p:txBody>
          <a:bodyPr/>
          <a:lstStyle/>
          <a:p>
            <a:r>
              <a:rPr lang="en-US" dirty="0" smtClean="0">
                <a:solidFill>
                  <a:schemeClr val="accent3">
                    <a:lumMod val="75000"/>
                  </a:schemeClr>
                </a:solidFill>
                <a:latin typeface="Algerian" pitchFamily="82" charset="0"/>
              </a:rPr>
              <a:t>          TABLE OF CONTENTS</a:t>
            </a:r>
            <a:r>
              <a:rPr lang="en-US" dirty="0" smtClean="0">
                <a:latin typeface="Algerian" pitchFamily="82" charset="0"/>
              </a:rPr>
              <a:t>:</a:t>
            </a:r>
            <a:endParaRPr lang="en-US" dirty="0">
              <a:latin typeface="Algerian" pitchFamily="82" charset="0"/>
            </a:endParaRPr>
          </a:p>
        </p:txBody>
      </p:sp>
      <p:sp>
        <p:nvSpPr>
          <p:cNvPr id="3" name="Content Placeholder 2"/>
          <p:cNvSpPr>
            <a:spLocks noGrp="1"/>
          </p:cNvSpPr>
          <p:nvPr>
            <p:ph idx="1"/>
          </p:nvPr>
        </p:nvSpPr>
        <p:spPr>
          <a:xfrm>
            <a:off x="457200" y="1500174"/>
            <a:ext cx="8229600" cy="5074362"/>
          </a:xfrm>
        </p:spPr>
        <p:txBody>
          <a:bodyPr/>
          <a:lstStyle/>
          <a:p>
            <a:pPr>
              <a:buNone/>
            </a:pPr>
            <a:r>
              <a:rPr lang="en-US" dirty="0" smtClean="0">
                <a:solidFill>
                  <a:srgbClr val="C00000"/>
                </a:solidFill>
                <a:latin typeface="Sitka Text" pitchFamily="2" charset="0"/>
              </a:rPr>
              <a:t> </a:t>
            </a:r>
            <a:r>
              <a:rPr lang="en-US" dirty="0" smtClean="0">
                <a:solidFill>
                  <a:srgbClr val="C00000"/>
                </a:solidFill>
                <a:latin typeface="Sitka Text" pitchFamily="2" charset="0"/>
              </a:rPr>
              <a:t> </a:t>
            </a:r>
          </a:p>
          <a:p>
            <a:pPr>
              <a:buFont typeface="Wingdings" pitchFamily="2" charset="2"/>
              <a:buChar char="§"/>
            </a:pPr>
            <a:r>
              <a:rPr lang="en-US" sz="2400" dirty="0" smtClean="0">
                <a:solidFill>
                  <a:srgbClr val="C00000"/>
                </a:solidFill>
                <a:latin typeface="Sitka Text" pitchFamily="2" charset="0"/>
              </a:rPr>
              <a:t> </a:t>
            </a:r>
            <a:r>
              <a:rPr lang="en-US" sz="2400" dirty="0" smtClean="0">
                <a:solidFill>
                  <a:srgbClr val="C00000"/>
                </a:solidFill>
                <a:latin typeface="Sitka Text" pitchFamily="2" charset="0"/>
              </a:rPr>
              <a:t> HOME</a:t>
            </a:r>
          </a:p>
          <a:p>
            <a:pPr>
              <a:buNone/>
            </a:pPr>
            <a:endParaRPr lang="en-US" sz="2400" dirty="0" smtClean="0">
              <a:solidFill>
                <a:srgbClr val="C00000"/>
              </a:solidFill>
              <a:latin typeface="Sitka Text" pitchFamily="2" charset="0"/>
            </a:endParaRPr>
          </a:p>
          <a:p>
            <a:pPr>
              <a:buFont typeface="Wingdings" pitchFamily="2" charset="2"/>
              <a:buChar char="§"/>
            </a:pPr>
            <a:r>
              <a:rPr lang="en-US" sz="2400" dirty="0" smtClean="0">
                <a:solidFill>
                  <a:srgbClr val="C00000"/>
                </a:solidFill>
                <a:latin typeface="Sitka Text" pitchFamily="2" charset="0"/>
              </a:rPr>
              <a:t>  ABOUT</a:t>
            </a:r>
          </a:p>
          <a:p>
            <a:pPr>
              <a:buNone/>
            </a:pPr>
            <a:endParaRPr lang="en-US" sz="2400" dirty="0" smtClean="0">
              <a:solidFill>
                <a:srgbClr val="C00000"/>
              </a:solidFill>
              <a:latin typeface="Sitka Text" pitchFamily="2" charset="0"/>
            </a:endParaRPr>
          </a:p>
          <a:p>
            <a:pPr>
              <a:buFont typeface="Wingdings" pitchFamily="2" charset="2"/>
              <a:buChar char="§"/>
            </a:pPr>
            <a:r>
              <a:rPr lang="en-US" sz="2400" dirty="0" smtClean="0">
                <a:solidFill>
                  <a:srgbClr val="C00000"/>
                </a:solidFill>
                <a:latin typeface="Sitka Text" pitchFamily="2" charset="0"/>
              </a:rPr>
              <a:t>  PLACE </a:t>
            </a:r>
          </a:p>
          <a:p>
            <a:pPr>
              <a:buNone/>
            </a:pPr>
            <a:endParaRPr lang="en-US" sz="2400" dirty="0" smtClean="0">
              <a:solidFill>
                <a:srgbClr val="C00000"/>
              </a:solidFill>
              <a:latin typeface="Sitka Text" pitchFamily="2" charset="0"/>
            </a:endParaRPr>
          </a:p>
          <a:p>
            <a:pPr>
              <a:buFont typeface="Wingdings" pitchFamily="2" charset="2"/>
              <a:buChar char="§"/>
            </a:pPr>
            <a:r>
              <a:rPr lang="en-US" sz="2400" dirty="0" smtClean="0">
                <a:solidFill>
                  <a:srgbClr val="C00000"/>
                </a:solidFill>
                <a:latin typeface="Sitka Text" pitchFamily="2" charset="0"/>
              </a:rPr>
              <a:t>  OFFERS</a:t>
            </a:r>
          </a:p>
          <a:p>
            <a:pPr>
              <a:buNone/>
            </a:pPr>
            <a:endParaRPr lang="en-US" sz="2400" dirty="0" smtClean="0">
              <a:solidFill>
                <a:srgbClr val="C00000"/>
              </a:solidFill>
              <a:latin typeface="Sitka Text" pitchFamily="2" charset="0"/>
            </a:endParaRPr>
          </a:p>
          <a:p>
            <a:pPr>
              <a:buFont typeface="Wingdings" pitchFamily="2" charset="2"/>
              <a:buChar char="§"/>
            </a:pPr>
            <a:r>
              <a:rPr lang="en-US" sz="2400" dirty="0" smtClean="0">
                <a:solidFill>
                  <a:srgbClr val="C00000"/>
                </a:solidFill>
                <a:latin typeface="Sitka Text" pitchFamily="2" charset="0"/>
              </a:rPr>
              <a:t>  CONTACT</a:t>
            </a:r>
            <a:endParaRPr lang="en-US" sz="2400" dirty="0">
              <a:solidFill>
                <a:srgbClr val="C00000"/>
              </a:solidFill>
              <a:latin typeface="Sitka Text"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928694"/>
          </a:xfrm>
        </p:spPr>
        <p:txBody>
          <a:bodyPr/>
          <a:lstStyle/>
          <a:p>
            <a:r>
              <a:rPr lang="en-US" dirty="0" smtClean="0">
                <a:solidFill>
                  <a:srgbClr val="C00000"/>
                </a:solidFill>
                <a:latin typeface="Sitka Text" pitchFamily="2" charset="0"/>
              </a:rPr>
              <a:t> </a:t>
            </a:r>
            <a:r>
              <a:rPr lang="en-US" dirty="0" smtClean="0">
                <a:solidFill>
                  <a:srgbClr val="C00000"/>
                </a:solidFill>
                <a:latin typeface="Sitka Text" pitchFamily="2" charset="0"/>
              </a:rPr>
              <a:t>HOME:</a:t>
            </a:r>
            <a:endParaRPr lang="en-US" dirty="0"/>
          </a:p>
        </p:txBody>
      </p:sp>
      <p:pic>
        <p:nvPicPr>
          <p:cNvPr id="4" name="Content Placeholder 3" descr="WhatsApp Image 2022-06-07 at 7.05.22 PM.jpeg"/>
          <p:cNvPicPr>
            <a:picLocks noGrp="1" noChangeAspect="1"/>
          </p:cNvPicPr>
          <p:nvPr>
            <p:ph idx="1"/>
          </p:nvPr>
        </p:nvPicPr>
        <p:blipFill>
          <a:blip r:embed="rId2"/>
          <a:srcRect t="8316" r="520" b="6807"/>
          <a:stretch>
            <a:fillRect/>
          </a:stretch>
        </p:blipFill>
        <p:spPr>
          <a:xfrm>
            <a:off x="500034" y="1500174"/>
            <a:ext cx="8186766" cy="4786346"/>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714380"/>
          </a:xfrm>
        </p:spPr>
        <p:txBody>
          <a:bodyPr/>
          <a:lstStyle/>
          <a:p>
            <a:r>
              <a:rPr lang="en-US" dirty="0" smtClean="0">
                <a:solidFill>
                  <a:srgbClr val="C00000"/>
                </a:solidFill>
                <a:latin typeface="Sitka Text" pitchFamily="2" charset="0"/>
              </a:rPr>
              <a:t> </a:t>
            </a:r>
            <a:r>
              <a:rPr lang="en-US" dirty="0" smtClean="0">
                <a:solidFill>
                  <a:srgbClr val="C00000"/>
                </a:solidFill>
                <a:latin typeface="Sitka Text" pitchFamily="2" charset="0"/>
              </a:rPr>
              <a:t>ABOUT:</a:t>
            </a:r>
            <a:endParaRPr lang="en-US" dirty="0"/>
          </a:p>
        </p:txBody>
      </p:sp>
      <p:pic>
        <p:nvPicPr>
          <p:cNvPr id="4" name="Content Placeholder 3" descr="WhatsApp Image 2022-06-07 at 7.06.30 PM.jpeg"/>
          <p:cNvPicPr>
            <a:picLocks noGrp="1" noChangeAspect="1"/>
          </p:cNvPicPr>
          <p:nvPr>
            <p:ph idx="1"/>
          </p:nvPr>
        </p:nvPicPr>
        <p:blipFill>
          <a:blip r:embed="rId2"/>
          <a:srcRect t="9259" r="2776" b="49074"/>
          <a:stretch>
            <a:fillRect/>
          </a:stretch>
        </p:blipFill>
        <p:spPr>
          <a:xfrm>
            <a:off x="714348" y="1500174"/>
            <a:ext cx="7858180" cy="1894383"/>
          </a:xfrm>
        </p:spPr>
      </p:pic>
      <p:pic>
        <p:nvPicPr>
          <p:cNvPr id="5" name="Picture 4" descr="WhatsApp Image 2022-06-07 at 7.06.31 PM.jpeg"/>
          <p:cNvPicPr>
            <a:picLocks noChangeAspect="1"/>
          </p:cNvPicPr>
          <p:nvPr/>
        </p:nvPicPr>
        <p:blipFill>
          <a:blip r:embed="rId3"/>
          <a:srcRect l="4073" t="16666" r="6316" b="18055"/>
          <a:stretch>
            <a:fillRect/>
          </a:stretch>
        </p:blipFill>
        <p:spPr>
          <a:xfrm>
            <a:off x="714348" y="3429000"/>
            <a:ext cx="7858180" cy="321999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043890" cy="357190"/>
          </a:xfrm>
        </p:spPr>
        <p:txBody>
          <a:bodyPr>
            <a:normAutofit fontScale="90000"/>
          </a:bodyPr>
          <a:lstStyle/>
          <a:p>
            <a:r>
              <a:rPr lang="en-US" dirty="0" smtClean="0">
                <a:solidFill>
                  <a:srgbClr val="C00000"/>
                </a:solidFill>
                <a:latin typeface="Sitka Text" pitchFamily="2" charset="0"/>
              </a:rPr>
              <a:t> PLACE </a:t>
            </a:r>
            <a:r>
              <a:rPr lang="en-US" dirty="0" smtClean="0">
                <a:solidFill>
                  <a:srgbClr val="C00000"/>
                </a:solidFill>
                <a:latin typeface="Sitka Text" pitchFamily="2" charset="0"/>
              </a:rPr>
              <a:t>:</a:t>
            </a:r>
            <a:endParaRPr lang="en-US" dirty="0"/>
          </a:p>
        </p:txBody>
      </p:sp>
      <p:pic>
        <p:nvPicPr>
          <p:cNvPr id="8" name="Content Placeholder 7" descr="WhatsApp Image 2022-06-07 at 7.07.54 PM.jpeg"/>
          <p:cNvPicPr>
            <a:picLocks noGrp="1" noChangeAspect="1"/>
          </p:cNvPicPr>
          <p:nvPr>
            <p:ph idx="1"/>
          </p:nvPr>
        </p:nvPicPr>
        <p:blipFill>
          <a:blip r:embed="rId2"/>
          <a:srcRect l="-179" t="9104" r="1679" b="6644"/>
          <a:stretch>
            <a:fillRect/>
          </a:stretch>
        </p:blipFill>
        <p:spPr>
          <a:xfrm>
            <a:off x="2000232" y="1071546"/>
            <a:ext cx="5643602" cy="2715318"/>
          </a:xfrm>
        </p:spPr>
      </p:pic>
      <p:pic>
        <p:nvPicPr>
          <p:cNvPr id="9" name="Picture 8" descr="WhatsApp Image 2022-06-07 at 7.07.54 PM (2).jpeg"/>
          <p:cNvPicPr>
            <a:picLocks noChangeAspect="1"/>
          </p:cNvPicPr>
          <p:nvPr/>
        </p:nvPicPr>
        <p:blipFill>
          <a:blip r:embed="rId3"/>
          <a:srcRect t="8333" r="2343" b="6944"/>
          <a:stretch>
            <a:fillRect/>
          </a:stretch>
        </p:blipFill>
        <p:spPr>
          <a:xfrm>
            <a:off x="1928794" y="3857628"/>
            <a:ext cx="5786478" cy="282381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857256"/>
          </a:xfrm>
        </p:spPr>
        <p:txBody>
          <a:bodyPr/>
          <a:lstStyle/>
          <a:p>
            <a:r>
              <a:rPr lang="en-US" dirty="0" smtClean="0">
                <a:solidFill>
                  <a:srgbClr val="C00000"/>
                </a:solidFill>
                <a:latin typeface="Sitka Text" pitchFamily="2" charset="0"/>
              </a:rPr>
              <a:t> </a:t>
            </a:r>
            <a:r>
              <a:rPr lang="en-US" dirty="0" smtClean="0">
                <a:solidFill>
                  <a:srgbClr val="C00000"/>
                </a:solidFill>
                <a:latin typeface="Sitka Text" pitchFamily="2" charset="0"/>
              </a:rPr>
              <a:t>OFFERS:</a:t>
            </a:r>
            <a:endParaRPr lang="en-US" dirty="0"/>
          </a:p>
        </p:txBody>
      </p:sp>
      <p:pic>
        <p:nvPicPr>
          <p:cNvPr id="4" name="Content Placeholder 3" descr="WhatsApp Image 2022-06-07 at 7.09.13 PM.jpeg"/>
          <p:cNvPicPr>
            <a:picLocks noGrp="1" noChangeAspect="1"/>
          </p:cNvPicPr>
          <p:nvPr>
            <p:ph idx="1"/>
          </p:nvPr>
        </p:nvPicPr>
        <p:blipFill>
          <a:blip r:embed="rId2"/>
          <a:srcRect l="1389" t="8316" r="1389" b="48474"/>
          <a:stretch>
            <a:fillRect/>
          </a:stretch>
        </p:blipFill>
        <p:spPr>
          <a:xfrm>
            <a:off x="714348" y="1428736"/>
            <a:ext cx="8001056" cy="2000264"/>
          </a:xfrm>
        </p:spPr>
      </p:pic>
      <p:pic>
        <p:nvPicPr>
          <p:cNvPr id="5" name="Picture 4" descr="WhatsApp Image 2022-06-07 at 7.09.15 PM.jpeg"/>
          <p:cNvPicPr>
            <a:picLocks noChangeAspect="1"/>
          </p:cNvPicPr>
          <p:nvPr/>
        </p:nvPicPr>
        <p:blipFill>
          <a:blip r:embed="rId3"/>
          <a:srcRect l="7812" t="12500" r="4687" b="27778"/>
          <a:stretch>
            <a:fillRect/>
          </a:stretch>
        </p:blipFill>
        <p:spPr>
          <a:xfrm>
            <a:off x="714348" y="3000372"/>
            <a:ext cx="8001056" cy="307183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2-06-07 at 7.09.15 PM (1).jpeg"/>
          <p:cNvPicPr>
            <a:picLocks noGrp="1" noChangeAspect="1"/>
          </p:cNvPicPr>
          <p:nvPr>
            <p:ph idx="1"/>
          </p:nvPr>
        </p:nvPicPr>
        <p:blipFill>
          <a:blip r:embed="rId2"/>
          <a:srcRect l="63009" t="19016" r="10042" b="28120"/>
          <a:stretch>
            <a:fillRect/>
          </a:stretch>
        </p:blipFill>
        <p:spPr>
          <a:xfrm>
            <a:off x="6715140" y="1357298"/>
            <a:ext cx="2071702" cy="2286016"/>
          </a:xfrm>
        </p:spPr>
      </p:pic>
      <p:pic>
        <p:nvPicPr>
          <p:cNvPr id="5" name="Picture 4" descr="WhatsApp Image 2022-06-07 at 7.09.15 PM (2).jpeg"/>
          <p:cNvPicPr>
            <a:picLocks noChangeAspect="1"/>
          </p:cNvPicPr>
          <p:nvPr/>
        </p:nvPicPr>
        <p:blipFill>
          <a:blip r:embed="rId3"/>
          <a:srcRect t="8333" r="1562" b="37500"/>
          <a:stretch>
            <a:fillRect/>
          </a:stretch>
        </p:blipFill>
        <p:spPr>
          <a:xfrm>
            <a:off x="214282" y="1000108"/>
            <a:ext cx="6429420" cy="2056391"/>
          </a:xfrm>
          <a:prstGeom prst="rect">
            <a:avLst/>
          </a:prstGeom>
        </p:spPr>
      </p:pic>
      <p:pic>
        <p:nvPicPr>
          <p:cNvPr id="6" name="Picture 5" descr="WhatsApp Image 2022-06-07 at 7.09.15 PM (2).jpeg"/>
          <p:cNvPicPr>
            <a:picLocks noChangeAspect="1"/>
          </p:cNvPicPr>
          <p:nvPr/>
        </p:nvPicPr>
        <p:blipFill>
          <a:blip r:embed="rId3"/>
          <a:srcRect l="2343" t="65278" r="3125" b="6944"/>
          <a:stretch>
            <a:fillRect/>
          </a:stretch>
        </p:blipFill>
        <p:spPr>
          <a:xfrm>
            <a:off x="214282" y="4214818"/>
            <a:ext cx="8643998" cy="14287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714380"/>
          </a:xfrm>
        </p:spPr>
        <p:txBody>
          <a:bodyPr>
            <a:normAutofit fontScale="90000"/>
          </a:bodyPr>
          <a:lstStyle/>
          <a:p>
            <a:r>
              <a:rPr lang="en-US" dirty="0" smtClean="0">
                <a:solidFill>
                  <a:srgbClr val="C00000"/>
                </a:solidFill>
                <a:latin typeface="Sitka Text" pitchFamily="2" charset="0"/>
              </a:rPr>
              <a:t>CONTACT:</a:t>
            </a:r>
            <a:r>
              <a:rPr lang="en-US" dirty="0" smtClean="0">
                <a:solidFill>
                  <a:srgbClr val="C00000"/>
                </a:solidFill>
                <a:latin typeface="Sitka Text" pitchFamily="2" charset="0"/>
              </a:rPr>
              <a:t/>
            </a:r>
            <a:br>
              <a:rPr lang="en-US" dirty="0" smtClean="0">
                <a:solidFill>
                  <a:srgbClr val="C00000"/>
                </a:solidFill>
                <a:latin typeface="Sitka Text" pitchFamily="2" charset="0"/>
              </a:rPr>
            </a:br>
            <a:endParaRPr lang="en-US" dirty="0"/>
          </a:p>
        </p:txBody>
      </p:sp>
      <p:pic>
        <p:nvPicPr>
          <p:cNvPr id="4" name="Content Placeholder 3" descr="WhatsApp Image 2022-06-07 at 7.10.34 PM.jpeg"/>
          <p:cNvPicPr>
            <a:picLocks noGrp="1" noChangeAspect="1"/>
          </p:cNvPicPr>
          <p:nvPr>
            <p:ph idx="1"/>
          </p:nvPr>
        </p:nvPicPr>
        <p:blipFill>
          <a:blip r:embed="rId2"/>
          <a:srcRect l="520" t="9088" r="1389" b="49245"/>
          <a:stretch>
            <a:fillRect/>
          </a:stretch>
        </p:blipFill>
        <p:spPr>
          <a:xfrm>
            <a:off x="714348" y="1285860"/>
            <a:ext cx="8001056" cy="1911757"/>
          </a:xfrm>
        </p:spPr>
      </p:pic>
      <p:pic>
        <p:nvPicPr>
          <p:cNvPr id="5" name="Picture 4" descr="WhatsApp Image 2022-06-07 at 7.10.35 PM.jpeg"/>
          <p:cNvPicPr>
            <a:picLocks noChangeAspect="1"/>
          </p:cNvPicPr>
          <p:nvPr/>
        </p:nvPicPr>
        <p:blipFill>
          <a:blip r:embed="rId3"/>
          <a:srcRect l="6250" t="18055" r="5468" b="9722"/>
          <a:stretch>
            <a:fillRect/>
          </a:stretch>
        </p:blipFill>
        <p:spPr>
          <a:xfrm>
            <a:off x="642910" y="3143224"/>
            <a:ext cx="8072494" cy="371477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2-06-07 at 7.10.35 PM (1).jpeg"/>
          <p:cNvPicPr>
            <a:picLocks noGrp="1" noChangeAspect="1"/>
          </p:cNvPicPr>
          <p:nvPr>
            <p:ph idx="1"/>
          </p:nvPr>
        </p:nvPicPr>
        <p:blipFill>
          <a:blip r:embed="rId2"/>
          <a:srcRect l="520" t="8316" r="2257" b="6807"/>
          <a:stretch>
            <a:fillRect/>
          </a:stretch>
        </p:blipFill>
        <p:spPr>
          <a:xfrm>
            <a:off x="500034" y="1785926"/>
            <a:ext cx="8001056" cy="392909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_you_presentation_slide_379922.jpg"/>
          <p:cNvPicPr>
            <a:picLocks noGrp="1" noChangeAspect="1"/>
          </p:cNvPicPr>
          <p:nvPr>
            <p:ph idx="1"/>
          </p:nvPr>
        </p:nvPicPr>
        <p:blipFill>
          <a:blip r:embed="rId2"/>
          <a:stretch>
            <a:fillRect/>
          </a:stretch>
        </p:blipFill>
        <p:spPr>
          <a:xfrm>
            <a:off x="214282" y="1357298"/>
            <a:ext cx="8786873" cy="521654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1143000"/>
            <a:ext cx="3071834" cy="3214694"/>
          </a:xfrm>
        </p:spPr>
        <p:txBody>
          <a:bodyPr>
            <a:normAutofit/>
          </a:bodyPr>
          <a:lstStyle/>
          <a:p>
            <a:r>
              <a:rPr lang="en-US" sz="2400" dirty="0" smtClean="0"/>
              <a:t>responsive websites </a:t>
            </a:r>
            <a:r>
              <a:rPr lang="en-US" dirty="0" smtClean="0"/>
              <a:t/>
            </a:r>
            <a:br>
              <a:rPr lang="en-US" dirty="0" smtClean="0"/>
            </a:br>
            <a:r>
              <a:rPr lang="en-US" b="1" dirty="0" smtClean="0">
                <a:solidFill>
                  <a:srgbClr val="C00000"/>
                </a:solidFill>
                <a:latin typeface="Colonna MT" pitchFamily="82" charset="0"/>
              </a:rPr>
              <a:t>respond</a:t>
            </a:r>
            <a:r>
              <a:rPr lang="en-US" dirty="0" smtClean="0">
                <a:solidFill>
                  <a:srgbClr val="C00000"/>
                </a:solidFill>
              </a:rPr>
              <a:t> </a:t>
            </a:r>
            <a:r>
              <a:rPr lang="en-US" sz="2400" dirty="0" smtClean="0"/>
              <a:t>to their environment.</a:t>
            </a:r>
            <a:endParaRPr lang="en-US" sz="2400" dirty="0"/>
          </a:p>
        </p:txBody>
      </p:sp>
      <p:pic>
        <p:nvPicPr>
          <p:cNvPr id="4" name="Content Placeholder 3" descr="multi page.jpg"/>
          <p:cNvPicPr>
            <a:picLocks noGrp="1" noChangeAspect="1"/>
          </p:cNvPicPr>
          <p:nvPr>
            <p:ph idx="1"/>
          </p:nvPr>
        </p:nvPicPr>
        <p:blipFill>
          <a:blip r:embed="rId2"/>
          <a:stretch>
            <a:fillRect/>
          </a:stretch>
        </p:blipFill>
        <p:spPr>
          <a:xfrm>
            <a:off x="3286116" y="1214422"/>
            <a:ext cx="5857884" cy="432435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928670"/>
            <a:ext cx="8329642" cy="5645866"/>
          </a:xfrm>
        </p:spPr>
        <p:txBody>
          <a:bodyPr/>
          <a:lstStyle/>
          <a:p>
            <a:pPr>
              <a:buNone/>
            </a:pPr>
            <a:r>
              <a:rPr lang="en-US" sz="3200" dirty="0" smtClean="0">
                <a:solidFill>
                  <a:schemeClr val="accent6">
                    <a:lumMod val="75000"/>
                  </a:schemeClr>
                </a:solidFill>
                <a:latin typeface="Bell MT" pitchFamily="18" charset="0"/>
              </a:rPr>
              <a:t>Responsive website can be achieved through</a:t>
            </a:r>
          </a:p>
          <a:p>
            <a:pPr>
              <a:buNone/>
            </a:pPr>
            <a:r>
              <a:rPr lang="en-US" sz="3200" dirty="0" smtClean="0">
                <a:solidFill>
                  <a:schemeClr val="accent6">
                    <a:lumMod val="75000"/>
                  </a:schemeClr>
                </a:solidFill>
                <a:latin typeface="Bell MT" pitchFamily="18" charset="0"/>
              </a:rPr>
              <a:t>these short features:</a:t>
            </a:r>
          </a:p>
          <a:p>
            <a:pPr>
              <a:buNone/>
            </a:pPr>
            <a:endParaRPr lang="en-US" sz="3200" dirty="0" smtClean="0">
              <a:solidFill>
                <a:schemeClr val="accent6">
                  <a:lumMod val="75000"/>
                </a:schemeClr>
              </a:solidFill>
              <a:latin typeface="Bell MT" pitchFamily="18" charset="0"/>
            </a:endParaRPr>
          </a:p>
          <a:p>
            <a:pPr>
              <a:buFont typeface="Wingdings" pitchFamily="2" charset="2"/>
              <a:buChar char="Ø"/>
            </a:pPr>
            <a:r>
              <a:rPr lang="en-US" sz="2400" dirty="0" smtClean="0">
                <a:solidFill>
                  <a:schemeClr val="accent3">
                    <a:lumMod val="75000"/>
                  </a:schemeClr>
                </a:solidFill>
                <a:latin typeface="Calibri" pitchFamily="34" charset="0"/>
                <a:cs typeface="Calibri" pitchFamily="34" charset="0"/>
              </a:rPr>
              <a:t>  The  site must be built with a flexible grid foundation.</a:t>
            </a:r>
          </a:p>
          <a:p>
            <a:pPr>
              <a:buFont typeface="Wingdings" pitchFamily="2" charset="2"/>
              <a:buChar char="Ø"/>
            </a:pPr>
            <a:r>
              <a:rPr lang="en-US" sz="2400" dirty="0" smtClean="0">
                <a:solidFill>
                  <a:schemeClr val="accent3">
                    <a:lumMod val="75000"/>
                  </a:schemeClr>
                </a:solidFill>
                <a:latin typeface="Calibri" pitchFamily="34" charset="0"/>
                <a:cs typeface="Calibri" pitchFamily="34" charset="0"/>
              </a:rPr>
              <a:t>   Images that are incorporated in to design must be flexible            themselves.</a:t>
            </a:r>
          </a:p>
          <a:p>
            <a:pPr>
              <a:buFont typeface="Wingdings" pitchFamily="2" charset="2"/>
              <a:buChar char="Ø"/>
            </a:pPr>
            <a:r>
              <a:rPr lang="en-US" sz="2400" dirty="0" smtClean="0">
                <a:solidFill>
                  <a:schemeClr val="accent3">
                    <a:lumMod val="75000"/>
                  </a:schemeClr>
                </a:solidFill>
                <a:latin typeface="Calibri" pitchFamily="34" charset="0"/>
                <a:cs typeface="Calibri" pitchFamily="34" charset="0"/>
              </a:rPr>
              <a:t>   Different views must be enabled in different contexts via media queries.</a:t>
            </a:r>
          </a:p>
          <a:p>
            <a:pPr>
              <a:buFont typeface="Courier New" pitchFamily="49" charset="0"/>
              <a:buChar char="o"/>
            </a:pPr>
            <a:endParaRPr lang="en-US" dirty="0">
              <a:latin typeface="Calibri" pitchFamily="34" charset="0"/>
              <a:cs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500042"/>
            <a:ext cx="8786842" cy="2500330"/>
          </a:xfrm>
        </p:spPr>
        <p:txBody>
          <a:bodyPr>
            <a:noAutofit/>
          </a:bodyPr>
          <a:lstStyle/>
          <a:p>
            <a:r>
              <a:rPr lang="en-US" sz="2800" dirty="0" smtClean="0">
                <a:latin typeface="Bell MT" pitchFamily="18" charset="0"/>
                <a:cs typeface="Arial" pitchFamily="34" charset="0"/>
              </a:rPr>
              <a:t>Responsive design also has some distinctive features that make everything work smoothly on your website and make it suitable for any device</a:t>
            </a:r>
            <a:r>
              <a:rPr lang="en-US" sz="2400" dirty="0" smtClean="0">
                <a:latin typeface="Bell MT" pitchFamily="18" charset="0"/>
                <a:cs typeface="Arial" pitchFamily="34" charset="0"/>
              </a:rPr>
              <a:t>. </a:t>
            </a:r>
            <a:br>
              <a:rPr lang="en-US" sz="2400" dirty="0" smtClean="0">
                <a:latin typeface="Bell MT" pitchFamily="18" charset="0"/>
                <a:cs typeface="Arial" pitchFamily="34" charset="0"/>
              </a:rPr>
            </a:br>
            <a:r>
              <a:rPr lang="en-US" sz="2400" dirty="0" smtClean="0">
                <a:latin typeface="Bell MT" pitchFamily="18" charset="0"/>
                <a:cs typeface="Arial" pitchFamily="34" charset="0"/>
              </a:rPr>
              <a:t/>
            </a:r>
            <a:br>
              <a:rPr lang="en-US" sz="2400" dirty="0" smtClean="0">
                <a:latin typeface="Bell MT" pitchFamily="18" charset="0"/>
                <a:cs typeface="Arial" pitchFamily="34" charset="0"/>
              </a:rPr>
            </a:br>
            <a:r>
              <a:rPr lang="en-US" sz="2800" dirty="0" smtClean="0">
                <a:effectLst>
                  <a:outerShdw blurRad="38100" dist="38100" dir="2700000" algn="tl">
                    <a:srgbClr val="000000">
                      <a:alpha val="43137"/>
                    </a:srgbClr>
                  </a:outerShdw>
                </a:effectLst>
                <a:latin typeface="Bahnschrift" pitchFamily="34" charset="0"/>
                <a:cs typeface="Arial" pitchFamily="34" charset="0"/>
              </a:rPr>
              <a:t>They are: </a:t>
            </a:r>
            <a:endParaRPr lang="en-US" sz="2800" dirty="0">
              <a:effectLst>
                <a:outerShdw blurRad="38100" dist="38100" dir="2700000" algn="tl">
                  <a:srgbClr val="000000">
                    <a:alpha val="43137"/>
                  </a:srgbClr>
                </a:outerShdw>
              </a:effectLst>
              <a:latin typeface="Bahnschrift" pitchFamily="34" charset="0"/>
              <a:cs typeface="Arial" pitchFamily="34" charset="0"/>
            </a:endParaRPr>
          </a:p>
        </p:txBody>
      </p:sp>
      <p:sp>
        <p:nvSpPr>
          <p:cNvPr id="3" name="Content Placeholder 2"/>
          <p:cNvSpPr>
            <a:spLocks noGrp="1"/>
          </p:cNvSpPr>
          <p:nvPr>
            <p:ph idx="1"/>
          </p:nvPr>
        </p:nvSpPr>
        <p:spPr>
          <a:xfrm>
            <a:off x="457200" y="2857496"/>
            <a:ext cx="8229600" cy="3717040"/>
          </a:xfrm>
        </p:spPr>
        <p:txBody>
          <a:bodyPr>
            <a:normAutofit/>
          </a:bodyPr>
          <a:lstStyle/>
          <a:p>
            <a:r>
              <a:rPr lang="en-US" sz="3200" dirty="0" smtClean="0">
                <a:solidFill>
                  <a:srgbClr val="FF0000"/>
                </a:solidFill>
                <a:latin typeface="Footlight MT Light" pitchFamily="18" charset="0"/>
              </a:rPr>
              <a:t>Fluid grids</a:t>
            </a:r>
          </a:p>
          <a:p>
            <a:r>
              <a:rPr lang="en-US" sz="3200" dirty="0" smtClean="0">
                <a:solidFill>
                  <a:srgbClr val="FF0000"/>
                </a:solidFill>
                <a:latin typeface="Footlight MT Light" pitchFamily="18" charset="0"/>
              </a:rPr>
              <a:t>Flexible visuals</a:t>
            </a:r>
          </a:p>
          <a:p>
            <a:r>
              <a:rPr lang="en-US" sz="3200" dirty="0" smtClean="0">
                <a:solidFill>
                  <a:srgbClr val="FF0000"/>
                </a:solidFill>
                <a:latin typeface="Footlight MT Light" pitchFamily="18" charset="0"/>
              </a:rPr>
              <a:t>Media queries</a:t>
            </a:r>
          </a:p>
          <a:p>
            <a:endParaRPr lang="en-US" sz="3200" b="1" dirty="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2918"/>
            <a:ext cx="8229600" cy="1143008"/>
          </a:xfrm>
        </p:spPr>
        <p:txBody>
          <a:bodyPr>
            <a:normAutofit fontScale="90000"/>
          </a:bodyPr>
          <a:lstStyle/>
          <a:p>
            <a:r>
              <a:rPr lang="en-US" dirty="0" smtClean="0">
                <a:solidFill>
                  <a:srgbClr val="FF0000"/>
                </a:solidFill>
                <a:latin typeface="Footlight MT Light" pitchFamily="18" charset="0"/>
              </a:rPr>
              <a:t>Fluid grids</a:t>
            </a:r>
            <a:br>
              <a:rPr lang="en-US" dirty="0" smtClean="0">
                <a:solidFill>
                  <a:srgbClr val="FF0000"/>
                </a:solidFill>
                <a:latin typeface="Footlight MT Light" pitchFamily="18" charset="0"/>
              </a:rPr>
            </a:br>
            <a:endParaRPr lang="en-US" dirty="0"/>
          </a:p>
        </p:txBody>
      </p:sp>
      <p:sp>
        <p:nvSpPr>
          <p:cNvPr id="3" name="Content Placeholder 2"/>
          <p:cNvSpPr>
            <a:spLocks noGrp="1"/>
          </p:cNvSpPr>
          <p:nvPr>
            <p:ph idx="1"/>
          </p:nvPr>
        </p:nvSpPr>
        <p:spPr>
          <a:xfrm>
            <a:off x="457200" y="1428736"/>
            <a:ext cx="8186766" cy="2357454"/>
          </a:xfrm>
        </p:spPr>
        <p:txBody>
          <a:bodyPr>
            <a:normAutofit fontScale="92500" lnSpcReduction="10000"/>
          </a:bodyPr>
          <a:lstStyle/>
          <a:p>
            <a:pPr algn="just"/>
            <a:r>
              <a:rPr lang="en-US" sz="2000" dirty="0" smtClean="0">
                <a:solidFill>
                  <a:schemeClr val="accent6">
                    <a:lumMod val="50000"/>
                  </a:schemeClr>
                </a:solidFill>
                <a:latin typeface="Arial" pitchFamily="34" charset="0"/>
                <a:cs typeface="Arial" pitchFamily="34" charset="0"/>
              </a:rPr>
              <a:t>Modern users tend to use their mobile devices more and more. But at the same time, their desktop screens become wider. For this reason, it’s impossible to focus the design only on smart phone screens or PC ones – it must look flawless at any resolution. Regardless of what device screen the user has, the flexible grid elements will adapt to the user’s environment. The trick is that it uses CSS and percentage. The percentage-based calculations are what make everything work and there’s no need to give up complexity for flexibility</a:t>
            </a:r>
          </a:p>
        </p:txBody>
      </p:sp>
      <p:pic>
        <p:nvPicPr>
          <p:cNvPr id="14338" name="Picture 2" descr="Pixetic Image"/>
          <p:cNvPicPr>
            <a:picLocks noChangeAspect="1" noChangeArrowheads="1"/>
          </p:cNvPicPr>
          <p:nvPr/>
        </p:nvPicPr>
        <p:blipFill>
          <a:blip r:embed="rId2"/>
          <a:srcRect/>
          <a:stretch>
            <a:fillRect/>
          </a:stretch>
        </p:blipFill>
        <p:spPr bwMode="auto">
          <a:xfrm>
            <a:off x="1857356" y="3786190"/>
            <a:ext cx="5072098" cy="2714644"/>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7166"/>
            <a:ext cx="8229600" cy="1285884"/>
          </a:xfrm>
        </p:spPr>
        <p:txBody>
          <a:bodyPr>
            <a:normAutofit fontScale="90000"/>
          </a:bodyPr>
          <a:lstStyle/>
          <a:p>
            <a:r>
              <a:rPr lang="en-US" dirty="0" smtClean="0">
                <a:solidFill>
                  <a:srgbClr val="FF0000"/>
                </a:solidFill>
                <a:latin typeface="Footlight MT Light" pitchFamily="18" charset="0"/>
              </a:rPr>
              <a:t>Flexible visuals</a:t>
            </a:r>
            <a:br>
              <a:rPr lang="en-US" dirty="0" smtClean="0">
                <a:solidFill>
                  <a:srgbClr val="FF0000"/>
                </a:solidFill>
                <a:latin typeface="Footlight MT Light" pitchFamily="18" charset="0"/>
              </a:rPr>
            </a:br>
            <a:endParaRPr lang="en-US" dirty="0"/>
          </a:p>
        </p:txBody>
      </p:sp>
      <p:sp>
        <p:nvSpPr>
          <p:cNvPr id="3" name="Content Placeholder 2"/>
          <p:cNvSpPr>
            <a:spLocks noGrp="1"/>
          </p:cNvSpPr>
          <p:nvPr>
            <p:ph idx="1"/>
          </p:nvPr>
        </p:nvSpPr>
        <p:spPr>
          <a:xfrm>
            <a:off x="285720" y="1142984"/>
            <a:ext cx="8643998" cy="2428892"/>
          </a:xfrm>
        </p:spPr>
        <p:txBody>
          <a:bodyPr>
            <a:normAutofit fontScale="92500" lnSpcReduction="10000"/>
          </a:bodyPr>
          <a:lstStyle/>
          <a:p>
            <a:pPr algn="just"/>
            <a:r>
              <a:rPr lang="en-US" sz="2100" dirty="0" smtClean="0">
                <a:solidFill>
                  <a:schemeClr val="accent6">
                    <a:lumMod val="50000"/>
                  </a:schemeClr>
                </a:solidFill>
                <a:latin typeface="Arial" pitchFamily="34" charset="0"/>
                <a:cs typeface="Arial" pitchFamily="34" charset="0"/>
              </a:rPr>
              <a:t>Of course, your website design consists not solely of textual content but also of visuals. And to make the website adaptation to the screen size complete, the visuals also must be fluid. For this reason, certain constraints have to be applied to the image. And other visual content to make it aware of its flexible environment. This is needed to prevent visuals from exceeding their container and to resize them proportionally. In this case, the responsive design applies scaling and CSS overflow to make images adjust and load appropriately to the screen size</a:t>
            </a:r>
            <a:r>
              <a:rPr lang="en-US" dirty="0" smtClean="0"/>
              <a:t>. </a:t>
            </a:r>
            <a:endParaRPr lang="en-US" dirty="0"/>
          </a:p>
        </p:txBody>
      </p:sp>
      <p:pic>
        <p:nvPicPr>
          <p:cNvPr id="1026" name="Picture 2" descr="Pixetic Image"/>
          <p:cNvPicPr>
            <a:picLocks noChangeAspect="1" noChangeArrowheads="1"/>
          </p:cNvPicPr>
          <p:nvPr/>
        </p:nvPicPr>
        <p:blipFill>
          <a:blip r:embed="rId2"/>
          <a:srcRect/>
          <a:stretch>
            <a:fillRect/>
          </a:stretch>
        </p:blipFill>
        <p:spPr bwMode="auto">
          <a:xfrm>
            <a:off x="1428728" y="3643314"/>
            <a:ext cx="6786610" cy="3000372"/>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571488"/>
          </a:xfrm>
        </p:spPr>
        <p:txBody>
          <a:bodyPr>
            <a:normAutofit fontScale="90000"/>
          </a:bodyPr>
          <a:lstStyle/>
          <a:p>
            <a:r>
              <a:rPr lang="en-US" dirty="0" smtClean="0">
                <a:solidFill>
                  <a:srgbClr val="FF0000"/>
                </a:solidFill>
                <a:latin typeface="Footlight MT Light" pitchFamily="18" charset="0"/>
              </a:rPr>
              <a:t>Media queries</a:t>
            </a:r>
            <a:br>
              <a:rPr lang="en-US" dirty="0" smtClean="0">
                <a:solidFill>
                  <a:srgbClr val="FF0000"/>
                </a:solidFill>
                <a:latin typeface="Footlight MT Light" pitchFamily="18" charset="0"/>
              </a:rPr>
            </a:br>
            <a:r>
              <a:rPr lang="en-US" b="1" dirty="0" smtClean="0">
                <a:solidFill>
                  <a:srgbClr val="FF0000"/>
                </a:solidFill>
              </a:rPr>
              <a:t/>
            </a:r>
            <a:br>
              <a:rPr lang="en-US" b="1" dirty="0" smtClean="0">
                <a:solidFill>
                  <a:srgbClr val="FF0000"/>
                </a:solidFill>
              </a:rPr>
            </a:br>
            <a:endParaRPr lang="en-US" dirty="0"/>
          </a:p>
        </p:txBody>
      </p:sp>
      <p:sp>
        <p:nvSpPr>
          <p:cNvPr id="3" name="Content Placeholder 2"/>
          <p:cNvSpPr>
            <a:spLocks noGrp="1"/>
          </p:cNvSpPr>
          <p:nvPr>
            <p:ph idx="1"/>
          </p:nvPr>
        </p:nvSpPr>
        <p:spPr>
          <a:xfrm>
            <a:off x="457200" y="1357298"/>
            <a:ext cx="8229600" cy="5217238"/>
          </a:xfrm>
        </p:spPr>
        <p:txBody>
          <a:bodyPr>
            <a:normAutofit/>
          </a:bodyPr>
          <a:lstStyle/>
          <a:p>
            <a:r>
              <a:rPr lang="en-US" sz="1800" dirty="0" smtClean="0">
                <a:solidFill>
                  <a:schemeClr val="accent6">
                    <a:lumMod val="50000"/>
                  </a:schemeClr>
                </a:solidFill>
                <a:latin typeface="Arial" pitchFamily="34" charset="0"/>
                <a:cs typeface="Arial" pitchFamily="34" charset="0"/>
              </a:rPr>
              <a:t>A media query allows the website to determine the user’s device and to fit the page proportionally to the screen. Moreover, the media queries are able not only to detect certain device types but also to actually target the physical characteristics of the device. The query essentially consists of two elements: a media type and the actual query enclosed within parentheses with the specific media feature. In this way, the website design can assure a better and smoother user experience based on the specifics of their devices. </a:t>
            </a:r>
          </a:p>
          <a:p>
            <a:endParaRPr lang="en-US" sz="1800" dirty="0">
              <a:solidFill>
                <a:schemeClr val="accent6">
                  <a:lumMod val="50000"/>
                </a:schemeClr>
              </a:solidFill>
              <a:latin typeface="Arial" pitchFamily="34" charset="0"/>
              <a:cs typeface="Arial" pitchFamily="34" charset="0"/>
            </a:endParaRPr>
          </a:p>
        </p:txBody>
      </p:sp>
      <p:pic>
        <p:nvPicPr>
          <p:cNvPr id="4" name="Picture 3" descr="Media-Queries.png"/>
          <p:cNvPicPr>
            <a:picLocks noChangeAspect="1"/>
          </p:cNvPicPr>
          <p:nvPr/>
        </p:nvPicPr>
        <p:blipFill>
          <a:blip r:embed="rId2"/>
          <a:stretch>
            <a:fillRect/>
          </a:stretch>
        </p:blipFill>
        <p:spPr>
          <a:xfrm>
            <a:off x="1357290" y="3643314"/>
            <a:ext cx="6929486" cy="300039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457200" y="1357298"/>
            <a:ext cx="8229600" cy="3929090"/>
          </a:xfrm>
        </p:spPr>
        <p:txBody>
          <a:bodyPr>
            <a:normAutofit/>
          </a:bodyPr>
          <a:lstStyle/>
          <a:p>
            <a:pPr>
              <a:buFont typeface="Wingdings" pitchFamily="2" charset="2"/>
              <a:buChar char="q"/>
            </a:pPr>
            <a:r>
              <a:rPr lang="en-US" sz="2400" dirty="0" smtClean="0"/>
              <a:t>  </a:t>
            </a:r>
            <a:r>
              <a:rPr lang="en-US" sz="2400" dirty="0" smtClean="0">
                <a:latin typeface="Arial Unicode MS" pitchFamily="34" charset="-128"/>
                <a:ea typeface="Arial Unicode MS" pitchFamily="34" charset="-128"/>
                <a:cs typeface="Arial Unicode MS" pitchFamily="34" charset="-128"/>
              </a:rPr>
              <a:t>In this project, we will see how to create a multi-page responsive website that gives true results when interacted with. To create the website we need to have some skills. These skills include HTML, CSS, PHP, Bootstrap,  etc. These programming languages will help you create a good web page. By creating web pages separately, we will need to connect every page through linking. The linking tag which is used is in HTML i.e. &lt;</a:t>
            </a:r>
            <a:r>
              <a:rPr lang="en-US" sz="2400" dirty="0" err="1" smtClean="0">
                <a:latin typeface="Arial Unicode MS" pitchFamily="34" charset="-128"/>
                <a:ea typeface="Arial Unicode MS" pitchFamily="34" charset="-128"/>
                <a:cs typeface="Arial Unicode MS" pitchFamily="34" charset="-128"/>
              </a:rPr>
              <a:t>href</a:t>
            </a:r>
            <a:r>
              <a:rPr lang="en-US" sz="2400" dirty="0" smtClean="0">
                <a:latin typeface="Arial Unicode MS" pitchFamily="34" charset="-128"/>
                <a:ea typeface="Arial Unicode MS" pitchFamily="34" charset="-128"/>
                <a:cs typeface="Arial Unicode MS" pitchFamily="34" charset="-128"/>
              </a:rPr>
              <a:t>&gt;.</a:t>
            </a:r>
            <a:endParaRPr lang="en-US" sz="2400" dirty="0">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71480"/>
            <a:ext cx="8229600" cy="928694"/>
          </a:xfrm>
        </p:spPr>
        <p:txBody>
          <a:bodyPr/>
          <a:lstStyle/>
          <a:p>
            <a:r>
              <a:rPr lang="en-US" dirty="0" smtClean="0">
                <a:solidFill>
                  <a:srgbClr val="C00000"/>
                </a:solidFill>
                <a:latin typeface="Footlight MT Light" pitchFamily="18" charset="0"/>
              </a:rPr>
              <a:t>Project Implementation:</a:t>
            </a:r>
            <a:endParaRPr lang="en-US" dirty="0"/>
          </a:p>
        </p:txBody>
      </p:sp>
      <p:sp>
        <p:nvSpPr>
          <p:cNvPr id="3" name="Content Placeholder 2"/>
          <p:cNvSpPr>
            <a:spLocks noGrp="1"/>
          </p:cNvSpPr>
          <p:nvPr>
            <p:ph idx="1"/>
          </p:nvPr>
        </p:nvSpPr>
        <p:spPr>
          <a:xfrm>
            <a:off x="457200" y="1571612"/>
            <a:ext cx="8229600" cy="5002924"/>
          </a:xfrm>
        </p:spPr>
        <p:txBody>
          <a:bodyPr>
            <a:normAutofit fontScale="77500" lnSpcReduction="20000"/>
          </a:bodyPr>
          <a:lstStyle/>
          <a:p>
            <a:pPr algn="just"/>
            <a:r>
              <a:rPr lang="en-US" sz="2700" dirty="0" smtClean="0">
                <a:solidFill>
                  <a:schemeClr val="accent6">
                    <a:lumMod val="50000"/>
                  </a:schemeClr>
                </a:solidFill>
              </a:rPr>
              <a:t>First, we need to create a framework on how the webpage will look. The first page which is also known as the home page is quite important and the other subsequent pages are connected to its different links.</a:t>
            </a:r>
          </a:p>
          <a:p>
            <a:pPr algn="just"/>
            <a:r>
              <a:rPr lang="en-US" sz="2700" dirty="0" smtClean="0">
                <a:solidFill>
                  <a:schemeClr val="accent6">
                    <a:lumMod val="50000"/>
                  </a:schemeClr>
                </a:solidFill>
              </a:rPr>
              <a:t>Then we will create the different web pages that will connect to the home page. We can also create many other pages that will connect to that subsequent webpage.</a:t>
            </a:r>
          </a:p>
          <a:p>
            <a:pPr algn="just"/>
            <a:r>
              <a:rPr lang="en-US" sz="2700" dirty="0" smtClean="0">
                <a:solidFill>
                  <a:schemeClr val="accent6">
                    <a:lumMod val="50000"/>
                  </a:schemeClr>
                </a:solidFill>
              </a:rPr>
              <a:t>To make the website more responsive, we can do the linking through different images, buttons, etc. These can increase the approachability of the website.</a:t>
            </a:r>
          </a:p>
          <a:p>
            <a:pPr algn="just"/>
            <a:r>
              <a:rPr lang="en-US" sz="2700" dirty="0" smtClean="0">
                <a:solidFill>
                  <a:schemeClr val="accent6">
                    <a:lumMod val="50000"/>
                  </a:schemeClr>
                </a:solidFill>
              </a:rPr>
              <a:t>The website should look attractive to get a click from the users, once you will learn all the necessary parts of web development in this course. You will be able to make good websites.</a:t>
            </a:r>
          </a:p>
          <a:p>
            <a:pPr algn="just"/>
            <a:r>
              <a:rPr lang="en-US" sz="2700" dirty="0" smtClean="0">
                <a:solidFill>
                  <a:schemeClr val="accent6">
                    <a:lumMod val="50000"/>
                  </a:schemeClr>
                </a:solidFill>
              </a:rPr>
              <a:t>The languages HTML, CSS, and </a:t>
            </a:r>
            <a:r>
              <a:rPr lang="en-US" sz="2700" dirty="0" err="1" smtClean="0">
                <a:solidFill>
                  <a:schemeClr val="accent6">
                    <a:lumMod val="50000"/>
                  </a:schemeClr>
                </a:solidFill>
              </a:rPr>
              <a:t>Javascript</a:t>
            </a:r>
            <a:r>
              <a:rPr lang="en-US" sz="2700" dirty="0" smtClean="0">
                <a:solidFill>
                  <a:schemeClr val="accent6">
                    <a:lumMod val="50000"/>
                  </a:schemeClr>
                </a:solidFill>
              </a:rPr>
              <a:t> are used to create, decorate, and make it more dynamic respectively. Using all these three basics parts we can create good web pages.</a:t>
            </a:r>
          </a:p>
          <a:p>
            <a:pPr algn="just">
              <a:buNone/>
            </a:pPr>
            <a:r>
              <a:rPr lang="en-US" dirty="0" smtClean="0"/>
              <a:t/>
            </a:r>
            <a:br>
              <a:rPr lang="en-US" dirty="0" smtClean="0"/>
            </a:b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212</TotalTime>
  <Words>468</Words>
  <Application>Microsoft Office PowerPoint</Application>
  <PresentationFormat>On-screen Show (4:3)</PresentationFormat>
  <Paragraphs>47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Urban</vt:lpstr>
      <vt:lpstr>MULTIPAGE RESPONSIVE                           WEBSTE</vt:lpstr>
      <vt:lpstr>responsive websites  respond to their environment.</vt:lpstr>
      <vt:lpstr>Slide 3</vt:lpstr>
      <vt:lpstr>Responsive design also has some distinctive features that make everything work smoothly on your website and make it suitable for any device.   They are: </vt:lpstr>
      <vt:lpstr>Fluid grids </vt:lpstr>
      <vt:lpstr>Flexible visuals </vt:lpstr>
      <vt:lpstr>Media queries  </vt:lpstr>
      <vt:lpstr>Slide 8</vt:lpstr>
      <vt:lpstr>Project Implementation:</vt:lpstr>
      <vt:lpstr>          TABLE OF CONTENTS:</vt:lpstr>
      <vt:lpstr> HOME:</vt:lpstr>
      <vt:lpstr> ABOUT:</vt:lpstr>
      <vt:lpstr> PLACE :</vt:lpstr>
      <vt:lpstr> OFFERS:</vt:lpstr>
      <vt:lpstr>Slide 15</vt:lpstr>
      <vt:lpstr>CONTACT: </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 PAGE RESPONSIVE WEBSITE</dc:title>
  <dc:creator>sys</dc:creator>
  <cp:lastModifiedBy>sys</cp:lastModifiedBy>
  <cp:revision>21</cp:revision>
  <dcterms:created xsi:type="dcterms:W3CDTF">2022-06-06T13:54:00Z</dcterms:created>
  <dcterms:modified xsi:type="dcterms:W3CDTF">2022-06-07T14:50:59Z</dcterms:modified>
</cp:coreProperties>
</file>