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sldIdLst>
    <p:sldId id="257" r:id="rId2"/>
    <p:sldId id="260" r:id="rId3"/>
    <p:sldId id="258" r:id="rId4"/>
    <p:sldId id="261" r:id="rId5"/>
    <p:sldId id="262" r:id="rId6"/>
    <p:sldId id="263" r:id="rId7"/>
    <p:sldId id="266" r:id="rId8"/>
    <p:sldId id="264" r:id="rId9"/>
    <p:sldId id="265" r:id="rId10"/>
    <p:sldId id="267" r:id="rId11"/>
    <p:sldId id="268" r:id="rId12"/>
    <p:sldId id="269" r:id="rId13"/>
    <p:sldId id="270" r:id="rId14"/>
    <p:sldId id="272" r:id="rId15"/>
    <p:sldId id="271" r:id="rId16"/>
    <p:sldId id="274" r:id="rId17"/>
    <p:sldId id="275" r:id="rId18"/>
    <p:sldId id="285" r:id="rId19"/>
    <p:sldId id="284" r:id="rId20"/>
    <p:sldId id="286" r:id="rId21"/>
    <p:sldId id="276" r:id="rId22"/>
    <p:sldId id="293" r:id="rId23"/>
    <p:sldId id="277" r:id="rId24"/>
    <p:sldId id="280" r:id="rId25"/>
    <p:sldId id="281" r:id="rId26"/>
    <p:sldId id="282" r:id="rId27"/>
    <p:sldId id="283" r:id="rId28"/>
    <p:sldId id="278" r:id="rId29"/>
    <p:sldId id="279" r:id="rId30"/>
    <p:sldId id="287" r:id="rId31"/>
    <p:sldId id="288" r:id="rId32"/>
    <p:sldId id="292" r:id="rId33"/>
    <p:sldId id="291" r:id="rId34"/>
  </p:sldIdLst>
  <p:sldSz cx="22860000" cy="11887200"/>
  <p:notesSz cx="6858000" cy="9144000"/>
  <p:defaultTextStyle>
    <a:defPPr>
      <a:defRPr lang="en-US"/>
    </a:defPPr>
    <a:lvl1pPr marL="0" algn="l" defTabSz="1828671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1pPr>
    <a:lvl2pPr marL="914335" algn="l" defTabSz="1828671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2pPr>
    <a:lvl3pPr marL="1828671" algn="l" defTabSz="1828671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3pPr>
    <a:lvl4pPr marL="2743008" algn="l" defTabSz="1828671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4pPr>
    <a:lvl5pPr marL="3657343" algn="l" defTabSz="1828671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5pPr>
    <a:lvl6pPr marL="4571679" algn="l" defTabSz="1828671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6pPr>
    <a:lvl7pPr marL="5486014" algn="l" defTabSz="1828671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7pPr>
    <a:lvl8pPr marL="6400349" algn="l" defTabSz="1828671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8pPr>
    <a:lvl9pPr marL="7314687" algn="l" defTabSz="1828671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22" d="100"/>
          <a:sy n="22" d="100"/>
        </p:scale>
        <p:origin x="-918" y="-102"/>
      </p:cViewPr>
      <p:guideLst>
        <p:guide orient="horz" pos="3744"/>
        <p:guide pos="72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BA9CB1-144B-42E5-A713-FDB8A105237A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2A40B7-0271-4C68-BAB2-3A86341D33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2"/>
            <a:ext cx="914400" cy="11881057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98553" tIns="99276" rIns="198553" bIns="9927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773895" y="1179493"/>
            <a:ext cx="114300" cy="633984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98553" tIns="99276" rIns="198553" bIns="9927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72683" y="1179493"/>
            <a:ext cx="68580" cy="633984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98553" tIns="99276" rIns="198553" bIns="9927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625050" y="1179493"/>
            <a:ext cx="22860" cy="633984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98553" tIns="99276" rIns="198553" bIns="9927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554420" y="1179493"/>
            <a:ext cx="22860" cy="633984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98553" tIns="99276" rIns="198553" bIns="9927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7528560"/>
            <a:ext cx="19431000" cy="3423514"/>
          </a:xfrm>
        </p:spPr>
        <p:txBody>
          <a:bodyPr/>
          <a:lstStyle>
            <a:lvl1pPr marR="19855" algn="l">
              <a:defRPr sz="87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4913376"/>
            <a:ext cx="19431000" cy="2615184"/>
          </a:xfrm>
        </p:spPr>
        <p:txBody>
          <a:bodyPr lIns="218408" tIns="99276" anchor="b"/>
          <a:lstStyle>
            <a:lvl1pPr marL="0" indent="0" algn="l">
              <a:spcBef>
                <a:spcPts val="0"/>
              </a:spcBef>
              <a:buNone/>
              <a:defRPr sz="4300">
                <a:solidFill>
                  <a:schemeClr val="tx1"/>
                </a:solidFill>
              </a:defRPr>
            </a:lvl1pPr>
            <a:lvl2pPr marL="992764" indent="0" algn="ctr">
              <a:buNone/>
            </a:lvl2pPr>
            <a:lvl3pPr marL="1985528" indent="0" algn="ctr">
              <a:buNone/>
            </a:lvl3pPr>
            <a:lvl4pPr marL="2978292" indent="0" algn="ctr">
              <a:buNone/>
            </a:lvl4pPr>
            <a:lvl5pPr marL="3971056" indent="0" algn="ctr">
              <a:buNone/>
            </a:lvl5pPr>
            <a:lvl6pPr marL="4963820" indent="0" algn="ctr">
              <a:buNone/>
            </a:lvl6pPr>
            <a:lvl7pPr marL="5956584" indent="0" algn="ctr">
              <a:buNone/>
            </a:lvl7pPr>
            <a:lvl8pPr marL="6949349" indent="0" algn="ctr">
              <a:buNone/>
            </a:lvl8pPr>
            <a:lvl9pPr marL="7942113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638228" y="8748816"/>
            <a:ext cx="182880" cy="2932176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98553" tIns="99276" rIns="198553" bIns="9927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638228" y="8314486"/>
            <a:ext cx="182880" cy="39624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98553" tIns="99276" rIns="198553" bIns="9927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638228" y="8038654"/>
            <a:ext cx="182880" cy="237744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98553" tIns="99276" rIns="198553" bIns="9927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638228" y="7873769"/>
            <a:ext cx="182880" cy="12679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98553" tIns="99276" rIns="198553" bIns="9927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BA9CB1-144B-42E5-A713-FDB8A105237A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2A40B7-0271-4C68-BAB2-3A86341D33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573500" y="476042"/>
            <a:ext cx="4953000" cy="10142643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76042"/>
            <a:ext cx="14668500" cy="1014264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BA9CB1-144B-42E5-A713-FDB8A105237A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2A40B7-0271-4C68-BAB2-3A86341D33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BA9CB1-144B-42E5-A713-FDB8A105237A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2A40B7-0271-4C68-BAB2-3A86341D33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12072380" y="1861406"/>
            <a:ext cx="10805340" cy="1003808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8553" tIns="99276" rIns="198553" bIns="99276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934915" y="0"/>
            <a:ext cx="13786340" cy="114665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8553" tIns="99276" rIns="198553" bIns="99276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12732660" y="2115897"/>
            <a:ext cx="7132320" cy="2971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8553" tIns="99276" rIns="198553" bIns="99276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14859000" y="0"/>
            <a:ext cx="6858000" cy="739648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8553" tIns="99276" rIns="198553" bIns="99276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14859000" y="7396480"/>
            <a:ext cx="8001000" cy="198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8553" tIns="99276" rIns="198553" bIns="99276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14859000" y="0"/>
            <a:ext cx="3429000" cy="739648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8553" tIns="99276" rIns="198553" bIns="99276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14870909" y="7360710"/>
            <a:ext cx="5226843" cy="452649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8553" tIns="99276" rIns="198553" bIns="99276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14859000" y="7396480"/>
            <a:ext cx="4000500" cy="4490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8553" tIns="99276" rIns="198553" bIns="99276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14859000" y="2377440"/>
            <a:ext cx="8001000" cy="501904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8553" tIns="99276" rIns="198553" bIns="99276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14859000" y="3037840"/>
            <a:ext cx="8001000" cy="435864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8553" tIns="99276" rIns="198553" bIns="99276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2476500" y="7396480"/>
            <a:ext cx="12382500" cy="4490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8553" tIns="99276" rIns="198553" bIns="99276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1333500" y="7396480"/>
            <a:ext cx="13335000" cy="4490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8553" tIns="99276" rIns="198553" bIns="99276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917060" y="4226560"/>
            <a:ext cx="14097000" cy="31699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8553" tIns="99276" rIns="198553" bIns="99276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917060" y="3698240"/>
            <a:ext cx="14097000" cy="369824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8553" tIns="99276" rIns="198553" bIns="99276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11430000" y="7396480"/>
            <a:ext cx="3429000" cy="4490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98553" tIns="99276" rIns="198553" bIns="99276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7255" y="2342898"/>
            <a:ext cx="14295120" cy="1694309"/>
          </a:xfrm>
        </p:spPr>
        <p:txBody>
          <a:bodyPr lIns="178698" tIns="99276" bIns="0" anchor="t"/>
          <a:lstStyle>
            <a:lvl1pPr marL="119132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BA9CB1-144B-42E5-A713-FDB8A105237A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2A40B7-0271-4C68-BAB2-3A86341D33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7900" y="697258"/>
            <a:ext cx="21259800" cy="1536193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98553" tIns="99276" rIns="198553" bIns="9927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7255" y="887578"/>
            <a:ext cx="20391120" cy="1347216"/>
          </a:xfrm>
        </p:spPr>
        <p:txBody>
          <a:bodyPr tIns="138987"/>
          <a:lstStyle>
            <a:lvl1pPr algn="l">
              <a:buNone/>
              <a:defRPr sz="8300" b="0" cap="none" spc="-326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928845" y="1179493"/>
            <a:ext cx="68580" cy="633984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98553" tIns="99276" rIns="198553" bIns="9927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1027773" y="1179493"/>
            <a:ext cx="68580" cy="633984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98553" tIns="99276" rIns="198553" bIns="9927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1121125" y="1179493"/>
            <a:ext cx="22860" cy="633984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98553" tIns="99276" rIns="198553" bIns="9927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1191755" y="1179493"/>
            <a:ext cx="22860" cy="633984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98553" tIns="99276" rIns="198553" bIns="9927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51195" y="1179493"/>
            <a:ext cx="91440" cy="633984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98553" tIns="99276" rIns="198553" bIns="9927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887578"/>
            <a:ext cx="20574000" cy="15849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60860" y="3068869"/>
            <a:ext cx="10096500" cy="7845003"/>
          </a:xfrm>
        </p:spPr>
        <p:txBody>
          <a:bodyPr/>
          <a:lstStyle>
            <a:lvl1pPr>
              <a:defRPr sz="6100"/>
            </a:lvl1pPr>
            <a:lvl2pPr>
              <a:defRPr sz="5200"/>
            </a:lvl2pPr>
            <a:lvl3pPr>
              <a:defRPr sz="4300"/>
            </a:lvl3pPr>
            <a:lvl4pPr>
              <a:defRPr sz="3900"/>
            </a:lvl4pPr>
            <a:lvl5pPr>
              <a:defRPr sz="39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38360" y="3068869"/>
            <a:ext cx="10096500" cy="7845003"/>
          </a:xfrm>
        </p:spPr>
        <p:txBody>
          <a:bodyPr/>
          <a:lstStyle>
            <a:lvl1pPr>
              <a:defRPr sz="6100"/>
            </a:lvl1pPr>
            <a:lvl2pPr>
              <a:defRPr sz="5200"/>
            </a:lvl2pPr>
            <a:lvl3pPr>
              <a:defRPr sz="4300"/>
            </a:lvl3pPr>
            <a:lvl4pPr>
              <a:defRPr sz="3900"/>
            </a:lvl4pPr>
            <a:lvl5pPr>
              <a:defRPr sz="39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BA9CB1-144B-42E5-A713-FDB8A105237A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2A40B7-0271-4C68-BAB2-3A86341D33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697260"/>
            <a:ext cx="22167700" cy="1536193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98553" tIns="99276" rIns="198553" bIns="9927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2060" y="887578"/>
            <a:ext cx="19431000" cy="1584960"/>
          </a:xfrm>
        </p:spPr>
        <p:txBody>
          <a:bodyPr anchor="t"/>
          <a:lstStyle>
            <a:lvl1pPr>
              <a:defRPr sz="87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136900"/>
            <a:ext cx="10100470" cy="1108921"/>
          </a:xfrm>
        </p:spPr>
        <p:txBody>
          <a:bodyPr anchor="ctr"/>
          <a:lstStyle>
            <a:lvl1pPr marL="158842" indent="0" algn="l">
              <a:buNone/>
              <a:defRPr sz="5200" b="1">
                <a:solidFill>
                  <a:schemeClr val="accent2"/>
                </a:solidFill>
              </a:defRPr>
            </a:lvl1pPr>
            <a:lvl2pPr>
              <a:buNone/>
              <a:defRPr sz="4300" b="1"/>
            </a:lvl2pPr>
            <a:lvl3pPr>
              <a:buNone/>
              <a:defRPr sz="3900" b="1"/>
            </a:lvl3pPr>
            <a:lvl4pPr>
              <a:buNone/>
              <a:defRPr sz="3500" b="1"/>
            </a:lvl4pPr>
            <a:lvl5pPr>
              <a:buNone/>
              <a:defRPr sz="35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1612564" y="3136900"/>
            <a:ext cx="10104438" cy="1108921"/>
          </a:xfrm>
        </p:spPr>
        <p:txBody>
          <a:bodyPr anchor="ctr"/>
          <a:lstStyle>
            <a:lvl1pPr marL="158842" indent="0">
              <a:buNone/>
              <a:defRPr sz="5200" b="1">
                <a:solidFill>
                  <a:schemeClr val="accent2"/>
                </a:solidFill>
              </a:defRPr>
            </a:lvl1pPr>
            <a:lvl2pPr>
              <a:buNone/>
              <a:defRPr sz="4300" b="1"/>
            </a:lvl2pPr>
            <a:lvl3pPr>
              <a:buNone/>
              <a:defRPr sz="3900" b="1"/>
            </a:lvl3pPr>
            <a:lvl4pPr>
              <a:buNone/>
              <a:defRPr sz="3500" b="1"/>
            </a:lvl4pPr>
            <a:lvl5pPr>
              <a:buNone/>
              <a:defRPr sz="35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143000" y="4262331"/>
            <a:ext cx="10100470" cy="6862877"/>
          </a:xfrm>
        </p:spPr>
        <p:txBody>
          <a:bodyPr/>
          <a:lstStyle>
            <a:lvl1pPr>
              <a:defRPr sz="5200"/>
            </a:lvl1pPr>
            <a:lvl2pPr>
              <a:defRPr sz="43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612564" y="4262331"/>
            <a:ext cx="10104438" cy="6862877"/>
          </a:xfrm>
        </p:spPr>
        <p:txBody>
          <a:bodyPr/>
          <a:lstStyle>
            <a:lvl1pPr>
              <a:defRPr sz="5200"/>
            </a:lvl1pPr>
            <a:lvl2pPr>
              <a:defRPr sz="43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BA9CB1-144B-42E5-A713-FDB8A105237A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2A40B7-0271-4C68-BAB2-3A86341D33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19475" y="1179493"/>
            <a:ext cx="114300" cy="63398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98553" tIns="99276" rIns="198553" bIns="9927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8263" y="1179493"/>
            <a:ext cx="68580" cy="63398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98553" tIns="99276" rIns="198553" bIns="9927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0630" y="1179493"/>
            <a:ext cx="22860" cy="63398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98553" tIns="99276" rIns="198553" bIns="9927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1179493"/>
            <a:ext cx="22860" cy="63398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98553" tIns="99276" rIns="198553" bIns="9927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374425" y="1179493"/>
            <a:ext cx="68580" cy="63398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98553" tIns="99276" rIns="198553" bIns="9927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473353" y="1179493"/>
            <a:ext cx="68580" cy="63398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98553" tIns="99276" rIns="198553" bIns="9927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566705" y="1179493"/>
            <a:ext cx="22860" cy="63398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98553" tIns="99276" rIns="198553" bIns="9927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637335" y="1179493"/>
            <a:ext cx="22860" cy="63398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98553" tIns="99276" rIns="198553" bIns="9927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96775" y="1179493"/>
            <a:ext cx="91440" cy="633984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98553" tIns="99276" rIns="198553" bIns="9927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887578"/>
            <a:ext cx="19431000" cy="1584960"/>
          </a:xfrm>
        </p:spPr>
        <p:txBody>
          <a:bodyPr/>
          <a:lstStyle>
            <a:lvl1pPr>
              <a:defRPr sz="87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BA9CB1-144B-42E5-A713-FDB8A105237A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2A40B7-0271-4C68-BAB2-3A86341D33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BA9CB1-144B-42E5-A713-FDB8A105237A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2A40B7-0271-4C68-BAB2-3A86341D33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473287"/>
            <a:ext cx="20574000" cy="2014220"/>
          </a:xfrm>
        </p:spPr>
        <p:txBody>
          <a:bodyPr anchor="ctr"/>
          <a:lstStyle>
            <a:lvl1pPr algn="l">
              <a:buNone/>
              <a:defRPr sz="78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714500" y="2487507"/>
            <a:ext cx="6286500" cy="7924800"/>
          </a:xfrm>
        </p:spPr>
        <p:txBody>
          <a:bodyPr/>
          <a:lstStyle>
            <a:lvl1pPr marL="119132" indent="0">
              <a:buNone/>
              <a:defRPr sz="3900"/>
            </a:lvl1pPr>
            <a:lvl2pPr>
              <a:buNone/>
              <a:defRPr sz="2600"/>
            </a:lvl2pPr>
            <a:lvl3pPr>
              <a:buNone/>
              <a:defRPr sz="2200"/>
            </a:lvl3pPr>
            <a:lvl4pPr>
              <a:buNone/>
              <a:defRPr sz="2000"/>
            </a:lvl4pPr>
            <a:lvl5pPr>
              <a:buNone/>
              <a:defRPr sz="20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572500" y="2487507"/>
            <a:ext cx="13716000" cy="7924800"/>
          </a:xfrm>
        </p:spPr>
        <p:txBody>
          <a:bodyPr/>
          <a:lstStyle>
            <a:lvl1pPr>
              <a:defRPr sz="6900"/>
            </a:lvl1pPr>
            <a:lvl2pPr>
              <a:defRPr sz="6100"/>
            </a:lvl2pPr>
            <a:lvl3pPr>
              <a:defRPr sz="5200"/>
            </a:lvl3pPr>
            <a:lvl4pPr>
              <a:defRPr sz="4300"/>
            </a:lvl4pPr>
            <a:lvl5pPr>
              <a:defRPr sz="43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BA9CB1-144B-42E5-A713-FDB8A105237A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2A40B7-0271-4C68-BAB2-3A86341D33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20080" y="1"/>
            <a:ext cx="21945600" cy="3255264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98553" tIns="99276" rIns="198553" bIns="9927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907988" y="3267382"/>
            <a:ext cx="21956555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21337346" y="2064035"/>
            <a:ext cx="230123" cy="321165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2286000" y="764836"/>
            <a:ext cx="17145000" cy="1216365"/>
          </a:xfrm>
        </p:spPr>
        <p:txBody>
          <a:bodyPr anchor="b"/>
          <a:lstStyle>
            <a:lvl1pPr algn="l">
              <a:buNone/>
              <a:defRPr sz="4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20080" y="3282554"/>
            <a:ext cx="21945600" cy="8597583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69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2286000" y="1993583"/>
            <a:ext cx="17145000" cy="1188720"/>
          </a:xfrm>
        </p:spPr>
        <p:txBody>
          <a:bodyPr/>
          <a:lstStyle>
            <a:lvl1pPr marL="59566" indent="0">
              <a:spcBef>
                <a:spcPts val="0"/>
              </a:spcBef>
              <a:buNone/>
              <a:defRPr sz="3000">
                <a:solidFill>
                  <a:srgbClr val="FFFFFF"/>
                </a:solidFill>
              </a:defRPr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21718346" y="2328195"/>
            <a:ext cx="230123" cy="321165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20851114" y="2507011"/>
            <a:ext cx="230123" cy="321165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92500" y="96199"/>
            <a:ext cx="5334000" cy="632883"/>
          </a:xfrm>
        </p:spPr>
        <p:txBody>
          <a:bodyPr/>
          <a:lstStyle>
            <a:extLst/>
          </a:lstStyle>
          <a:p>
            <a:fld id="{C7BA9CB1-144B-42E5-A713-FDB8A105237A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6000" y="96199"/>
            <a:ext cx="13906500" cy="632883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526500" y="96199"/>
            <a:ext cx="1143000" cy="632883"/>
          </a:xfrm>
        </p:spPr>
        <p:txBody>
          <a:bodyPr/>
          <a:lstStyle>
            <a:extLst/>
          </a:lstStyle>
          <a:p>
            <a:fld id="{942A40B7-0271-4C68-BAB2-3A86341D33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2"/>
            <a:ext cx="914400" cy="11881057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98553" tIns="99276" rIns="198553" bIns="9927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38228" y="8748816"/>
            <a:ext cx="182880" cy="2932176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98553" tIns="99276" rIns="198553" bIns="9927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38228" y="8314486"/>
            <a:ext cx="182880" cy="39624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98553" tIns="99276" rIns="198553" bIns="9927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38228" y="8038654"/>
            <a:ext cx="182880" cy="237744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98553" tIns="99276" rIns="198553" bIns="9927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38228" y="7873769"/>
            <a:ext cx="182880" cy="12679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98553" tIns="99276" rIns="198553" bIns="9927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73895" y="1179493"/>
            <a:ext cx="114300" cy="633984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98553" tIns="99276" rIns="198553" bIns="9927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2683" y="1179493"/>
            <a:ext cx="68580" cy="633984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98553" tIns="99276" rIns="198553" bIns="9927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25050" y="1179493"/>
            <a:ext cx="22860" cy="633984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98553" tIns="99276" rIns="198553" bIns="99276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554420" y="1179493"/>
            <a:ext cx="22860" cy="633984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98553" tIns="99276" rIns="198553" bIns="99276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286000" y="887578"/>
            <a:ext cx="19431000" cy="1584960"/>
          </a:xfrm>
          <a:prstGeom prst="rect">
            <a:avLst/>
          </a:prstGeom>
        </p:spPr>
        <p:txBody>
          <a:bodyPr vert="horz" lIns="198553" tIns="99276" rIns="198553" bIns="99276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286000" y="3091504"/>
            <a:ext cx="19431000" cy="7924800"/>
          </a:xfrm>
          <a:prstGeom prst="rect">
            <a:avLst/>
          </a:prstGeom>
        </p:spPr>
        <p:txBody>
          <a:bodyPr vert="horz" lIns="198553" tIns="99276" rIns="198553" bIns="99276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16192500" y="11122238"/>
            <a:ext cx="5334000" cy="632883"/>
          </a:xfrm>
          <a:prstGeom prst="rect">
            <a:avLst/>
          </a:prstGeom>
        </p:spPr>
        <p:txBody>
          <a:bodyPr vert="horz" lIns="198553" tIns="99276" rIns="198553" bIns="99276" anchor="b"/>
          <a:lstStyle>
            <a:lvl1pPr algn="l" eaLnBrk="1" latinLnBrk="0" hangingPunct="1">
              <a:defRPr kumimoji="0" sz="2400">
                <a:solidFill>
                  <a:schemeClr val="tx2"/>
                </a:solidFill>
              </a:defRPr>
            </a:lvl1pPr>
            <a:extLst/>
          </a:lstStyle>
          <a:p>
            <a:fld id="{C7BA9CB1-144B-42E5-A713-FDB8A105237A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286000" y="11122238"/>
            <a:ext cx="13906500" cy="632883"/>
          </a:xfrm>
          <a:prstGeom prst="rect">
            <a:avLst/>
          </a:prstGeom>
        </p:spPr>
        <p:txBody>
          <a:bodyPr vert="horz" lIns="198553" tIns="99276" rIns="198553" bIns="99276" anchor="b"/>
          <a:lstStyle>
            <a:lvl1pPr algn="r" eaLnBrk="1" latinLnBrk="0" hangingPunct="1">
              <a:defRPr kumimoji="0" sz="24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21526500" y="11122238"/>
            <a:ext cx="1143000" cy="632883"/>
          </a:xfrm>
          <a:prstGeom prst="rect">
            <a:avLst/>
          </a:prstGeom>
        </p:spPr>
        <p:txBody>
          <a:bodyPr vert="horz" lIns="198553" tIns="99276" rIns="198553" bIns="99276" anchor="b"/>
          <a:lstStyle>
            <a:lvl1pPr algn="l" eaLnBrk="1" latinLnBrk="0" hangingPunct="1">
              <a:defRPr kumimoji="0" sz="2600">
                <a:solidFill>
                  <a:schemeClr val="tx2"/>
                </a:solidFill>
              </a:defRPr>
            </a:lvl1pPr>
            <a:extLst/>
          </a:lstStyle>
          <a:p>
            <a:fld id="{942A40B7-0271-4C68-BAB2-3A86341D33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txStyles>
    <p:titleStyle>
      <a:lvl1pPr algn="l" rtl="0" eaLnBrk="1" latinLnBrk="0" hangingPunct="1">
        <a:spcBef>
          <a:spcPct val="0"/>
        </a:spcBef>
        <a:buNone/>
        <a:defRPr kumimoji="0" sz="8700" kern="1200" spc="-217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893488" indent="-744573" algn="l" rtl="0" eaLnBrk="1" latinLnBrk="0" hangingPunct="1">
        <a:spcBef>
          <a:spcPts val="1520"/>
        </a:spcBef>
        <a:buClr>
          <a:schemeClr val="tx2"/>
        </a:buClr>
        <a:buSzPct val="95000"/>
        <a:buFont typeface="Wingdings"/>
        <a:buChar char=""/>
        <a:defRPr kumimoji="0" sz="6500" kern="1200">
          <a:solidFill>
            <a:schemeClr val="tx1"/>
          </a:solidFill>
          <a:latin typeface="+mn-lt"/>
          <a:ea typeface="+mn-ea"/>
          <a:cs typeface="+mn-cs"/>
        </a:defRPr>
      </a:lvl1pPr>
      <a:lvl2pPr marL="1608278" indent="-620478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164226" indent="-496382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5200" kern="1200">
          <a:solidFill>
            <a:schemeClr val="tx1"/>
          </a:solidFill>
          <a:latin typeface="+mn-lt"/>
          <a:ea typeface="+mn-ea"/>
          <a:cs typeface="+mn-cs"/>
        </a:defRPr>
      </a:lvl3pPr>
      <a:lvl4pPr marL="2740029" indent="-496382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3216556" indent="-456671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3712938" indent="-456671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3900" kern="1200">
          <a:solidFill>
            <a:schemeClr val="tx1"/>
          </a:solidFill>
          <a:latin typeface="+mn-lt"/>
          <a:ea typeface="+mn-ea"/>
          <a:cs typeface="+mn-cs"/>
        </a:defRPr>
      </a:lvl6pPr>
      <a:lvl7pPr marL="4129899" indent="-397106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4546859" indent="-397106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4963820" indent="-397106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3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99276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98552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297829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397105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49638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595658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69493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794211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34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atsApp Image 2023-03-29 at 4.58.59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81572"/>
            <a:ext cx="21336000" cy="10648428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0" y="9982200"/>
            <a:ext cx="5029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600200" y="7543800"/>
            <a:ext cx="18592800" cy="2819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6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Price analysis of refrigerators on </a:t>
            </a:r>
            <a:r>
              <a:rPr lang="en-US" sz="6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flipkart</a:t>
            </a:r>
            <a:r>
              <a:rPr lang="en-US" sz="6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in                     different brands </a:t>
            </a:r>
            <a:endParaRPr lang="en-US" sz="6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429000" y="887413"/>
            <a:ext cx="19431000" cy="1585912"/>
          </a:xfrm>
        </p:spPr>
        <p:txBody>
          <a:bodyPr/>
          <a:lstStyle/>
          <a:p>
            <a:r>
              <a:rPr lang="en-US" sz="6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 cleaning : </a:t>
            </a:r>
            <a:endParaRPr lang="en-US" sz="6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8146" y="2286000"/>
            <a:ext cx="20638454" cy="891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02200" y="9829800"/>
            <a:ext cx="441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90600" y="381001"/>
            <a:ext cx="21869400" cy="1524000"/>
          </a:xfrm>
        </p:spPr>
        <p:txBody>
          <a:bodyPr/>
          <a:lstStyle/>
          <a:p>
            <a:r>
              <a:rPr lang="en-US" sz="7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Cleaned data :</a:t>
            </a:r>
            <a:endParaRPr lang="en-US" sz="7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2133600"/>
            <a:ext cx="21564600" cy="937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754600" y="10896600"/>
            <a:ext cx="441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90600" y="533401"/>
            <a:ext cx="18211800" cy="1447800"/>
          </a:xfrm>
        </p:spPr>
        <p:txBody>
          <a:bodyPr/>
          <a:lstStyle/>
          <a:p>
            <a:r>
              <a:rPr lang="en-US" sz="6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 analysis : </a:t>
            </a:r>
            <a:endParaRPr lang="en-US" sz="6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WhatsApp Image 2023-03-29 at 9.09.49 PM.jpeg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600200" y="2362200"/>
            <a:ext cx="20726400" cy="9067800"/>
          </a:xfrm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07000" y="10363200"/>
            <a:ext cx="4267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22402800" cy="2472538"/>
          </a:xfrm>
        </p:spPr>
        <p:txBody>
          <a:bodyPr/>
          <a:lstStyle/>
          <a:p>
            <a:r>
              <a:rPr lang="en-US" sz="6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Univariate</a:t>
            </a:r>
            <a:r>
              <a:rPr lang="en-US" sz="6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analysis : </a:t>
            </a:r>
            <a:br>
              <a:rPr lang="en-US" sz="7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7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how many brands in data </a:t>
            </a:r>
            <a:br>
              <a:rPr lang="en-US" sz="6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6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7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7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72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72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2514600"/>
            <a:ext cx="14478000" cy="7607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621000" y="2590800"/>
            <a:ext cx="6248400" cy="746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135600" y="10591800"/>
            <a:ext cx="4572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3429000" y="887413"/>
            <a:ext cx="19431000" cy="1585912"/>
          </a:xfrm>
        </p:spPr>
        <p:txBody>
          <a:bodyPr/>
          <a:lstStyle/>
          <a:p>
            <a:r>
              <a:rPr lang="en-US" sz="6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Observations</a:t>
            </a:r>
            <a:r>
              <a:rPr lang="en-US" sz="66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6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6600" b="1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0" y="10363200"/>
            <a:ext cx="441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1524000" y="2819400"/>
            <a:ext cx="19050000" cy="507831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2">
              <a:buFont typeface="Arial" pitchFamily="34" charset="0"/>
              <a:buChar char="•"/>
            </a:pPr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 plot represents different brands with quantity . </a:t>
            </a:r>
          </a:p>
          <a:p>
            <a:pPr lvl="2">
              <a:buFont typeface="Arial" pitchFamily="34" charset="0"/>
              <a:buChar char="•"/>
            </a:pPr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5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samsumg</a:t>
            </a:r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products are more compare  with other   </a:t>
            </a:r>
          </a:p>
          <a:p>
            <a:pPr lvl="2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brands.</a:t>
            </a:r>
          </a:p>
          <a:p>
            <a:pPr lvl="2">
              <a:buFont typeface="Arial" pitchFamily="34" charset="0"/>
              <a:buChar char="•"/>
            </a:pPr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Voltas in second place in other brands .</a:t>
            </a:r>
          </a:p>
          <a:p>
            <a:pPr lvl="2">
              <a:buFont typeface="Arial" pitchFamily="34" charset="0"/>
              <a:buChar char="•"/>
            </a:pPr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LG and whirlpool have least quantity .</a:t>
            </a:r>
          </a:p>
          <a:p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04800"/>
            <a:ext cx="19431000" cy="2743200"/>
          </a:xfrm>
        </p:spPr>
        <p:txBody>
          <a:bodyPr/>
          <a:lstStyle/>
          <a:p>
            <a:r>
              <a:rPr lang="en-US" sz="6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Univariate</a:t>
            </a:r>
            <a:r>
              <a:rPr lang="en-US" sz="6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analysis :                 </a:t>
            </a:r>
            <a:endParaRPr lang="en-US" sz="6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143000" y="2590800"/>
            <a:ext cx="14935200" cy="876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256000" y="2667000"/>
            <a:ext cx="6223000" cy="800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07000" y="10668000"/>
            <a:ext cx="4648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2060" y="0"/>
            <a:ext cx="19431000" cy="2472538"/>
          </a:xfrm>
        </p:spPr>
        <p:txBody>
          <a:bodyPr/>
          <a:lstStyle/>
          <a:p>
            <a:r>
              <a:rPr lang="en-US" sz="7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Univariate</a:t>
            </a:r>
            <a:r>
              <a:rPr lang="en-US" sz="7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analysis :</a:t>
            </a:r>
            <a:br>
              <a:rPr lang="en-US" sz="7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7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7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45989" y="3136900"/>
            <a:ext cx="11693611" cy="1108921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Most of data on at 15k to 30 k :</a:t>
            </a:r>
            <a:endParaRPr lang="en-US" sz="6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>
          <a:xfrm>
            <a:off x="13335000" y="1600201"/>
            <a:ext cx="9067800" cy="1295400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Observations </a:t>
            </a:r>
            <a:r>
              <a:rPr lang="en-US" sz="6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4419600"/>
            <a:ext cx="107442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83200" y="10744200"/>
            <a:ext cx="441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2344400" y="2971800"/>
            <a:ext cx="10134600" cy="84023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sz="5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>
              <a:buFont typeface="Arial" pitchFamily="34" charset="0"/>
              <a:buChar char="•"/>
            </a:pPr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 violin plot shows the most of data lying at which position  on numeric data.</a:t>
            </a:r>
          </a:p>
          <a:p>
            <a:pPr>
              <a:buFont typeface="Arial" pitchFamily="34" charset="0"/>
              <a:buChar char="•"/>
            </a:pPr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This shows the outlier as well</a:t>
            </a:r>
          </a:p>
          <a:p>
            <a:pPr>
              <a:buFont typeface="Arial" pitchFamily="34" charset="0"/>
              <a:buChar char="•"/>
            </a:pPr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 dark thick line shows the 50 % of the data.</a:t>
            </a:r>
          </a:p>
          <a:p>
            <a:pPr>
              <a:buFont typeface="Arial" pitchFamily="34" charset="0"/>
              <a:buChar char="•"/>
            </a:pPr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At the end 100k  outliers are pointed.</a:t>
            </a:r>
          </a:p>
          <a:p>
            <a:pPr algn="ctr">
              <a:buFont typeface="Arial" pitchFamily="34" charset="0"/>
              <a:buChar char="•"/>
            </a:pP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2060" y="0"/>
            <a:ext cx="11310940" cy="2472538"/>
          </a:xfrm>
        </p:spPr>
        <p:txBody>
          <a:bodyPr/>
          <a:lstStyle/>
          <a:p>
            <a:r>
              <a:rPr lang="en-US" sz="6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Univariate</a:t>
            </a:r>
            <a:r>
              <a:rPr lang="en-US" sz="6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analysis :</a:t>
            </a:r>
            <a:br>
              <a:rPr lang="en-US" sz="6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6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Observations</a:t>
            </a:r>
            <a:r>
              <a:rPr lang="en-US" sz="66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endParaRPr lang="en-US" sz="66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2344400" y="685801"/>
            <a:ext cx="10058400" cy="1676400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How many items in which price :</a:t>
            </a:r>
            <a:endParaRPr lang="en-US" sz="6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0" y="2514600"/>
            <a:ext cx="8839200" cy="792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02200" y="10591800"/>
            <a:ext cx="4876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838200" y="4572000"/>
            <a:ext cx="11963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  dist plot is used  for numeric data</a:t>
            </a:r>
          </a:p>
          <a:p>
            <a:pPr lvl="0">
              <a:buFont typeface="Arial" pitchFamily="34" charset="0"/>
              <a:buChar char="•"/>
            </a:pPr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This graph shows the products  prices .</a:t>
            </a:r>
          </a:p>
          <a:p>
            <a:pPr lvl="0">
              <a:buFont typeface="Arial" pitchFamily="34" charset="0"/>
              <a:buChar char="•"/>
            </a:pPr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 this most of the products prices are between  13k to 30 k .</a:t>
            </a:r>
          </a:p>
          <a:p>
            <a:pPr lvl="0">
              <a:buFont typeface="Arial" pitchFamily="34" charset="0"/>
              <a:buChar char="•"/>
            </a:pPr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 indicates distribution of the data .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 . of  stars &amp; and mean and median</a:t>
            </a:r>
            <a:endParaRPr lang="en-US" sz="6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077914" y="2895600"/>
            <a:ext cx="1590086" cy="754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590800"/>
            <a:ext cx="7696200" cy="807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83200" y="10591800"/>
            <a:ext cx="449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1277600" y="2209800"/>
            <a:ext cx="11125200" cy="69249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Observations </a:t>
            </a:r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 plot shows the mean with red color</a:t>
            </a:r>
          </a:p>
          <a:p>
            <a:pPr>
              <a:buFont typeface="Arial" pitchFamily="34" charset="0"/>
              <a:buChar char="•"/>
            </a:pPr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And median with yellow . </a:t>
            </a:r>
          </a:p>
          <a:p>
            <a:pPr>
              <a:buFont typeface="Arial" pitchFamily="34" charset="0"/>
              <a:buChar char="•"/>
            </a:pPr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 plot the mean and median are deviated little much mean at 3.3 and median at 3 .</a:t>
            </a:r>
          </a:p>
          <a:p>
            <a:pPr>
              <a:buFont typeface="Arial" pitchFamily="34" charset="0"/>
              <a:buChar char="•"/>
            </a:pPr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 line represents the distribution of stars  data .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Price analysis  :-</a:t>
            </a:r>
            <a:endParaRPr lang="en-US" sz="7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554200" y="2438400"/>
            <a:ext cx="4100512" cy="792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2362200"/>
            <a:ext cx="11582400" cy="838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83200" y="10591800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429000" y="887413"/>
            <a:ext cx="19431000" cy="1931987"/>
          </a:xfrm>
        </p:spPr>
        <p:txBody>
          <a:bodyPr/>
          <a:lstStyle/>
          <a:p>
            <a:r>
              <a:rPr lang="en-US" sz="6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 scraping project :             steps involved :</a:t>
            </a:r>
            <a:endParaRPr lang="en-US" sz="7200" b="1" dirty="0">
              <a:solidFill>
                <a:schemeClr val="tx1"/>
              </a:solidFill>
            </a:endParaRPr>
          </a:p>
        </p:txBody>
      </p:sp>
      <p:pic>
        <p:nvPicPr>
          <p:cNvPr id="20" name="Content Placeholder 19" descr="11.png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2344400" y="3124200"/>
            <a:ext cx="10515600" cy="8763000"/>
          </a:xfrm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3352800"/>
            <a:ext cx="9296400" cy="76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687800" y="10820400"/>
            <a:ext cx="5486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971800"/>
            <a:ext cx="6267450" cy="769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3048000"/>
            <a:ext cx="5938838" cy="76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630400" y="3124200"/>
            <a:ext cx="3810000" cy="754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278600" y="3124200"/>
            <a:ext cx="3124200" cy="746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43000" y="887578"/>
            <a:ext cx="21717000" cy="1584960"/>
          </a:xfrm>
        </p:spPr>
        <p:txBody>
          <a:bodyPr/>
          <a:lstStyle/>
          <a:p>
            <a:r>
              <a:rPr lang="en-US" sz="6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Offer prices  &amp; liters distributions          price :         liters :</a:t>
            </a:r>
            <a:endParaRPr lang="en-US" sz="6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8059400" y="10820400"/>
            <a:ext cx="4648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81000"/>
            <a:ext cx="13106400" cy="1905000"/>
          </a:xfrm>
        </p:spPr>
        <p:txBody>
          <a:bodyPr/>
          <a:lstStyle/>
          <a:p>
            <a:r>
              <a:rPr lang="en-US" sz="6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Multivariate analysis :</a:t>
            </a:r>
            <a:br>
              <a:rPr lang="en-US" sz="6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6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6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6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685800" y="2209801"/>
            <a:ext cx="14478000" cy="1524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6600" b="1" dirty="0" smtClean="0">
                <a:latin typeface="Times New Roman" pitchFamily="18" charset="0"/>
                <a:cs typeface="Times New Roman" pitchFamily="18" charset="0"/>
              </a:rPr>
              <a:t>Relation between liters   and price    :</a:t>
            </a:r>
            <a:endParaRPr lang="en-US" sz="6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411" name="Picture 3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 bwMode="auto">
          <a:xfrm>
            <a:off x="1676400" y="4419600"/>
            <a:ext cx="10058400" cy="678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Up Arrow 9"/>
          <p:cNvSpPr/>
          <p:nvPr/>
        </p:nvSpPr>
        <p:spPr>
          <a:xfrm>
            <a:off x="9296400" y="2667000"/>
            <a:ext cx="304800" cy="45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13411200" y="2590800"/>
            <a:ext cx="381000" cy="533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in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4200" y="10515600"/>
            <a:ext cx="4267200" cy="9144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2192000" y="4267200"/>
            <a:ext cx="10668000" cy="60939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Observations :</a:t>
            </a:r>
          </a:p>
          <a:p>
            <a:pPr>
              <a:buFont typeface="Arial" pitchFamily="34" charset="0"/>
              <a:buChar char="•"/>
            </a:pPr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 scatter plot for relation between the numeric v/s numeric</a:t>
            </a:r>
          </a:p>
          <a:p>
            <a:pPr>
              <a:buFont typeface="Arial" pitchFamily="34" charset="0"/>
              <a:buChar char="•"/>
            </a:pPr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 most of the data  under the 200 to 300 in 20k price</a:t>
            </a:r>
          </a:p>
          <a:p>
            <a:pPr>
              <a:buFont typeface="Arial" pitchFamily="34" charset="0"/>
              <a:buChar char="•"/>
            </a:pPr>
            <a:r>
              <a:rPr lang="en-US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 two variable are positively correlated .</a:t>
            </a:r>
            <a:endParaRPr lang="en-US" sz="6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9525000" cy="1447800"/>
          </a:xfrm>
        </p:spPr>
        <p:txBody>
          <a:bodyPr/>
          <a:lstStyle/>
          <a:p>
            <a:r>
              <a:rPr lang="en-US" sz="6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multivariate analysis :                                  </a:t>
            </a:r>
            <a:endParaRPr lang="en-US" sz="6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58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971800"/>
            <a:ext cx="12877800" cy="815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in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2800" y="10668000"/>
            <a:ext cx="3962400" cy="838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009081" y="5481935"/>
            <a:ext cx="48418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5400" b="1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Your Text Here</a:t>
            </a:r>
          </a:p>
        </p:txBody>
      </p:sp>
      <p:sp>
        <p:nvSpPr>
          <p:cNvPr id="8" name="Rectangle 7"/>
          <p:cNvSpPr/>
          <p:nvPr/>
        </p:nvSpPr>
        <p:spPr>
          <a:xfrm>
            <a:off x="16325868" y="381000"/>
            <a:ext cx="569593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6600" b="1" spc="150" dirty="0" smtClean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Observations </a:t>
            </a:r>
            <a:r>
              <a:rPr lang="en-US" sz="5400" b="1" spc="150" dirty="0" smtClean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</a:t>
            </a:r>
            <a:endParaRPr lang="en-US" sz="5400" b="1" spc="150" dirty="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468600" y="2514600"/>
            <a:ext cx="6858000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The plot shows how</a:t>
            </a:r>
          </a:p>
          <a:p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many fridges at which</a:t>
            </a:r>
          </a:p>
          <a:p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capacity with  their</a:t>
            </a:r>
          </a:p>
          <a:p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prices .</a:t>
            </a:r>
            <a:endParaRPr lang="en-US" sz="4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sz="4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The colors represents</a:t>
            </a:r>
          </a:p>
          <a:p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the different brands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The dots indicates </a:t>
            </a:r>
          </a:p>
          <a:p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how many  at which </a:t>
            </a:r>
          </a:p>
          <a:p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size and </a:t>
            </a:r>
            <a:r>
              <a:rPr lang="en-US" sz="4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price .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0"/>
            <a:ext cx="19431000" cy="2472538"/>
          </a:xfrm>
        </p:spPr>
        <p:txBody>
          <a:bodyPr/>
          <a:lstStyle/>
          <a:p>
            <a:r>
              <a:rPr lang="en-US" sz="6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Multivariate analysis :</a:t>
            </a:r>
            <a:br>
              <a:rPr lang="en-US" sz="6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6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 correlation between variables:- </a:t>
            </a:r>
            <a:br>
              <a:rPr lang="en-US" sz="6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6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438400"/>
            <a:ext cx="20650200" cy="906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02200" y="10896600"/>
            <a:ext cx="4648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62000" y="0"/>
            <a:ext cx="22098000" cy="1219200"/>
          </a:xfrm>
        </p:spPr>
        <p:txBody>
          <a:bodyPr/>
          <a:lstStyle/>
          <a:p>
            <a:r>
              <a:rPr lang="en-US" sz="6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Observations </a:t>
            </a:r>
            <a:r>
              <a:rPr lang="en-US" sz="8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:-</a:t>
            </a:r>
            <a:endParaRPr lang="en-US" sz="8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78400" y="10363200"/>
            <a:ext cx="441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09600" y="1600200"/>
            <a:ext cx="21488400" cy="1006429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The heat map is states the relation between the columns or variables</a:t>
            </a:r>
          </a:p>
          <a:p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This plot is used for multivariate analysis .</a:t>
            </a:r>
          </a:p>
          <a:p>
            <a:pPr>
              <a:buFont typeface="Arial" pitchFamily="34" charset="0"/>
              <a:buChar char="•"/>
            </a:pP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 In the plot where ever it show the 1 is strongly relation, where liters and match it self show 1 and also remaining columns match it self shows 1 .</a:t>
            </a:r>
          </a:p>
          <a:p>
            <a:pPr>
              <a:buFont typeface="Arial" pitchFamily="34" charset="0"/>
              <a:buChar char="•"/>
            </a:pP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 And minus values states negatively correlation between the columns .</a:t>
            </a:r>
          </a:p>
          <a:p>
            <a:pPr>
              <a:buFont typeface="Arial" pitchFamily="34" charset="0"/>
              <a:buChar char="•"/>
            </a:pP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The values are &gt;0.8 are also highly positively related each other here offer price and actual price and liters and actual price and offer price highly positively related .</a:t>
            </a:r>
          </a:p>
          <a:p>
            <a:pPr>
              <a:buFont typeface="Arial" pitchFamily="34" charset="0"/>
              <a:buChar char="•"/>
            </a:pP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The liters and stars and offer price and actual price highly negatively correlated .</a:t>
            </a:r>
          </a:p>
          <a:p>
            <a:r>
              <a:rPr lang="en-US" sz="5400" dirty="0" smtClean="0"/>
              <a:t/>
            </a:r>
            <a:br>
              <a:rPr lang="en-US" sz="5400" dirty="0" smtClean="0"/>
            </a:b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04800"/>
            <a:ext cx="19431000" cy="1295400"/>
          </a:xfrm>
        </p:spPr>
        <p:txBody>
          <a:bodyPr/>
          <a:lstStyle/>
          <a:p>
            <a:r>
              <a:rPr lang="en-US" sz="6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Multivariate analysis :</a:t>
            </a:r>
            <a:br>
              <a:rPr lang="en-US" sz="6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6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8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63297" y="1371600"/>
            <a:ext cx="20563303" cy="1021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02200" y="10591800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21412200" cy="1676400"/>
          </a:xfrm>
        </p:spPr>
        <p:txBody>
          <a:bodyPr/>
          <a:lstStyle/>
          <a:p>
            <a:r>
              <a:rPr lang="en-US" sz="6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Multivariate analysis :   </a:t>
            </a:r>
            <a:br>
              <a:rPr lang="en-US" sz="6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6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6600" dirty="0">
              <a:solidFill>
                <a:schemeClr val="tx1"/>
              </a:solidFill>
            </a:endParaRPr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828800"/>
            <a:ext cx="20269200" cy="899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45254" y="16078200"/>
            <a:ext cx="343545" cy="304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449800" y="10744200"/>
            <a:ext cx="5029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Observations :</a:t>
            </a:r>
            <a:endParaRPr lang="en-US" sz="7200" dirty="0">
              <a:solidFill>
                <a:schemeClr val="tx1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02200" y="10287000"/>
            <a:ext cx="4648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1752600" y="2209801"/>
            <a:ext cx="19735800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5400" dirty="0" smtClean="0"/>
              <a:t>The pair plot is multivariate analysis on numeric v/s categorical data</a:t>
            </a:r>
          </a:p>
          <a:p>
            <a:r>
              <a:rPr lang="en-US" sz="5400" dirty="0" smtClean="0"/>
              <a:t>  in this plot shows the brands wise products prices and .</a:t>
            </a:r>
          </a:p>
          <a:p>
            <a:pPr>
              <a:buFont typeface="Arial" pitchFamily="34" charset="0"/>
              <a:buChar char="•"/>
            </a:pPr>
            <a:r>
              <a:rPr lang="en-US" sz="5400" dirty="0" smtClean="0"/>
              <a:t>If liters are increased it doesn't effected doors.</a:t>
            </a:r>
          </a:p>
          <a:p>
            <a:pPr>
              <a:buFont typeface="Arial" pitchFamily="34" charset="0"/>
              <a:buChar char="•"/>
            </a:pPr>
            <a:r>
              <a:rPr lang="en-US" sz="5400" dirty="0" smtClean="0"/>
              <a:t>In doors most of the data in single door.</a:t>
            </a:r>
          </a:p>
          <a:p>
            <a:pPr>
              <a:buFont typeface="Arial" pitchFamily="34" charset="0"/>
              <a:buChar char="•"/>
            </a:pPr>
            <a:r>
              <a:rPr lang="en-US" sz="5400" dirty="0" smtClean="0"/>
              <a:t>In offer price and liters are positively correlated.</a:t>
            </a:r>
          </a:p>
          <a:p>
            <a:pPr>
              <a:buFont typeface="Arial" pitchFamily="34" charset="0"/>
              <a:buChar char="•"/>
            </a:pP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1066800" y="0"/>
            <a:ext cx="20391437" cy="2286000"/>
          </a:xfrm>
        </p:spPr>
        <p:txBody>
          <a:bodyPr/>
          <a:lstStyle/>
          <a:p>
            <a:r>
              <a:rPr lang="en-US" sz="6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Best buying guide  on brand  wise :</a:t>
            </a:r>
            <a:endParaRPr lang="en-US" sz="6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752600"/>
            <a:ext cx="8610600" cy="845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72800" y="1752600"/>
            <a:ext cx="10972800" cy="838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087975" y="10515600"/>
            <a:ext cx="43910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286000"/>
            <a:ext cx="8915400" cy="845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49000" y="2286000"/>
            <a:ext cx="11811000" cy="838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304800"/>
            <a:ext cx="20421600" cy="1447800"/>
          </a:xfrm>
        </p:spPr>
        <p:txBody>
          <a:bodyPr/>
          <a:lstStyle/>
          <a:p>
            <a:r>
              <a:rPr lang="en-US" sz="6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Best Buying  guide brands wise :</a:t>
            </a:r>
            <a:endParaRPr lang="en-US" sz="6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83200" y="10820400"/>
            <a:ext cx="4648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6019800" cy="1447800"/>
          </a:xfrm>
        </p:spPr>
        <p:txBody>
          <a:bodyPr>
            <a:noAutofit/>
          </a:bodyPr>
          <a:lstStyle/>
          <a:p>
            <a:r>
              <a:rPr lang="en-US" sz="6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About me</a:t>
            </a:r>
            <a:r>
              <a:rPr lang="en-US" sz="6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br>
              <a:rPr lang="en-US" sz="6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6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4294967295"/>
          </p:nvPr>
        </p:nvSpPr>
        <p:spPr>
          <a:xfrm>
            <a:off x="533400" y="1295400"/>
            <a:ext cx="22326600" cy="4876800"/>
          </a:xfrm>
        </p:spPr>
        <p:txBody>
          <a:bodyPr>
            <a:noAutofit/>
          </a:bodyPr>
          <a:lstStyle/>
          <a:p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Hi everyone, I am </a:t>
            </a:r>
            <a:r>
              <a:rPr lang="en-US" sz="5400" dirty="0" err="1" smtClean="0">
                <a:latin typeface="Times New Roman" pitchFamily="18" charset="0"/>
                <a:cs typeface="Times New Roman" pitchFamily="18" charset="0"/>
              </a:rPr>
              <a:t>pavankalyan</a:t>
            </a: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5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 completed my MBA (finance) </a:t>
            </a:r>
          </a:p>
          <a:p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I believe data science is booming in present compared </a:t>
            </a:r>
          </a:p>
          <a:p>
            <a:pPr>
              <a:buNone/>
            </a:pP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To others courses,</a:t>
            </a: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so I’m fascinated to learn and develop my</a:t>
            </a: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career</a:t>
            </a: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 by </a:t>
            </a: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choosing data</a:t>
            </a: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science</a:t>
            </a:r>
            <a:endParaRPr lang="en-US" sz="6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in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7800" y="10439400"/>
            <a:ext cx="5562600" cy="990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1000" y="6477000"/>
            <a:ext cx="105918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 smtClean="0">
                <a:latin typeface="Times New Roman" pitchFamily="18" charset="0"/>
                <a:cs typeface="Times New Roman" pitchFamily="18" charset="0"/>
              </a:rPr>
              <a:t>About my partner :</a:t>
            </a:r>
            <a:endParaRPr lang="en-US" sz="6000" dirty="0"/>
          </a:p>
        </p:txBody>
      </p:sp>
      <p:sp>
        <p:nvSpPr>
          <p:cNvPr id="7" name="Rectangle 6"/>
          <p:cNvSpPr/>
          <p:nvPr/>
        </p:nvSpPr>
        <p:spPr>
          <a:xfrm>
            <a:off x="914400" y="8153400"/>
            <a:ext cx="21564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 Hi everyone , I am </a:t>
            </a:r>
            <a:r>
              <a:rPr lang="en-US" sz="5400" dirty="0" err="1" smtClean="0">
                <a:latin typeface="Times New Roman" pitchFamily="18" charset="0"/>
                <a:cs typeface="Times New Roman" pitchFamily="18" charset="0"/>
              </a:rPr>
              <a:t>sanath</a:t>
            </a: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  I completed my MBA (finance)</a:t>
            </a:r>
          </a:p>
          <a:p>
            <a:pPr>
              <a:buFont typeface="Wingdings" pitchFamily="2" charset="2"/>
              <a:buChar char="§"/>
            </a:pP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 In present data science is more popular ,so I believe to switch  </a:t>
            </a:r>
          </a:p>
          <a:p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  my career by choosing the path 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0"/>
            <a:ext cx="19431000" cy="1447800"/>
          </a:xfrm>
        </p:spPr>
        <p:txBody>
          <a:bodyPr/>
          <a:lstStyle/>
          <a:p>
            <a:r>
              <a:rPr lang="en-US" sz="7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Questions &amp; answers :-</a:t>
            </a:r>
            <a:endParaRPr lang="en-US" sz="7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143000"/>
            <a:ext cx="20802600" cy="103632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Which brand product is high cost ?</a:t>
            </a:r>
          </a:p>
          <a:p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5400" b="1" dirty="0" err="1" smtClean="0">
                <a:latin typeface="Times New Roman" pitchFamily="18" charset="0"/>
                <a:cs typeface="Times New Roman" pitchFamily="18" charset="0"/>
              </a:rPr>
              <a:t>samsung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  brand has high  cost of 104500.</a:t>
            </a:r>
          </a:p>
          <a:p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Which has least cost ?</a:t>
            </a:r>
          </a:p>
          <a:p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5400" b="1" dirty="0" err="1" smtClean="0">
                <a:latin typeface="Times New Roman" pitchFamily="18" charset="0"/>
                <a:cs typeface="Times New Roman" pitchFamily="18" charset="0"/>
              </a:rPr>
              <a:t>godrej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 has  brand has least cost of 12490.</a:t>
            </a:r>
          </a:p>
          <a:p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Which one is best to purchase  for small family ?</a:t>
            </a:r>
          </a:p>
          <a:p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There are multiple options based on liters and my options</a:t>
            </a:r>
          </a:p>
          <a:p>
            <a:pPr>
              <a:buNone/>
            </a:pP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are  </a:t>
            </a:r>
            <a:r>
              <a:rPr lang="en-US" sz="5400" b="1" dirty="0" err="1" smtClean="0">
                <a:latin typeface="Times New Roman" pitchFamily="18" charset="0"/>
                <a:cs typeface="Times New Roman" pitchFamily="18" charset="0"/>
              </a:rPr>
              <a:t>godrej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 180  2&amp;4 star and </a:t>
            </a:r>
            <a:r>
              <a:rPr lang="en-US" sz="5400" b="1" dirty="0" err="1" smtClean="0">
                <a:latin typeface="Times New Roman" pitchFamily="18" charset="0"/>
                <a:cs typeface="Times New Roman" pitchFamily="18" charset="0"/>
              </a:rPr>
              <a:t>samsung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 183 </a:t>
            </a:r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6600" b="1" dirty="0" smtClean="0">
                <a:latin typeface="Times New Roman" pitchFamily="18" charset="0"/>
                <a:cs typeface="Times New Roman" pitchFamily="18" charset="0"/>
              </a:rPr>
              <a:t>star.</a:t>
            </a:r>
          </a:p>
          <a:p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 what brands have multiple capacities</a:t>
            </a:r>
          </a:p>
          <a:p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5400" b="1" dirty="0" err="1" smtClean="0">
                <a:latin typeface="Times New Roman" pitchFamily="18" charset="0"/>
                <a:cs typeface="Times New Roman" pitchFamily="18" charset="0"/>
              </a:rPr>
              <a:t>samsung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5400" b="1" dirty="0" err="1" smtClean="0">
                <a:latin typeface="Times New Roman" pitchFamily="18" charset="0"/>
                <a:cs typeface="Times New Roman" pitchFamily="18" charset="0"/>
              </a:rPr>
              <a:t>voltas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 have multiple options</a:t>
            </a:r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6600" b="1" i="1" dirty="0" smtClean="0">
              <a:solidFill>
                <a:schemeClr val="accent4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6000" b="1" i="1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83200" y="10515600"/>
            <a:ext cx="472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z="6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Challenges faced  on project :</a:t>
            </a:r>
            <a:endParaRPr lang="en-US" sz="6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7086600"/>
            <a:ext cx="20574000" cy="48006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biggest challenge faced on the data collection </a:t>
            </a:r>
          </a:p>
          <a:p>
            <a:pPr>
              <a:buNone/>
            </a:pPr>
            <a:r>
              <a:rPr lang="en-US" sz="54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Because the data  is always changes</a:t>
            </a:r>
          </a:p>
          <a:p>
            <a:r>
              <a:rPr lang="en-US" sz="5400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removing of special symbols and characters </a:t>
            </a:r>
            <a:endParaRPr lang="en-US" sz="5400" dirty="0">
              <a:solidFill>
                <a:schemeClr val="tx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2133600"/>
            <a:ext cx="10134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83200" y="10744200"/>
            <a:ext cx="4572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r>
              <a:rPr lang="en-US" sz="66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:-</a:t>
            </a:r>
            <a:endParaRPr lang="en-US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2286000"/>
            <a:ext cx="20269200" cy="91440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The price analysis on refrigerators helps the people and also ,act has buying guide  to them .</a:t>
            </a:r>
          </a:p>
          <a:p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The main aim, to differentiate the brand wise how many products are available  at which capacity and corresponding  with their stars  and warranty and  prices.</a:t>
            </a:r>
          </a:p>
          <a:p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In my point of view </a:t>
            </a:r>
            <a:r>
              <a:rPr lang="en-US" sz="5400" dirty="0" err="1" smtClean="0">
                <a:latin typeface="Times New Roman" pitchFamily="18" charset="0"/>
                <a:cs typeface="Times New Roman" pitchFamily="18" charset="0"/>
              </a:rPr>
              <a:t>godrej</a:t>
            </a: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 offers the  least price in 180 L to compare other brands , and  the </a:t>
            </a:r>
            <a:r>
              <a:rPr lang="en-US" sz="5400" dirty="0" err="1" smtClean="0">
                <a:latin typeface="Times New Roman" pitchFamily="18" charset="0"/>
                <a:cs typeface="Times New Roman" pitchFamily="18" charset="0"/>
              </a:rPr>
              <a:t>samsung</a:t>
            </a: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 highest  with 633 L .</a:t>
            </a:r>
          </a:p>
          <a:p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The most of products in  15k to 30k , in 2 stars with 200 to 300 L</a:t>
            </a:r>
          </a:p>
          <a:p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How the price changed, if features      prices are   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83200" y="10515600"/>
            <a:ext cx="449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Up Arrow 4"/>
          <p:cNvSpPr/>
          <p:nvPr/>
        </p:nvSpPr>
        <p:spPr>
          <a:xfrm>
            <a:off x="16764000" y="9906000"/>
            <a:ext cx="457200" cy="6736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13030200" y="9906000"/>
            <a:ext cx="457200" cy="685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q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685800"/>
            <a:ext cx="21564600" cy="10744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V="1">
            <a:off x="27001303" y="15621000"/>
            <a:ext cx="66261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5000" y="9906000"/>
            <a:ext cx="4876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990600"/>
            <a:ext cx="20650200" cy="3505200"/>
          </a:xfrm>
        </p:spPr>
        <p:txBody>
          <a:bodyPr>
            <a:noAutofit/>
          </a:bodyPr>
          <a:lstStyle/>
          <a:p>
            <a:r>
              <a:rPr lang="en-US" sz="6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 statements :</a:t>
            </a:r>
            <a:br>
              <a:rPr lang="en-US" sz="6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6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price analysis of refrigerators  on  </a:t>
            </a:r>
            <a:r>
              <a:rPr lang="en-US" sz="6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flipkart</a:t>
            </a:r>
            <a:r>
              <a:rPr lang="en-US" sz="6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based  on the specification s</a:t>
            </a:r>
            <a:br>
              <a:rPr lang="en-US" sz="6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66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66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66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 bwMode="auto">
          <a:xfrm flipH="1" flipV="1">
            <a:off x="22480588" y="5505450"/>
            <a:ext cx="379412" cy="5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6705600"/>
            <a:ext cx="9401695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268200" y="4876800"/>
            <a:ext cx="8610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907000" y="10363200"/>
            <a:ext cx="457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429000" y="887413"/>
            <a:ext cx="19431000" cy="1585912"/>
          </a:xfrm>
        </p:spPr>
        <p:txBody>
          <a:bodyPr/>
          <a:lstStyle/>
          <a:p>
            <a:r>
              <a:rPr lang="en-US" sz="6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Libraries used :</a:t>
            </a:r>
            <a:endParaRPr lang="en-US" sz="6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49362" y="2895600"/>
            <a:ext cx="4694238" cy="282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0" y="2743200"/>
            <a:ext cx="4419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887200" y="2667001"/>
            <a:ext cx="3276600" cy="3557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383000" y="2362200"/>
            <a:ext cx="6096000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71600" y="6705600"/>
            <a:ext cx="6400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610600" y="7010400"/>
            <a:ext cx="6858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7373600" y="10439400"/>
            <a:ext cx="487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429000" y="887413"/>
            <a:ext cx="19431000" cy="1585912"/>
          </a:xfrm>
        </p:spPr>
        <p:txBody>
          <a:bodyPr/>
          <a:lstStyle/>
          <a:p>
            <a:r>
              <a:rPr lang="en-US" sz="6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 science life cycle :-</a:t>
            </a:r>
            <a:endParaRPr lang="en-US" sz="6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514600"/>
            <a:ext cx="10058401" cy="891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15800" y="2514600"/>
            <a:ext cx="10744200" cy="883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669000" y="10515600"/>
            <a:ext cx="4191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429000" y="887413"/>
            <a:ext cx="19431000" cy="1585912"/>
          </a:xfrm>
        </p:spPr>
        <p:txBody>
          <a:bodyPr/>
          <a:lstStyle/>
          <a:p>
            <a:r>
              <a:rPr lang="en-US" sz="6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Tools used for web scraping :</a:t>
            </a:r>
            <a:endParaRPr lang="en-US" sz="6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WhatsApp Image 2023-03-29 at 8.50.52 PM.jpeg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57200" y="2895600"/>
            <a:ext cx="21640800" cy="8229600"/>
          </a:xfrm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59200" y="10668000"/>
            <a:ext cx="5257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5400" y="10210800"/>
            <a:ext cx="335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429000" y="887413"/>
            <a:ext cx="19431000" cy="1585912"/>
          </a:xfrm>
        </p:spPr>
        <p:txBody>
          <a:bodyPr/>
          <a:lstStyle/>
          <a:p>
            <a:r>
              <a:rPr lang="en-US" sz="6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Website used  :</a:t>
            </a:r>
            <a:endParaRPr lang="en-US" sz="6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68438" y="2209800"/>
            <a:ext cx="21391562" cy="922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30800" y="10439400"/>
            <a:ext cx="4572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429000" y="887413"/>
            <a:ext cx="19431000" cy="1585912"/>
          </a:xfrm>
        </p:spPr>
        <p:txBody>
          <a:bodyPr/>
          <a:lstStyle/>
          <a:p>
            <a:r>
              <a:rPr lang="en-US" sz="6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Raw data collected  from </a:t>
            </a:r>
            <a:r>
              <a:rPr lang="en-US" sz="6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flipkart</a:t>
            </a:r>
            <a:r>
              <a:rPr lang="en-US" sz="6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website :</a:t>
            </a:r>
            <a:endParaRPr lang="en-US" sz="8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286000"/>
            <a:ext cx="21183600" cy="960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02200" y="10744200"/>
            <a:ext cx="472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3010</TotalTime>
  <Words>822</Words>
  <Application>Microsoft Office PowerPoint</Application>
  <PresentationFormat>Custom</PresentationFormat>
  <Paragraphs>108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Metro</vt:lpstr>
      <vt:lpstr>Slide 1</vt:lpstr>
      <vt:lpstr>web scraping project :             steps involved :</vt:lpstr>
      <vt:lpstr>About me: </vt:lpstr>
      <vt:lpstr>Problem statements : price analysis of refrigerators  on  flipkart based  on the specification s  </vt:lpstr>
      <vt:lpstr>Libraries used :</vt:lpstr>
      <vt:lpstr>Data science life cycle :-</vt:lpstr>
      <vt:lpstr>Tools used for web scraping :</vt:lpstr>
      <vt:lpstr>Website used  :</vt:lpstr>
      <vt:lpstr>Raw data collected  from flipkart website :</vt:lpstr>
      <vt:lpstr>Data cleaning : </vt:lpstr>
      <vt:lpstr>Cleaned data :</vt:lpstr>
      <vt:lpstr>Data analysis : </vt:lpstr>
      <vt:lpstr>Univariate analysis :   how many brands in data               </vt:lpstr>
      <vt:lpstr>Observations :</vt:lpstr>
      <vt:lpstr>Univariate  analysis :                 </vt:lpstr>
      <vt:lpstr>Univariate analysis :  </vt:lpstr>
      <vt:lpstr>Univariate   analysis : </vt:lpstr>
      <vt:lpstr>No . of  stars &amp; and mean and median</vt:lpstr>
      <vt:lpstr>Price analysis  :-</vt:lpstr>
      <vt:lpstr>Offer prices  &amp; liters distributions          price :         liters :</vt:lpstr>
      <vt:lpstr>Multivariate analysis :   </vt:lpstr>
      <vt:lpstr>multivariate analysis :                                  </vt:lpstr>
      <vt:lpstr>Multivariate analysis :  the correlation between variables:-  </vt:lpstr>
      <vt:lpstr>Observations :-</vt:lpstr>
      <vt:lpstr>Multivariate analysis :  </vt:lpstr>
      <vt:lpstr>Multivariate analysis :     </vt:lpstr>
      <vt:lpstr>Observations :</vt:lpstr>
      <vt:lpstr>Best buying guide  on brand  wise :</vt:lpstr>
      <vt:lpstr>Best Buying  guide brands wise :</vt:lpstr>
      <vt:lpstr>Questions &amp; answers :-</vt:lpstr>
      <vt:lpstr>Challenges faced  on project :</vt:lpstr>
      <vt:lpstr>Conclusion :-</vt:lpstr>
      <vt:lpstr>Slide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HAREESH</dc:creator>
  <cp:lastModifiedBy>HAREESH</cp:lastModifiedBy>
  <cp:revision>128</cp:revision>
  <dcterms:created xsi:type="dcterms:W3CDTF">2023-03-29T08:55:02Z</dcterms:created>
  <dcterms:modified xsi:type="dcterms:W3CDTF">2023-04-10T16:51:06Z</dcterms:modified>
</cp:coreProperties>
</file>