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CEEBF-86B9-ED11-C5F9-4F82C0E7E9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5731A1-5F4E-DE64-EACD-3D97AE3387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761024-1793-F9E9-0212-7BA875D7A65D}"/>
              </a:ext>
            </a:extLst>
          </p:cNvPr>
          <p:cNvSpPr>
            <a:spLocks noGrp="1"/>
          </p:cNvSpPr>
          <p:nvPr>
            <p:ph type="dt" sz="half" idx="10"/>
          </p:nvPr>
        </p:nvSpPr>
        <p:spPr/>
        <p:txBody>
          <a:bodyPr/>
          <a:lstStyle/>
          <a:p>
            <a:fld id="{DE0253CB-21E9-466B-B99F-DAEFF0FDD305}" type="datetimeFigureOut">
              <a:rPr lang="en-US" smtClean="0"/>
              <a:t>5/6/2024</a:t>
            </a:fld>
            <a:endParaRPr lang="en-US"/>
          </a:p>
        </p:txBody>
      </p:sp>
      <p:sp>
        <p:nvSpPr>
          <p:cNvPr id="5" name="Footer Placeholder 4">
            <a:extLst>
              <a:ext uri="{FF2B5EF4-FFF2-40B4-BE49-F238E27FC236}">
                <a16:creationId xmlns:a16="http://schemas.microsoft.com/office/drawing/2014/main" id="{5650AA6F-2311-10D7-956F-47F3C483C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1CCBA-874E-D285-E18A-799E509C6F38}"/>
              </a:ext>
            </a:extLst>
          </p:cNvPr>
          <p:cNvSpPr>
            <a:spLocks noGrp="1"/>
          </p:cNvSpPr>
          <p:nvPr>
            <p:ph type="sldNum" sz="quarter" idx="12"/>
          </p:nvPr>
        </p:nvSpPr>
        <p:spPr/>
        <p:txBody>
          <a:bodyPr/>
          <a:lstStyle/>
          <a:p>
            <a:fld id="{437EF3F8-EC71-4401-B553-18A3D3FFB926}" type="slidenum">
              <a:rPr lang="en-US" smtClean="0"/>
              <a:t>‹#›</a:t>
            </a:fld>
            <a:endParaRPr lang="en-US"/>
          </a:p>
        </p:txBody>
      </p:sp>
    </p:spTree>
    <p:extLst>
      <p:ext uri="{BB962C8B-B14F-4D97-AF65-F5344CB8AC3E}">
        <p14:creationId xmlns:p14="http://schemas.microsoft.com/office/powerpoint/2010/main" val="2482811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1EDDB-8AFD-1CC2-2583-0A48D0F749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1B692E-AAF6-50B8-862D-303D40CED4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F00D74-3FBF-CAC4-8D74-82EEBD4FDB21}"/>
              </a:ext>
            </a:extLst>
          </p:cNvPr>
          <p:cNvSpPr>
            <a:spLocks noGrp="1"/>
          </p:cNvSpPr>
          <p:nvPr>
            <p:ph type="dt" sz="half" idx="10"/>
          </p:nvPr>
        </p:nvSpPr>
        <p:spPr/>
        <p:txBody>
          <a:bodyPr/>
          <a:lstStyle/>
          <a:p>
            <a:fld id="{DE0253CB-21E9-466B-B99F-DAEFF0FDD305}" type="datetimeFigureOut">
              <a:rPr lang="en-US" smtClean="0"/>
              <a:t>5/6/2024</a:t>
            </a:fld>
            <a:endParaRPr lang="en-US"/>
          </a:p>
        </p:txBody>
      </p:sp>
      <p:sp>
        <p:nvSpPr>
          <p:cNvPr id="5" name="Footer Placeholder 4">
            <a:extLst>
              <a:ext uri="{FF2B5EF4-FFF2-40B4-BE49-F238E27FC236}">
                <a16:creationId xmlns:a16="http://schemas.microsoft.com/office/drawing/2014/main" id="{A9738E51-E991-6CFD-095F-45442EF4A9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B81BD8-AB3F-96CC-4751-9E846396FB9A}"/>
              </a:ext>
            </a:extLst>
          </p:cNvPr>
          <p:cNvSpPr>
            <a:spLocks noGrp="1"/>
          </p:cNvSpPr>
          <p:nvPr>
            <p:ph type="sldNum" sz="quarter" idx="12"/>
          </p:nvPr>
        </p:nvSpPr>
        <p:spPr/>
        <p:txBody>
          <a:bodyPr/>
          <a:lstStyle/>
          <a:p>
            <a:fld id="{437EF3F8-EC71-4401-B553-18A3D3FFB926}" type="slidenum">
              <a:rPr lang="en-US" smtClean="0"/>
              <a:t>‹#›</a:t>
            </a:fld>
            <a:endParaRPr lang="en-US"/>
          </a:p>
        </p:txBody>
      </p:sp>
    </p:spTree>
    <p:extLst>
      <p:ext uri="{BB962C8B-B14F-4D97-AF65-F5344CB8AC3E}">
        <p14:creationId xmlns:p14="http://schemas.microsoft.com/office/powerpoint/2010/main" val="1290081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FB2CCE-7596-6FC4-695A-529E0F5CF0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F59DA8-318D-03FF-04DD-619B6D5940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ED9C36-183B-44F1-648E-E6D7568A1ACD}"/>
              </a:ext>
            </a:extLst>
          </p:cNvPr>
          <p:cNvSpPr>
            <a:spLocks noGrp="1"/>
          </p:cNvSpPr>
          <p:nvPr>
            <p:ph type="dt" sz="half" idx="10"/>
          </p:nvPr>
        </p:nvSpPr>
        <p:spPr/>
        <p:txBody>
          <a:bodyPr/>
          <a:lstStyle/>
          <a:p>
            <a:fld id="{DE0253CB-21E9-466B-B99F-DAEFF0FDD305}" type="datetimeFigureOut">
              <a:rPr lang="en-US" smtClean="0"/>
              <a:t>5/6/2024</a:t>
            </a:fld>
            <a:endParaRPr lang="en-US"/>
          </a:p>
        </p:txBody>
      </p:sp>
      <p:sp>
        <p:nvSpPr>
          <p:cNvPr id="5" name="Footer Placeholder 4">
            <a:extLst>
              <a:ext uri="{FF2B5EF4-FFF2-40B4-BE49-F238E27FC236}">
                <a16:creationId xmlns:a16="http://schemas.microsoft.com/office/drawing/2014/main" id="{899390D2-1AF3-F397-78A4-0FC63462CD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06C23-D2A8-A1F3-7E31-6F08569FD7C9}"/>
              </a:ext>
            </a:extLst>
          </p:cNvPr>
          <p:cNvSpPr>
            <a:spLocks noGrp="1"/>
          </p:cNvSpPr>
          <p:nvPr>
            <p:ph type="sldNum" sz="quarter" idx="12"/>
          </p:nvPr>
        </p:nvSpPr>
        <p:spPr/>
        <p:txBody>
          <a:bodyPr/>
          <a:lstStyle/>
          <a:p>
            <a:fld id="{437EF3F8-EC71-4401-B553-18A3D3FFB926}" type="slidenum">
              <a:rPr lang="en-US" smtClean="0"/>
              <a:t>‹#›</a:t>
            </a:fld>
            <a:endParaRPr lang="en-US"/>
          </a:p>
        </p:txBody>
      </p:sp>
    </p:spTree>
    <p:extLst>
      <p:ext uri="{BB962C8B-B14F-4D97-AF65-F5344CB8AC3E}">
        <p14:creationId xmlns:p14="http://schemas.microsoft.com/office/powerpoint/2010/main" val="1633457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5B90C-CA5F-A6CA-A644-2DDC8E5FD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10AAFE-A3B2-A0AE-81D8-626890E71F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9584A2-A7F1-14B0-C843-059FBCC3A882}"/>
              </a:ext>
            </a:extLst>
          </p:cNvPr>
          <p:cNvSpPr>
            <a:spLocks noGrp="1"/>
          </p:cNvSpPr>
          <p:nvPr>
            <p:ph type="dt" sz="half" idx="10"/>
          </p:nvPr>
        </p:nvSpPr>
        <p:spPr/>
        <p:txBody>
          <a:bodyPr/>
          <a:lstStyle/>
          <a:p>
            <a:fld id="{DE0253CB-21E9-466B-B99F-DAEFF0FDD305}" type="datetimeFigureOut">
              <a:rPr lang="en-US" smtClean="0"/>
              <a:t>5/6/2024</a:t>
            </a:fld>
            <a:endParaRPr lang="en-US"/>
          </a:p>
        </p:txBody>
      </p:sp>
      <p:sp>
        <p:nvSpPr>
          <p:cNvPr id="5" name="Footer Placeholder 4">
            <a:extLst>
              <a:ext uri="{FF2B5EF4-FFF2-40B4-BE49-F238E27FC236}">
                <a16:creationId xmlns:a16="http://schemas.microsoft.com/office/drawing/2014/main" id="{2A41D33F-EEAB-7DDF-4CE8-27C7BAF418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136B88-53F6-7454-6796-FF121EDA01D3}"/>
              </a:ext>
            </a:extLst>
          </p:cNvPr>
          <p:cNvSpPr>
            <a:spLocks noGrp="1"/>
          </p:cNvSpPr>
          <p:nvPr>
            <p:ph type="sldNum" sz="quarter" idx="12"/>
          </p:nvPr>
        </p:nvSpPr>
        <p:spPr/>
        <p:txBody>
          <a:bodyPr/>
          <a:lstStyle/>
          <a:p>
            <a:fld id="{437EF3F8-EC71-4401-B553-18A3D3FFB926}" type="slidenum">
              <a:rPr lang="en-US" smtClean="0"/>
              <a:t>‹#›</a:t>
            </a:fld>
            <a:endParaRPr lang="en-US"/>
          </a:p>
        </p:txBody>
      </p:sp>
    </p:spTree>
    <p:extLst>
      <p:ext uri="{BB962C8B-B14F-4D97-AF65-F5344CB8AC3E}">
        <p14:creationId xmlns:p14="http://schemas.microsoft.com/office/powerpoint/2010/main" val="2980915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AD3E-A7F3-9769-3A94-BD44F59419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3B724A-6F8B-2BDF-4485-0A3C5D8965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560E25-ABDF-BDDC-AD2C-172F6486953E}"/>
              </a:ext>
            </a:extLst>
          </p:cNvPr>
          <p:cNvSpPr>
            <a:spLocks noGrp="1"/>
          </p:cNvSpPr>
          <p:nvPr>
            <p:ph type="dt" sz="half" idx="10"/>
          </p:nvPr>
        </p:nvSpPr>
        <p:spPr/>
        <p:txBody>
          <a:bodyPr/>
          <a:lstStyle/>
          <a:p>
            <a:fld id="{DE0253CB-21E9-466B-B99F-DAEFF0FDD305}" type="datetimeFigureOut">
              <a:rPr lang="en-US" smtClean="0"/>
              <a:t>5/6/2024</a:t>
            </a:fld>
            <a:endParaRPr lang="en-US"/>
          </a:p>
        </p:txBody>
      </p:sp>
      <p:sp>
        <p:nvSpPr>
          <p:cNvPr id="5" name="Footer Placeholder 4">
            <a:extLst>
              <a:ext uri="{FF2B5EF4-FFF2-40B4-BE49-F238E27FC236}">
                <a16:creationId xmlns:a16="http://schemas.microsoft.com/office/drawing/2014/main" id="{5CB8CD6A-BBA9-6A06-CBC6-761FA6E0C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0ADCDF-0AD5-F529-FA3C-5989B383BEB0}"/>
              </a:ext>
            </a:extLst>
          </p:cNvPr>
          <p:cNvSpPr>
            <a:spLocks noGrp="1"/>
          </p:cNvSpPr>
          <p:nvPr>
            <p:ph type="sldNum" sz="quarter" idx="12"/>
          </p:nvPr>
        </p:nvSpPr>
        <p:spPr/>
        <p:txBody>
          <a:bodyPr/>
          <a:lstStyle/>
          <a:p>
            <a:fld id="{437EF3F8-EC71-4401-B553-18A3D3FFB926}" type="slidenum">
              <a:rPr lang="en-US" smtClean="0"/>
              <a:t>‹#›</a:t>
            </a:fld>
            <a:endParaRPr lang="en-US"/>
          </a:p>
        </p:txBody>
      </p:sp>
    </p:spTree>
    <p:extLst>
      <p:ext uri="{BB962C8B-B14F-4D97-AF65-F5344CB8AC3E}">
        <p14:creationId xmlns:p14="http://schemas.microsoft.com/office/powerpoint/2010/main" val="2101512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456A3-214A-69F6-2B02-5D35005CD1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598C0E-023B-C9DD-B2F8-3B28FD89B1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54D7B9-33DC-B57B-1A05-8D1EB9CC16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E18ACA-D0E6-8CF5-35A4-3AD4F1A5EC78}"/>
              </a:ext>
            </a:extLst>
          </p:cNvPr>
          <p:cNvSpPr>
            <a:spLocks noGrp="1"/>
          </p:cNvSpPr>
          <p:nvPr>
            <p:ph type="dt" sz="half" idx="10"/>
          </p:nvPr>
        </p:nvSpPr>
        <p:spPr/>
        <p:txBody>
          <a:bodyPr/>
          <a:lstStyle/>
          <a:p>
            <a:fld id="{DE0253CB-21E9-466B-B99F-DAEFF0FDD305}" type="datetimeFigureOut">
              <a:rPr lang="en-US" smtClean="0"/>
              <a:t>5/6/2024</a:t>
            </a:fld>
            <a:endParaRPr lang="en-US"/>
          </a:p>
        </p:txBody>
      </p:sp>
      <p:sp>
        <p:nvSpPr>
          <p:cNvPr id="6" name="Footer Placeholder 5">
            <a:extLst>
              <a:ext uri="{FF2B5EF4-FFF2-40B4-BE49-F238E27FC236}">
                <a16:creationId xmlns:a16="http://schemas.microsoft.com/office/drawing/2014/main" id="{55F81CA8-9AAA-FAB7-CE67-2844254086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12A7CB-4731-F4E8-5E99-7BF70BE751B3}"/>
              </a:ext>
            </a:extLst>
          </p:cNvPr>
          <p:cNvSpPr>
            <a:spLocks noGrp="1"/>
          </p:cNvSpPr>
          <p:nvPr>
            <p:ph type="sldNum" sz="quarter" idx="12"/>
          </p:nvPr>
        </p:nvSpPr>
        <p:spPr/>
        <p:txBody>
          <a:bodyPr/>
          <a:lstStyle/>
          <a:p>
            <a:fld id="{437EF3F8-EC71-4401-B553-18A3D3FFB926}" type="slidenum">
              <a:rPr lang="en-US" smtClean="0"/>
              <a:t>‹#›</a:t>
            </a:fld>
            <a:endParaRPr lang="en-US"/>
          </a:p>
        </p:txBody>
      </p:sp>
    </p:spTree>
    <p:extLst>
      <p:ext uri="{BB962C8B-B14F-4D97-AF65-F5344CB8AC3E}">
        <p14:creationId xmlns:p14="http://schemas.microsoft.com/office/powerpoint/2010/main" val="1744114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56BBC-9BAC-ECCF-EB18-C60557E5F5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E89A41-BA85-8B74-F9A0-DE12617535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E6F753-BDA7-FDCA-E680-4D41F80761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EC5C74-8C43-919A-AAD7-6079567F4E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2BD8E1-F311-BB1D-1A9E-A0CE37F651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5A9DEE-CF78-397D-A160-5C6D6FDFB89C}"/>
              </a:ext>
            </a:extLst>
          </p:cNvPr>
          <p:cNvSpPr>
            <a:spLocks noGrp="1"/>
          </p:cNvSpPr>
          <p:nvPr>
            <p:ph type="dt" sz="half" idx="10"/>
          </p:nvPr>
        </p:nvSpPr>
        <p:spPr/>
        <p:txBody>
          <a:bodyPr/>
          <a:lstStyle/>
          <a:p>
            <a:fld id="{DE0253CB-21E9-466B-B99F-DAEFF0FDD305}" type="datetimeFigureOut">
              <a:rPr lang="en-US" smtClean="0"/>
              <a:t>5/6/2024</a:t>
            </a:fld>
            <a:endParaRPr lang="en-US"/>
          </a:p>
        </p:txBody>
      </p:sp>
      <p:sp>
        <p:nvSpPr>
          <p:cNvPr id="8" name="Footer Placeholder 7">
            <a:extLst>
              <a:ext uri="{FF2B5EF4-FFF2-40B4-BE49-F238E27FC236}">
                <a16:creationId xmlns:a16="http://schemas.microsoft.com/office/drawing/2014/main" id="{F4D799AB-7706-1689-90A9-45E80F71FA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510E9E-4A5E-417D-36FA-02D2646E6B3C}"/>
              </a:ext>
            </a:extLst>
          </p:cNvPr>
          <p:cNvSpPr>
            <a:spLocks noGrp="1"/>
          </p:cNvSpPr>
          <p:nvPr>
            <p:ph type="sldNum" sz="quarter" idx="12"/>
          </p:nvPr>
        </p:nvSpPr>
        <p:spPr/>
        <p:txBody>
          <a:bodyPr/>
          <a:lstStyle/>
          <a:p>
            <a:fld id="{437EF3F8-EC71-4401-B553-18A3D3FFB926}" type="slidenum">
              <a:rPr lang="en-US" smtClean="0"/>
              <a:t>‹#›</a:t>
            </a:fld>
            <a:endParaRPr lang="en-US"/>
          </a:p>
        </p:txBody>
      </p:sp>
    </p:spTree>
    <p:extLst>
      <p:ext uri="{BB962C8B-B14F-4D97-AF65-F5344CB8AC3E}">
        <p14:creationId xmlns:p14="http://schemas.microsoft.com/office/powerpoint/2010/main" val="4114860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7A511-9CC4-696E-ACA6-28676047E2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6E39D0-DA5F-0E8A-9AF7-FA5FF5F64038}"/>
              </a:ext>
            </a:extLst>
          </p:cNvPr>
          <p:cNvSpPr>
            <a:spLocks noGrp="1"/>
          </p:cNvSpPr>
          <p:nvPr>
            <p:ph type="dt" sz="half" idx="10"/>
          </p:nvPr>
        </p:nvSpPr>
        <p:spPr/>
        <p:txBody>
          <a:bodyPr/>
          <a:lstStyle/>
          <a:p>
            <a:fld id="{DE0253CB-21E9-466B-B99F-DAEFF0FDD305}" type="datetimeFigureOut">
              <a:rPr lang="en-US" smtClean="0"/>
              <a:t>5/6/2024</a:t>
            </a:fld>
            <a:endParaRPr lang="en-US"/>
          </a:p>
        </p:txBody>
      </p:sp>
      <p:sp>
        <p:nvSpPr>
          <p:cNvPr id="4" name="Footer Placeholder 3">
            <a:extLst>
              <a:ext uri="{FF2B5EF4-FFF2-40B4-BE49-F238E27FC236}">
                <a16:creationId xmlns:a16="http://schemas.microsoft.com/office/drawing/2014/main" id="{D76488B8-232C-B7A5-37A7-CECCD1B24A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C28529-E0C1-55E9-BC62-59820CC452D8}"/>
              </a:ext>
            </a:extLst>
          </p:cNvPr>
          <p:cNvSpPr>
            <a:spLocks noGrp="1"/>
          </p:cNvSpPr>
          <p:nvPr>
            <p:ph type="sldNum" sz="quarter" idx="12"/>
          </p:nvPr>
        </p:nvSpPr>
        <p:spPr/>
        <p:txBody>
          <a:bodyPr/>
          <a:lstStyle/>
          <a:p>
            <a:fld id="{437EF3F8-EC71-4401-B553-18A3D3FFB926}" type="slidenum">
              <a:rPr lang="en-US" smtClean="0"/>
              <a:t>‹#›</a:t>
            </a:fld>
            <a:endParaRPr lang="en-US"/>
          </a:p>
        </p:txBody>
      </p:sp>
    </p:spTree>
    <p:extLst>
      <p:ext uri="{BB962C8B-B14F-4D97-AF65-F5344CB8AC3E}">
        <p14:creationId xmlns:p14="http://schemas.microsoft.com/office/powerpoint/2010/main" val="2546058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1C878A-79B6-E13A-721E-94A56D74CB5E}"/>
              </a:ext>
            </a:extLst>
          </p:cNvPr>
          <p:cNvSpPr>
            <a:spLocks noGrp="1"/>
          </p:cNvSpPr>
          <p:nvPr>
            <p:ph type="dt" sz="half" idx="10"/>
          </p:nvPr>
        </p:nvSpPr>
        <p:spPr/>
        <p:txBody>
          <a:bodyPr/>
          <a:lstStyle/>
          <a:p>
            <a:fld id="{DE0253CB-21E9-466B-B99F-DAEFF0FDD305}" type="datetimeFigureOut">
              <a:rPr lang="en-US" smtClean="0"/>
              <a:t>5/6/2024</a:t>
            </a:fld>
            <a:endParaRPr lang="en-US"/>
          </a:p>
        </p:txBody>
      </p:sp>
      <p:sp>
        <p:nvSpPr>
          <p:cNvPr id="3" name="Footer Placeholder 2">
            <a:extLst>
              <a:ext uri="{FF2B5EF4-FFF2-40B4-BE49-F238E27FC236}">
                <a16:creationId xmlns:a16="http://schemas.microsoft.com/office/drawing/2014/main" id="{E9DF418B-B000-A8AF-0CDE-4F6FC7BA24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30F80D-44E4-46BE-6C8D-FD0DDCCC5000}"/>
              </a:ext>
            </a:extLst>
          </p:cNvPr>
          <p:cNvSpPr>
            <a:spLocks noGrp="1"/>
          </p:cNvSpPr>
          <p:nvPr>
            <p:ph type="sldNum" sz="quarter" idx="12"/>
          </p:nvPr>
        </p:nvSpPr>
        <p:spPr/>
        <p:txBody>
          <a:bodyPr/>
          <a:lstStyle/>
          <a:p>
            <a:fld id="{437EF3F8-EC71-4401-B553-18A3D3FFB926}" type="slidenum">
              <a:rPr lang="en-US" smtClean="0"/>
              <a:t>‹#›</a:t>
            </a:fld>
            <a:endParaRPr lang="en-US"/>
          </a:p>
        </p:txBody>
      </p:sp>
    </p:spTree>
    <p:extLst>
      <p:ext uri="{BB962C8B-B14F-4D97-AF65-F5344CB8AC3E}">
        <p14:creationId xmlns:p14="http://schemas.microsoft.com/office/powerpoint/2010/main" val="3875571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50C6-F279-30F9-3B1E-1DA5D1B99D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548575-23C1-14AB-FBEF-5CA6F3A2B2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4C95EC-C179-7B22-E030-8686DE2C1F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28A52E-5087-7DC2-E2B8-29CBA9F6E5FC}"/>
              </a:ext>
            </a:extLst>
          </p:cNvPr>
          <p:cNvSpPr>
            <a:spLocks noGrp="1"/>
          </p:cNvSpPr>
          <p:nvPr>
            <p:ph type="dt" sz="half" idx="10"/>
          </p:nvPr>
        </p:nvSpPr>
        <p:spPr/>
        <p:txBody>
          <a:bodyPr/>
          <a:lstStyle/>
          <a:p>
            <a:fld id="{DE0253CB-21E9-466B-B99F-DAEFF0FDD305}" type="datetimeFigureOut">
              <a:rPr lang="en-US" smtClean="0"/>
              <a:t>5/6/2024</a:t>
            </a:fld>
            <a:endParaRPr lang="en-US"/>
          </a:p>
        </p:txBody>
      </p:sp>
      <p:sp>
        <p:nvSpPr>
          <p:cNvPr id="6" name="Footer Placeholder 5">
            <a:extLst>
              <a:ext uri="{FF2B5EF4-FFF2-40B4-BE49-F238E27FC236}">
                <a16:creationId xmlns:a16="http://schemas.microsoft.com/office/drawing/2014/main" id="{F36D362F-86A0-15BC-7418-896734ED9D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A2C80C-399B-AA6E-9163-B17FAEDF0066}"/>
              </a:ext>
            </a:extLst>
          </p:cNvPr>
          <p:cNvSpPr>
            <a:spLocks noGrp="1"/>
          </p:cNvSpPr>
          <p:nvPr>
            <p:ph type="sldNum" sz="quarter" idx="12"/>
          </p:nvPr>
        </p:nvSpPr>
        <p:spPr/>
        <p:txBody>
          <a:bodyPr/>
          <a:lstStyle/>
          <a:p>
            <a:fld id="{437EF3F8-EC71-4401-B553-18A3D3FFB926}" type="slidenum">
              <a:rPr lang="en-US" smtClean="0"/>
              <a:t>‹#›</a:t>
            </a:fld>
            <a:endParaRPr lang="en-US"/>
          </a:p>
        </p:txBody>
      </p:sp>
    </p:spTree>
    <p:extLst>
      <p:ext uri="{BB962C8B-B14F-4D97-AF65-F5344CB8AC3E}">
        <p14:creationId xmlns:p14="http://schemas.microsoft.com/office/powerpoint/2010/main" val="1879978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5CB5B-DA00-21B1-4879-3468CC136E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C6825D-2463-C111-935E-60F12BC9D6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EEB4E1-9036-F777-A1AF-E654BBC3B8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E95F00-A8E1-D64E-DEC0-639DDE245BBA}"/>
              </a:ext>
            </a:extLst>
          </p:cNvPr>
          <p:cNvSpPr>
            <a:spLocks noGrp="1"/>
          </p:cNvSpPr>
          <p:nvPr>
            <p:ph type="dt" sz="half" idx="10"/>
          </p:nvPr>
        </p:nvSpPr>
        <p:spPr/>
        <p:txBody>
          <a:bodyPr/>
          <a:lstStyle/>
          <a:p>
            <a:fld id="{DE0253CB-21E9-466B-B99F-DAEFF0FDD305}" type="datetimeFigureOut">
              <a:rPr lang="en-US" smtClean="0"/>
              <a:t>5/6/2024</a:t>
            </a:fld>
            <a:endParaRPr lang="en-US"/>
          </a:p>
        </p:txBody>
      </p:sp>
      <p:sp>
        <p:nvSpPr>
          <p:cNvPr id="6" name="Footer Placeholder 5">
            <a:extLst>
              <a:ext uri="{FF2B5EF4-FFF2-40B4-BE49-F238E27FC236}">
                <a16:creationId xmlns:a16="http://schemas.microsoft.com/office/drawing/2014/main" id="{20FFEFAD-7A1E-F710-5949-0C004F5DAA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B67622-9239-3EFF-E0FC-038E00116B94}"/>
              </a:ext>
            </a:extLst>
          </p:cNvPr>
          <p:cNvSpPr>
            <a:spLocks noGrp="1"/>
          </p:cNvSpPr>
          <p:nvPr>
            <p:ph type="sldNum" sz="quarter" idx="12"/>
          </p:nvPr>
        </p:nvSpPr>
        <p:spPr/>
        <p:txBody>
          <a:bodyPr/>
          <a:lstStyle/>
          <a:p>
            <a:fld id="{437EF3F8-EC71-4401-B553-18A3D3FFB926}" type="slidenum">
              <a:rPr lang="en-US" smtClean="0"/>
              <a:t>‹#›</a:t>
            </a:fld>
            <a:endParaRPr lang="en-US"/>
          </a:p>
        </p:txBody>
      </p:sp>
    </p:spTree>
    <p:extLst>
      <p:ext uri="{BB962C8B-B14F-4D97-AF65-F5344CB8AC3E}">
        <p14:creationId xmlns:p14="http://schemas.microsoft.com/office/powerpoint/2010/main" val="3560283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5236EF-7794-86E0-EE35-F7712217BE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0BAF8B-376C-B721-02A5-F8A09A33BA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7FFB89-3C97-8B6D-2ADC-DD24063A37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0253CB-21E9-466B-B99F-DAEFF0FDD305}" type="datetimeFigureOut">
              <a:rPr lang="en-US" smtClean="0"/>
              <a:t>5/6/2024</a:t>
            </a:fld>
            <a:endParaRPr lang="en-US"/>
          </a:p>
        </p:txBody>
      </p:sp>
      <p:sp>
        <p:nvSpPr>
          <p:cNvPr id="5" name="Footer Placeholder 4">
            <a:extLst>
              <a:ext uri="{FF2B5EF4-FFF2-40B4-BE49-F238E27FC236}">
                <a16:creationId xmlns:a16="http://schemas.microsoft.com/office/drawing/2014/main" id="{F4E637C5-C7A0-3457-DC75-FE07F58BBF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02F52B-02AD-8CF3-110A-55D74239BA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7EF3F8-EC71-4401-B553-18A3D3FFB926}" type="slidenum">
              <a:rPr lang="en-US" smtClean="0"/>
              <a:t>‹#›</a:t>
            </a:fld>
            <a:endParaRPr lang="en-US"/>
          </a:p>
        </p:txBody>
      </p:sp>
    </p:spTree>
    <p:extLst>
      <p:ext uri="{BB962C8B-B14F-4D97-AF65-F5344CB8AC3E}">
        <p14:creationId xmlns:p14="http://schemas.microsoft.com/office/powerpoint/2010/main" val="2877146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3282-F5F3-6CC2-416A-45F2090AAD3F}"/>
              </a:ext>
            </a:extLst>
          </p:cNvPr>
          <p:cNvSpPr>
            <a:spLocks noGrp="1"/>
          </p:cNvSpPr>
          <p:nvPr>
            <p:ph type="ctrTitle"/>
          </p:nvPr>
        </p:nvSpPr>
        <p:spPr>
          <a:xfrm>
            <a:off x="1524000" y="498157"/>
            <a:ext cx="9144000" cy="1356043"/>
          </a:xfrm>
        </p:spPr>
        <p:txBody>
          <a:bodyPr>
            <a:normAutofit/>
          </a:bodyPr>
          <a:lstStyle/>
          <a:p>
            <a:r>
              <a:rPr lang="en-US" sz="4000" b="1" dirty="0">
                <a:solidFill>
                  <a:srgbClr val="002060"/>
                </a:solidFill>
                <a:effectLst/>
                <a:highlight>
                  <a:srgbClr val="FFFFFF"/>
                </a:highlight>
                <a:latin typeface="Times New Roman" panose="02020603050405020304" pitchFamily="18" charset="0"/>
                <a:ea typeface="Calibri" panose="020F0502020204030204" pitchFamily="34" charset="0"/>
              </a:rPr>
              <a:t>WeedSense - Empowering Precision Agriculture with Computer Vision</a:t>
            </a:r>
            <a:endParaRPr lang="en-US" sz="11500" b="1" dirty="0"/>
          </a:p>
        </p:txBody>
      </p:sp>
      <p:sp>
        <p:nvSpPr>
          <p:cNvPr id="3" name="Subtitle 2">
            <a:extLst>
              <a:ext uri="{FF2B5EF4-FFF2-40B4-BE49-F238E27FC236}">
                <a16:creationId xmlns:a16="http://schemas.microsoft.com/office/drawing/2014/main" id="{CD2DE6F9-D171-BBD1-F171-51CC2DB14982}"/>
              </a:ext>
            </a:extLst>
          </p:cNvPr>
          <p:cNvSpPr>
            <a:spLocks noGrp="1"/>
          </p:cNvSpPr>
          <p:nvPr>
            <p:ph type="subTitle" idx="1"/>
          </p:nvPr>
        </p:nvSpPr>
        <p:spPr>
          <a:xfrm>
            <a:off x="1524000" y="2418080"/>
            <a:ext cx="9144000" cy="2839720"/>
          </a:xfrm>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A Capstone Project </a:t>
            </a:r>
          </a:p>
          <a:p>
            <a:r>
              <a:rPr lang="en-US" b="1" i="1" dirty="0">
                <a:latin typeface="Times New Roman" panose="02020603050405020304" pitchFamily="18" charset="0"/>
                <a:cs typeface="Times New Roman" panose="02020603050405020304" pitchFamily="18" charset="0"/>
              </a:rPr>
              <a:t>By</a:t>
            </a:r>
          </a:p>
          <a:p>
            <a:r>
              <a:rPr lang="en-US" b="1" dirty="0">
                <a:latin typeface="Times New Roman" panose="02020603050405020304" pitchFamily="18" charset="0"/>
                <a:cs typeface="Times New Roman" panose="02020603050405020304" pitchFamily="18" charset="0"/>
              </a:rPr>
              <a:t>Kalyan – </a:t>
            </a:r>
            <a:r>
              <a:rPr lang="en-US" b="1" dirty="0">
                <a:highlight>
                  <a:srgbClr val="FFFF00"/>
                </a:highlight>
                <a:latin typeface="Times New Roman" panose="02020603050405020304" pitchFamily="18" charset="0"/>
                <a:cs typeface="Times New Roman" panose="02020603050405020304" pitchFamily="18" charset="0"/>
              </a:rPr>
              <a:t>Roll No</a:t>
            </a:r>
          </a:p>
          <a:p>
            <a:r>
              <a:rPr lang="en-US" b="1" dirty="0">
                <a:latin typeface="Times New Roman" panose="02020603050405020304" pitchFamily="18" charset="0"/>
                <a:cs typeface="Times New Roman" panose="02020603050405020304" pitchFamily="18" charset="0"/>
              </a:rPr>
              <a:t>Master of Science in Data Science </a:t>
            </a:r>
          </a:p>
          <a:p>
            <a:endParaRPr lang="en-US" b="1"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University of Maryland, Baltimore County</a:t>
            </a:r>
          </a:p>
          <a:p>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09730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DAE3-1230-1E55-4050-D34813B9D0D1}"/>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Results</a:t>
            </a:r>
          </a:p>
        </p:txBody>
      </p:sp>
      <p:graphicFrame>
        <p:nvGraphicFramePr>
          <p:cNvPr id="4" name="Content Placeholder 3">
            <a:extLst>
              <a:ext uri="{FF2B5EF4-FFF2-40B4-BE49-F238E27FC236}">
                <a16:creationId xmlns:a16="http://schemas.microsoft.com/office/drawing/2014/main" id="{7E50E441-3253-3903-BAAE-7EC22DB51A22}"/>
              </a:ext>
            </a:extLst>
          </p:cNvPr>
          <p:cNvGraphicFramePr>
            <a:graphicFrameLocks noGrp="1"/>
          </p:cNvGraphicFramePr>
          <p:nvPr>
            <p:ph idx="1"/>
            <p:extLst>
              <p:ext uri="{D42A27DB-BD31-4B8C-83A1-F6EECF244321}">
                <p14:modId xmlns:p14="http://schemas.microsoft.com/office/powerpoint/2010/main" val="2441855684"/>
              </p:ext>
            </p:extLst>
          </p:nvPr>
        </p:nvGraphicFramePr>
        <p:xfrm>
          <a:off x="838200" y="1825625"/>
          <a:ext cx="9514840" cy="1112520"/>
        </p:xfrm>
        <a:graphic>
          <a:graphicData uri="http://schemas.openxmlformats.org/drawingml/2006/table">
            <a:tbl>
              <a:tblPr firstRow="1" bandRow="1">
                <a:tableStyleId>{5940675A-B579-460E-94D1-54222C63F5DA}</a:tableStyleId>
              </a:tblPr>
              <a:tblGrid>
                <a:gridCol w="1902968">
                  <a:extLst>
                    <a:ext uri="{9D8B030D-6E8A-4147-A177-3AD203B41FA5}">
                      <a16:colId xmlns:a16="http://schemas.microsoft.com/office/drawing/2014/main" val="643245821"/>
                    </a:ext>
                  </a:extLst>
                </a:gridCol>
                <a:gridCol w="1902968">
                  <a:extLst>
                    <a:ext uri="{9D8B030D-6E8A-4147-A177-3AD203B41FA5}">
                      <a16:colId xmlns:a16="http://schemas.microsoft.com/office/drawing/2014/main" val="800894337"/>
                    </a:ext>
                  </a:extLst>
                </a:gridCol>
                <a:gridCol w="1902968">
                  <a:extLst>
                    <a:ext uri="{9D8B030D-6E8A-4147-A177-3AD203B41FA5}">
                      <a16:colId xmlns:a16="http://schemas.microsoft.com/office/drawing/2014/main" val="1988389839"/>
                    </a:ext>
                  </a:extLst>
                </a:gridCol>
                <a:gridCol w="1902968">
                  <a:extLst>
                    <a:ext uri="{9D8B030D-6E8A-4147-A177-3AD203B41FA5}">
                      <a16:colId xmlns:a16="http://schemas.microsoft.com/office/drawing/2014/main" val="1308141114"/>
                    </a:ext>
                  </a:extLst>
                </a:gridCol>
                <a:gridCol w="1902968">
                  <a:extLst>
                    <a:ext uri="{9D8B030D-6E8A-4147-A177-3AD203B41FA5}">
                      <a16:colId xmlns:a16="http://schemas.microsoft.com/office/drawing/2014/main" val="3168676101"/>
                    </a:ext>
                  </a:extLst>
                </a:gridCol>
              </a:tblGrid>
              <a:tr h="370840">
                <a:tc>
                  <a:txBody>
                    <a:bodyPr/>
                    <a:lstStyle/>
                    <a:p>
                      <a:pPr algn="ctr"/>
                      <a:r>
                        <a:rPr lang="en-US" b="1" dirty="0">
                          <a:latin typeface="Times New Roman" panose="02020603050405020304" pitchFamily="18" charset="0"/>
                          <a:cs typeface="Times New Roman" panose="02020603050405020304" pitchFamily="18" charset="0"/>
                        </a:rPr>
                        <a:t>Model</a:t>
                      </a:r>
                    </a:p>
                  </a:txBody>
                  <a:tcPr/>
                </a:tc>
                <a:tc>
                  <a:txBody>
                    <a:bodyPr/>
                    <a:lstStyle/>
                    <a:p>
                      <a:pPr algn="ctr"/>
                      <a:r>
                        <a:rPr lang="en-US" b="1" dirty="0">
                          <a:latin typeface="Times New Roman" panose="02020603050405020304" pitchFamily="18" charset="0"/>
                          <a:cs typeface="Times New Roman" panose="02020603050405020304" pitchFamily="18" charset="0"/>
                        </a:rPr>
                        <a:t> Train Loss</a:t>
                      </a:r>
                    </a:p>
                  </a:txBody>
                  <a:tcPr/>
                </a:tc>
                <a:tc>
                  <a:txBody>
                    <a:bodyPr/>
                    <a:lstStyle/>
                    <a:p>
                      <a:pPr algn="ctr"/>
                      <a:r>
                        <a:rPr lang="en-US" b="1" dirty="0">
                          <a:latin typeface="Times New Roman" panose="02020603050405020304" pitchFamily="18" charset="0"/>
                          <a:cs typeface="Times New Roman" panose="02020603050405020304" pitchFamily="18" charset="0"/>
                        </a:rPr>
                        <a:t>Test Loss</a:t>
                      </a:r>
                    </a:p>
                  </a:txBody>
                  <a:tcPr/>
                </a:tc>
                <a:tc>
                  <a:txBody>
                    <a:bodyPr/>
                    <a:lstStyle/>
                    <a:p>
                      <a:pPr algn="ctr"/>
                      <a:r>
                        <a:rPr lang="en-US" b="1" dirty="0">
                          <a:latin typeface="Times New Roman" panose="02020603050405020304" pitchFamily="18" charset="0"/>
                          <a:cs typeface="Times New Roman" panose="02020603050405020304" pitchFamily="18" charset="0"/>
                        </a:rPr>
                        <a:t>Train AUC</a:t>
                      </a:r>
                    </a:p>
                  </a:txBody>
                  <a:tcPr/>
                </a:tc>
                <a:tc>
                  <a:txBody>
                    <a:bodyPr/>
                    <a:lstStyle/>
                    <a:p>
                      <a:pPr algn="ctr"/>
                      <a:r>
                        <a:rPr lang="en-US" b="1" dirty="0">
                          <a:latin typeface="Times New Roman" panose="02020603050405020304" pitchFamily="18" charset="0"/>
                          <a:cs typeface="Times New Roman" panose="02020603050405020304" pitchFamily="18" charset="0"/>
                        </a:rPr>
                        <a:t>Test AUC</a:t>
                      </a:r>
                    </a:p>
                  </a:txBody>
                  <a:tcPr/>
                </a:tc>
                <a:extLst>
                  <a:ext uri="{0D108BD9-81ED-4DB2-BD59-A6C34878D82A}">
                    <a16:rowId xmlns:a16="http://schemas.microsoft.com/office/drawing/2014/main" val="1411065610"/>
                  </a:ext>
                </a:extLst>
              </a:tr>
              <a:tr h="370840">
                <a:tc>
                  <a:txBody>
                    <a:bodyPr/>
                    <a:lstStyle/>
                    <a:p>
                      <a:pPr algn="ctr"/>
                      <a:r>
                        <a:rPr lang="en-US" dirty="0">
                          <a:latin typeface="Times New Roman" panose="02020603050405020304" pitchFamily="18" charset="0"/>
                          <a:cs typeface="Times New Roman" panose="02020603050405020304" pitchFamily="18" charset="0"/>
                        </a:rPr>
                        <a:t>VGG16</a:t>
                      </a:r>
                    </a:p>
                  </a:txBody>
                  <a:tcPr/>
                </a:tc>
                <a:tc>
                  <a:txBody>
                    <a:bodyPr/>
                    <a:lstStyle/>
                    <a:p>
                      <a:pPr algn="ctr"/>
                      <a:r>
                        <a:rPr lang="en-US" dirty="0">
                          <a:latin typeface="Times New Roman" panose="02020603050405020304" pitchFamily="18" charset="0"/>
                          <a:cs typeface="Times New Roman" panose="02020603050405020304" pitchFamily="18" charset="0"/>
                        </a:rPr>
                        <a:t>1.0369</a:t>
                      </a:r>
                    </a:p>
                  </a:txBody>
                  <a:tcPr/>
                </a:tc>
                <a:tc>
                  <a:txBody>
                    <a:bodyPr/>
                    <a:lstStyle/>
                    <a:p>
                      <a:pPr algn="ctr"/>
                      <a:r>
                        <a:rPr lang="en-US" dirty="0">
                          <a:latin typeface="Times New Roman" panose="02020603050405020304" pitchFamily="18" charset="0"/>
                          <a:cs typeface="Times New Roman" panose="02020603050405020304" pitchFamily="18" charset="0"/>
                        </a:rPr>
                        <a:t>0.896</a:t>
                      </a:r>
                    </a:p>
                  </a:txBody>
                  <a:tcPr/>
                </a:tc>
                <a:tc>
                  <a:txBody>
                    <a:bodyPr/>
                    <a:lstStyle/>
                    <a:p>
                      <a:pPr algn="ctr"/>
                      <a:r>
                        <a:rPr lang="en-US" dirty="0">
                          <a:latin typeface="Times New Roman" panose="02020603050405020304" pitchFamily="18" charset="0"/>
                          <a:cs typeface="Times New Roman" panose="02020603050405020304" pitchFamily="18" charset="0"/>
                        </a:rPr>
                        <a:t>0.9729</a:t>
                      </a:r>
                    </a:p>
                  </a:txBody>
                  <a:tcPr/>
                </a:tc>
                <a:tc>
                  <a:txBody>
                    <a:bodyPr/>
                    <a:lstStyle/>
                    <a:p>
                      <a:pPr algn="ctr"/>
                      <a:r>
                        <a:rPr lang="en-US" dirty="0">
                          <a:latin typeface="Times New Roman" panose="02020603050405020304" pitchFamily="18" charset="0"/>
                          <a:cs typeface="Times New Roman" panose="02020603050405020304" pitchFamily="18" charset="0"/>
                        </a:rPr>
                        <a:t>0.9803</a:t>
                      </a:r>
                    </a:p>
                  </a:txBody>
                  <a:tcPr/>
                </a:tc>
                <a:extLst>
                  <a:ext uri="{0D108BD9-81ED-4DB2-BD59-A6C34878D82A}">
                    <a16:rowId xmlns:a16="http://schemas.microsoft.com/office/drawing/2014/main" val="2998866365"/>
                  </a:ext>
                </a:extLst>
              </a:tr>
              <a:tr h="370840">
                <a:tc>
                  <a:txBody>
                    <a:bodyPr/>
                    <a:lstStyle/>
                    <a:p>
                      <a:pPr algn="ctr"/>
                      <a:r>
                        <a:rPr lang="en-US" dirty="0">
                          <a:latin typeface="Times New Roman" panose="02020603050405020304" pitchFamily="18" charset="0"/>
                          <a:cs typeface="Times New Roman" panose="02020603050405020304" pitchFamily="18" charset="0"/>
                        </a:rPr>
                        <a:t>InceptionV3</a:t>
                      </a:r>
                    </a:p>
                  </a:txBody>
                  <a:tcPr/>
                </a:tc>
                <a:tc>
                  <a:txBody>
                    <a:bodyPr/>
                    <a:lstStyle/>
                    <a:p>
                      <a:pPr algn="ctr"/>
                      <a:r>
                        <a:rPr lang="en-US" dirty="0">
                          <a:latin typeface="Times New Roman" panose="02020603050405020304" pitchFamily="18" charset="0"/>
                          <a:cs typeface="Times New Roman" panose="02020603050405020304" pitchFamily="18" charset="0"/>
                        </a:rPr>
                        <a:t>0.5444</a:t>
                      </a:r>
                    </a:p>
                  </a:txBody>
                  <a:tcPr/>
                </a:tc>
                <a:tc>
                  <a:txBody>
                    <a:bodyPr/>
                    <a:lstStyle/>
                    <a:p>
                      <a:pPr algn="ctr"/>
                      <a:r>
                        <a:rPr lang="en-US" dirty="0">
                          <a:latin typeface="Times New Roman" panose="02020603050405020304" pitchFamily="18" charset="0"/>
                          <a:cs typeface="Times New Roman" panose="02020603050405020304" pitchFamily="18" charset="0"/>
                        </a:rPr>
                        <a:t>0.5382</a:t>
                      </a:r>
                    </a:p>
                  </a:txBody>
                  <a:tcPr/>
                </a:tc>
                <a:tc>
                  <a:txBody>
                    <a:bodyPr/>
                    <a:lstStyle/>
                    <a:p>
                      <a:pPr algn="ctr"/>
                      <a:r>
                        <a:rPr lang="en-US" dirty="0">
                          <a:latin typeface="Times New Roman" panose="02020603050405020304" pitchFamily="18" charset="0"/>
                          <a:cs typeface="Times New Roman" panose="02020603050405020304" pitchFamily="18" charset="0"/>
                        </a:rPr>
                        <a:t>0.992</a:t>
                      </a:r>
                    </a:p>
                  </a:txBody>
                  <a:tcPr/>
                </a:tc>
                <a:tc>
                  <a:txBody>
                    <a:bodyPr/>
                    <a:lstStyle/>
                    <a:p>
                      <a:pPr algn="ctr"/>
                      <a:r>
                        <a:rPr lang="en-US" dirty="0">
                          <a:latin typeface="Times New Roman" panose="02020603050405020304" pitchFamily="18" charset="0"/>
                          <a:cs typeface="Times New Roman" panose="02020603050405020304" pitchFamily="18" charset="0"/>
                        </a:rPr>
                        <a:t>0.9918</a:t>
                      </a:r>
                    </a:p>
                  </a:txBody>
                  <a:tcPr/>
                </a:tc>
                <a:extLst>
                  <a:ext uri="{0D108BD9-81ED-4DB2-BD59-A6C34878D82A}">
                    <a16:rowId xmlns:a16="http://schemas.microsoft.com/office/drawing/2014/main" val="1705672941"/>
                  </a:ext>
                </a:extLst>
              </a:tr>
            </a:tbl>
          </a:graphicData>
        </a:graphic>
      </p:graphicFrame>
      <p:sp>
        <p:nvSpPr>
          <p:cNvPr id="5" name="TextBox 4">
            <a:extLst>
              <a:ext uri="{FF2B5EF4-FFF2-40B4-BE49-F238E27FC236}">
                <a16:creationId xmlns:a16="http://schemas.microsoft.com/office/drawing/2014/main" id="{2AB86823-9237-09E1-8D6A-9D343913E626}"/>
              </a:ext>
            </a:extLst>
          </p:cNvPr>
          <p:cNvSpPr txBox="1"/>
          <p:nvPr/>
        </p:nvSpPr>
        <p:spPr>
          <a:xfrm>
            <a:off x="751840" y="3382943"/>
            <a:ext cx="9601200" cy="1015663"/>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From the above results, it is observed that AUC Score for test data obtained using InceptionV3 model is better than other model considered. Therefore, InceptionV3 model can be used for predictions.</a:t>
            </a:r>
          </a:p>
        </p:txBody>
      </p:sp>
    </p:spTree>
    <p:extLst>
      <p:ext uri="{BB962C8B-B14F-4D97-AF65-F5344CB8AC3E}">
        <p14:creationId xmlns:p14="http://schemas.microsoft.com/office/powerpoint/2010/main" val="1276299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66A56-56A0-25B4-E2B1-544E2D73A3C9}"/>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Predictions on sample test data</a:t>
            </a:r>
          </a:p>
        </p:txBody>
      </p:sp>
      <p:pic>
        <p:nvPicPr>
          <p:cNvPr id="7" name="Picture 6">
            <a:extLst>
              <a:ext uri="{FF2B5EF4-FFF2-40B4-BE49-F238E27FC236}">
                <a16:creationId xmlns:a16="http://schemas.microsoft.com/office/drawing/2014/main" id="{990821A3-E4FE-B0C3-7758-04CEFC7F6FFC}"/>
              </a:ext>
            </a:extLst>
          </p:cNvPr>
          <p:cNvPicPr>
            <a:picLocks noChangeAspect="1"/>
          </p:cNvPicPr>
          <p:nvPr/>
        </p:nvPicPr>
        <p:blipFill>
          <a:blip r:embed="rId2"/>
          <a:stretch>
            <a:fillRect/>
          </a:stretch>
        </p:blipFill>
        <p:spPr>
          <a:xfrm>
            <a:off x="956710" y="1690688"/>
            <a:ext cx="6734410" cy="4449306"/>
          </a:xfrm>
          <a:prstGeom prst="rect">
            <a:avLst/>
          </a:prstGeom>
          <a:ln>
            <a:solidFill>
              <a:srgbClr val="C00000"/>
            </a:solidFill>
          </a:ln>
        </p:spPr>
      </p:pic>
    </p:spTree>
    <p:extLst>
      <p:ext uri="{BB962C8B-B14F-4D97-AF65-F5344CB8AC3E}">
        <p14:creationId xmlns:p14="http://schemas.microsoft.com/office/powerpoint/2010/main" val="1267938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D7E06-E42E-68CB-E4DA-4C13B9C67C18}"/>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A0BE48E-D61C-4DC9-2133-A99646031F41}"/>
              </a:ext>
            </a:extLst>
          </p:cNvPr>
          <p:cNvSpPr>
            <a:spLocks noGrp="1"/>
          </p:cNvSpPr>
          <p:nvPr>
            <p:ph idx="1"/>
          </p:nvPr>
        </p:nvSpPr>
        <p:spPr/>
        <p:txBody>
          <a:bodyPr>
            <a:normAutofit/>
          </a:bodyPr>
          <a:lstStyle/>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Incorporating InceptionV3 into image classification systems offers a multitude of benefits. Its state-of-the-art architecture, high accuracy, and efficient feature extraction capabilities make it a top choice for developers seeking to build robust and accurate image classification models. </a:t>
            </a:r>
          </a:p>
          <a:p>
            <a:pPr algn="just"/>
            <a:r>
              <a:rPr lang="en-US" sz="2000" dirty="0">
                <a:latin typeface="Times New Roman" panose="02020603050405020304" pitchFamily="18" charset="0"/>
                <a:cs typeface="Times New Roman" panose="02020603050405020304" pitchFamily="18" charset="0"/>
              </a:rPr>
              <a:t>By utilizing transfer learning with InceptionV3, developers can adapt the network to various classification tasks with minimal data requirements, saving time and computational resources.</a:t>
            </a:r>
          </a:p>
          <a:p>
            <a:pPr algn="just"/>
            <a:r>
              <a:rPr lang="en-US" sz="2000" dirty="0">
                <a:latin typeface="Times New Roman" panose="02020603050405020304" pitchFamily="18" charset="0"/>
                <a:cs typeface="Times New Roman" panose="02020603050405020304" pitchFamily="18" charset="0"/>
              </a:rPr>
              <a:t>Overall, integrating InceptionV3 enhances the effectiveness and efficiency of image classification systems, providing businesses and researchers with powerful tools for solving complex classification challenges.</a:t>
            </a:r>
          </a:p>
        </p:txBody>
      </p:sp>
    </p:spTree>
    <p:extLst>
      <p:ext uri="{BB962C8B-B14F-4D97-AF65-F5344CB8AC3E}">
        <p14:creationId xmlns:p14="http://schemas.microsoft.com/office/powerpoint/2010/main" val="1082958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2E1F-36F3-7BED-7F12-20FAB4D423A2}"/>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365AD38-6BFC-8A9B-F161-9E8FBA84A067}"/>
              </a:ext>
            </a:extLst>
          </p:cNvPr>
          <p:cNvSpPr>
            <a:spLocks noGrp="1"/>
          </p:cNvSpPr>
          <p:nvPr>
            <p:ph idx="1"/>
          </p:nvPr>
        </p:nvSpPr>
        <p:spPr/>
        <p:txBody>
          <a:bodyPr>
            <a:normAutofit fontScale="77500" lnSpcReduction="20000"/>
          </a:bodyPr>
          <a:lstStyle/>
          <a:p>
            <a:pPr algn="just"/>
            <a:endParaRPr lang="en-US" sz="2600" b="1" dirty="0">
              <a:solidFill>
                <a:srgbClr val="7030A0"/>
              </a:solidFill>
              <a:latin typeface="Times New Roman" panose="02020603050405020304" pitchFamily="18" charset="0"/>
              <a:cs typeface="Times New Roman" panose="02020603050405020304" pitchFamily="18" charset="0"/>
            </a:endParaRPr>
          </a:p>
          <a:p>
            <a:pPr algn="just"/>
            <a:r>
              <a:rPr lang="en-US" sz="2600" b="1" dirty="0">
                <a:solidFill>
                  <a:srgbClr val="7030A0"/>
                </a:solidFill>
                <a:latin typeface="Times New Roman" panose="02020603050405020304" pitchFamily="18" charset="0"/>
                <a:cs typeface="Times New Roman" panose="02020603050405020304" pitchFamily="18" charset="0"/>
              </a:rPr>
              <a:t>Enhanced Agricultural Management </a:t>
            </a:r>
            <a:r>
              <a:rPr lang="en-US" sz="2600" dirty="0">
                <a:latin typeface="Times New Roman" panose="02020603050405020304" pitchFamily="18" charset="0"/>
                <a:cs typeface="Times New Roman" panose="02020603050405020304" pitchFamily="18" charset="0"/>
              </a:rPr>
              <a:t>-  Implementing deep weed detectors allows for real-time monitoring of weed populations, enabling early detection of emerging infestations and proactive intervention to prevent crop yield losses.</a:t>
            </a:r>
          </a:p>
          <a:p>
            <a:pPr algn="just"/>
            <a:r>
              <a:rPr lang="en-US" sz="2600" b="1" dirty="0">
                <a:solidFill>
                  <a:srgbClr val="7030A0"/>
                </a:solidFill>
                <a:latin typeface="Times New Roman" panose="02020603050405020304" pitchFamily="18" charset="0"/>
                <a:cs typeface="Times New Roman" panose="02020603050405020304" pitchFamily="18" charset="0"/>
              </a:rPr>
              <a:t>Precision Weed Management </a:t>
            </a:r>
            <a:r>
              <a:rPr lang="en-US" sz="2600" dirty="0">
                <a:latin typeface="Times New Roman" panose="02020603050405020304" pitchFamily="18" charset="0"/>
                <a:cs typeface="Times New Roman" panose="02020603050405020304" pitchFamily="18" charset="0"/>
              </a:rPr>
              <a:t>- Leveraging computer vision technology, these detectors swiftly and accurately identify weeds amidst crops, facilitating targeted management strategies. This reduces reliance on costly and inefficient traditional methods like manual labor and blanket herbicide application.</a:t>
            </a:r>
          </a:p>
          <a:p>
            <a:pPr algn="just"/>
            <a:r>
              <a:rPr lang="en-US" sz="2600" b="1" dirty="0">
                <a:solidFill>
                  <a:srgbClr val="7030A0"/>
                </a:solidFill>
                <a:latin typeface="Times New Roman" panose="02020603050405020304" pitchFamily="18" charset="0"/>
                <a:cs typeface="Times New Roman" panose="02020603050405020304" pitchFamily="18" charset="0"/>
              </a:rPr>
              <a:t>Cost Reduction and Efficiency </a:t>
            </a:r>
            <a:r>
              <a:rPr lang="en-US" sz="2600" dirty="0">
                <a:latin typeface="Times New Roman" panose="02020603050405020304" pitchFamily="18" charset="0"/>
                <a:cs typeface="Times New Roman" panose="02020603050405020304" pitchFamily="18" charset="0"/>
              </a:rPr>
              <a:t>- By precisely identifying and targeting weed-infested areas within fields, farmers can optimize resource allocation, minimize herbicide use, and reduce labor costs. This leads to significant cost savings and improved overall efficiency in crop production.</a:t>
            </a:r>
          </a:p>
          <a:p>
            <a:pPr algn="just"/>
            <a:r>
              <a:rPr lang="en-US" sz="2600" b="1" dirty="0">
                <a:solidFill>
                  <a:srgbClr val="7030A0"/>
                </a:solidFill>
                <a:latin typeface="Times New Roman" panose="02020603050405020304" pitchFamily="18" charset="0"/>
                <a:cs typeface="Times New Roman" panose="02020603050405020304" pitchFamily="18" charset="0"/>
              </a:rPr>
              <a:t>Environmental Sustainability </a:t>
            </a:r>
            <a:r>
              <a:rPr lang="en-US" sz="2600" dirty="0">
                <a:latin typeface="Times New Roman" panose="02020603050405020304" pitchFamily="18" charset="0"/>
                <a:cs typeface="Times New Roman" panose="02020603050405020304" pitchFamily="18" charset="0"/>
              </a:rPr>
              <a:t>- The adoption of image-based weed detection systems promotes environmentally sustainable farming practices by minimizing chemical inputs and mitigating the risk of herbicide resistance in weed populations. This shift towards precision weed management supports long-term ecological health while enhancing agricultural productivity.</a:t>
            </a:r>
          </a:p>
          <a:p>
            <a:endParaRPr lang="en-US" dirty="0"/>
          </a:p>
        </p:txBody>
      </p:sp>
    </p:spTree>
    <p:extLst>
      <p:ext uri="{BB962C8B-B14F-4D97-AF65-F5344CB8AC3E}">
        <p14:creationId xmlns:p14="http://schemas.microsoft.com/office/powerpoint/2010/main" val="1423978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988C5-C904-084F-F15E-1E4718E30547}"/>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Objective and Dataset</a:t>
            </a:r>
          </a:p>
        </p:txBody>
      </p:sp>
      <p:sp>
        <p:nvSpPr>
          <p:cNvPr id="3" name="Content Placeholder 2">
            <a:extLst>
              <a:ext uri="{FF2B5EF4-FFF2-40B4-BE49-F238E27FC236}">
                <a16:creationId xmlns:a16="http://schemas.microsoft.com/office/drawing/2014/main" id="{84A76B1D-2D7C-E594-331F-FE3B2091971B}"/>
              </a:ext>
            </a:extLst>
          </p:cNvPr>
          <p:cNvSpPr>
            <a:spLocks noGrp="1"/>
          </p:cNvSpPr>
          <p:nvPr>
            <p:ph idx="1"/>
          </p:nvPr>
        </p:nvSpPr>
        <p:spPr/>
        <p:txBody>
          <a:bodyPr/>
          <a:lstStyle/>
          <a:p>
            <a:pPr algn="just"/>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main aim of this study is to build an image classifier capable of detecting the weed species when weed plant is provided as an input.</a:t>
            </a:r>
          </a:p>
          <a:p>
            <a:pPr algn="just"/>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For my study 2 datasets have been chosen. They are DeepWeeds dataset and CottonWeedID15 dataset. This has been done to increase the richness of the data.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Calibri" panose="020F0502020204030204" pitchFamily="34" charset="0"/>
              </a:rPr>
              <a:t>The DeepWeeds dataset comprises 17,509 distinct color images sized at 256x256 pixels, categorized into 9 classes.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images were captured on-site from eight diverse rangeland environments situated across northern regions of Australia.</a:t>
            </a:r>
          </a:p>
          <a:p>
            <a:pPr algn="just"/>
            <a:r>
              <a:rPr lang="en-US" sz="1800" dirty="0">
                <a:effectLst/>
                <a:latin typeface="Times New Roman" panose="02020603050405020304" pitchFamily="18" charset="0"/>
                <a:ea typeface="Calibri" panose="020F0502020204030204" pitchFamily="34" charset="0"/>
              </a:rPr>
              <a:t>Dataset size of DeepWeeds dataset – 494 MB</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 </a:t>
            </a:r>
          </a:p>
          <a:p>
            <a:pPr algn="just"/>
            <a:r>
              <a:rPr lang="en-US" sz="1800" dirty="0">
                <a:effectLst/>
                <a:latin typeface="Times New Roman" panose="02020603050405020304" pitchFamily="18" charset="0"/>
                <a:ea typeface="Calibri" panose="020F0502020204030204" pitchFamily="34" charset="0"/>
              </a:rPr>
              <a:t>The CottonWeedID15 dataset comprises 5187 RGB images capturing 15 common weed species typically found in cotton fields across the southern United States. </a:t>
            </a:r>
            <a:endParaRPr lang="en-US" sz="18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Calibri" panose="020F0502020204030204" pitchFamily="34" charset="0"/>
              </a:rPr>
              <a:t>Dataset size of CottonWeedID15 dataset – 11.35 GB. Since dataset size is huge, I have considered 50% of its size by taking 50% images from each of the 15 class labels.</a:t>
            </a:r>
          </a:p>
          <a:p>
            <a:pPr algn="just"/>
            <a:r>
              <a:rPr lang="en-US" sz="1800" dirty="0">
                <a:effectLst/>
                <a:latin typeface="Times New Roman" panose="02020603050405020304" pitchFamily="18" charset="0"/>
                <a:ea typeface="Calibri" panose="020F0502020204030204" pitchFamily="34" charset="0"/>
              </a:rPr>
              <a:t>The total dataset size would be 494 MB (or 0.494 GB) + 5.675 GB (50% of 11.35 GB) = 6.169 GB.</a:t>
            </a:r>
          </a:p>
          <a:p>
            <a:pPr algn="just"/>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0092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E31D8-6527-AE44-B777-BD100F513D49}"/>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Exploratory Data Analysis</a:t>
            </a:r>
          </a:p>
        </p:txBody>
      </p:sp>
      <p:pic>
        <p:nvPicPr>
          <p:cNvPr id="5" name="Content Placeholder 4">
            <a:extLst>
              <a:ext uri="{FF2B5EF4-FFF2-40B4-BE49-F238E27FC236}">
                <a16:creationId xmlns:a16="http://schemas.microsoft.com/office/drawing/2014/main" id="{5AE4AC75-5957-9D91-AE22-2B25419E3931}"/>
              </a:ext>
            </a:extLst>
          </p:cNvPr>
          <p:cNvPicPr>
            <a:picLocks noGrp="1" noChangeAspect="1"/>
          </p:cNvPicPr>
          <p:nvPr>
            <p:ph idx="1"/>
          </p:nvPr>
        </p:nvPicPr>
        <p:blipFill>
          <a:blip r:embed="rId2"/>
          <a:stretch>
            <a:fillRect/>
          </a:stretch>
        </p:blipFill>
        <p:spPr>
          <a:xfrm>
            <a:off x="997191" y="1474430"/>
            <a:ext cx="7913129" cy="3835052"/>
          </a:xfrm>
          <a:ln w="3175">
            <a:solidFill>
              <a:srgbClr val="C00000"/>
            </a:solidFill>
          </a:ln>
        </p:spPr>
      </p:pic>
      <p:sp>
        <p:nvSpPr>
          <p:cNvPr id="6" name="TextBox 5">
            <a:extLst>
              <a:ext uri="{FF2B5EF4-FFF2-40B4-BE49-F238E27FC236}">
                <a16:creationId xmlns:a16="http://schemas.microsoft.com/office/drawing/2014/main" id="{F69DC651-7800-1A60-37F0-B9708A0C4593}"/>
              </a:ext>
            </a:extLst>
          </p:cNvPr>
          <p:cNvSpPr txBox="1"/>
          <p:nvPr/>
        </p:nvSpPr>
        <p:spPr>
          <a:xfrm>
            <a:off x="997191" y="5495457"/>
            <a:ext cx="7913128" cy="923330"/>
          </a:xfrm>
          <a:prstGeom prst="rect">
            <a:avLst/>
          </a:prstGeom>
          <a:noFill/>
        </p:spPr>
        <p:txBody>
          <a:bodyPr wrap="square" rtlCol="0">
            <a:spAutoFit/>
          </a:bodyPr>
          <a:lstStyle/>
          <a:p>
            <a:pPr algn="just"/>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Class label - Negative has the highest number of images while SpurredAnoda has the least number of images. Therefore, there is a huge imbalance in the dataset.</a:t>
            </a:r>
          </a:p>
          <a:p>
            <a:endParaRPr lang="en-US" dirty="0"/>
          </a:p>
        </p:txBody>
      </p:sp>
    </p:spTree>
    <p:extLst>
      <p:ext uri="{BB962C8B-B14F-4D97-AF65-F5344CB8AC3E}">
        <p14:creationId xmlns:p14="http://schemas.microsoft.com/office/powerpoint/2010/main" val="1004597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B5F8E-BE11-CDB5-E5C9-51C7DAD52521}"/>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Exploratory Data Analysis</a:t>
            </a:r>
            <a:endParaRPr lang="en-US" sz="4000" dirty="0"/>
          </a:p>
        </p:txBody>
      </p:sp>
      <p:pic>
        <p:nvPicPr>
          <p:cNvPr id="5" name="Content Placeholder 4">
            <a:extLst>
              <a:ext uri="{FF2B5EF4-FFF2-40B4-BE49-F238E27FC236}">
                <a16:creationId xmlns:a16="http://schemas.microsoft.com/office/drawing/2014/main" id="{7F718327-28B6-0E61-18ED-017C6003C55A}"/>
              </a:ext>
            </a:extLst>
          </p:cNvPr>
          <p:cNvPicPr>
            <a:picLocks noGrp="1" noChangeAspect="1"/>
          </p:cNvPicPr>
          <p:nvPr>
            <p:ph idx="1"/>
          </p:nvPr>
        </p:nvPicPr>
        <p:blipFill>
          <a:blip r:embed="rId2"/>
          <a:stretch>
            <a:fillRect/>
          </a:stretch>
        </p:blipFill>
        <p:spPr>
          <a:xfrm>
            <a:off x="968340" y="1541145"/>
            <a:ext cx="8202999" cy="4351338"/>
          </a:xfrm>
          <a:ln>
            <a:solidFill>
              <a:srgbClr val="C00000"/>
            </a:solidFill>
          </a:ln>
        </p:spPr>
      </p:pic>
      <p:sp>
        <p:nvSpPr>
          <p:cNvPr id="6" name="TextBox 5">
            <a:extLst>
              <a:ext uri="{FF2B5EF4-FFF2-40B4-BE49-F238E27FC236}">
                <a16:creationId xmlns:a16="http://schemas.microsoft.com/office/drawing/2014/main" id="{5574D86A-E7DD-8C2F-5D8B-F9B07001CECA}"/>
              </a:ext>
            </a:extLst>
          </p:cNvPr>
          <p:cNvSpPr txBox="1"/>
          <p:nvPr/>
        </p:nvSpPr>
        <p:spPr>
          <a:xfrm>
            <a:off x="9428480" y="3637280"/>
            <a:ext cx="2174240" cy="646331"/>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Fig – Sample Images from the dataset</a:t>
            </a:r>
          </a:p>
        </p:txBody>
      </p:sp>
    </p:spTree>
    <p:extLst>
      <p:ext uri="{BB962C8B-B14F-4D97-AF65-F5344CB8AC3E}">
        <p14:creationId xmlns:p14="http://schemas.microsoft.com/office/powerpoint/2010/main" val="3273978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EA329-541F-B496-0BA0-D8FE6686C237}"/>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Exploratory Data Analysis</a:t>
            </a:r>
          </a:p>
        </p:txBody>
      </p:sp>
      <p:pic>
        <p:nvPicPr>
          <p:cNvPr id="5" name="Content Placeholder 4">
            <a:extLst>
              <a:ext uri="{FF2B5EF4-FFF2-40B4-BE49-F238E27FC236}">
                <a16:creationId xmlns:a16="http://schemas.microsoft.com/office/drawing/2014/main" id="{E6F95138-1B92-EC80-0EAF-58125915031A}"/>
              </a:ext>
            </a:extLst>
          </p:cNvPr>
          <p:cNvPicPr>
            <a:picLocks noGrp="1" noChangeAspect="1"/>
          </p:cNvPicPr>
          <p:nvPr>
            <p:ph idx="1"/>
          </p:nvPr>
        </p:nvPicPr>
        <p:blipFill>
          <a:blip r:embed="rId2"/>
          <a:stretch>
            <a:fillRect/>
          </a:stretch>
        </p:blipFill>
        <p:spPr>
          <a:xfrm>
            <a:off x="914400" y="1690688"/>
            <a:ext cx="10515600" cy="3341076"/>
          </a:xfrm>
          <a:ln w="3175">
            <a:solidFill>
              <a:srgbClr val="C00000"/>
            </a:solidFill>
          </a:ln>
        </p:spPr>
      </p:pic>
      <p:sp>
        <p:nvSpPr>
          <p:cNvPr id="6" name="TextBox 5">
            <a:extLst>
              <a:ext uri="{FF2B5EF4-FFF2-40B4-BE49-F238E27FC236}">
                <a16:creationId xmlns:a16="http://schemas.microsoft.com/office/drawing/2014/main" id="{26ED5203-6EC3-8F96-A398-7D332A56F178}"/>
              </a:ext>
            </a:extLst>
          </p:cNvPr>
          <p:cNvSpPr txBox="1"/>
          <p:nvPr/>
        </p:nvSpPr>
        <p:spPr>
          <a:xfrm>
            <a:off x="1696720" y="5149334"/>
            <a:ext cx="8950960" cy="369332"/>
          </a:xfrm>
          <a:prstGeom prst="rect">
            <a:avLst/>
          </a:prstGeom>
          <a:noFill/>
        </p:spPr>
        <p:txBody>
          <a:bodyPr wrap="square" rtlCol="0">
            <a:spAutoFit/>
          </a:bodyPr>
          <a:lstStyle/>
          <a:p>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Observation - Most of image heights and widths approximately lie in the range of 200-500.</a:t>
            </a:r>
          </a:p>
        </p:txBody>
      </p:sp>
    </p:spTree>
    <p:extLst>
      <p:ext uri="{BB962C8B-B14F-4D97-AF65-F5344CB8AC3E}">
        <p14:creationId xmlns:p14="http://schemas.microsoft.com/office/powerpoint/2010/main" val="2886399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9496D-AA8F-8035-A913-395FBCE710C8}"/>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Transfer Learning Approach</a:t>
            </a:r>
          </a:p>
        </p:txBody>
      </p:sp>
      <p:sp>
        <p:nvSpPr>
          <p:cNvPr id="3" name="Content Placeholder 2">
            <a:extLst>
              <a:ext uri="{FF2B5EF4-FFF2-40B4-BE49-F238E27FC236}">
                <a16:creationId xmlns:a16="http://schemas.microsoft.com/office/drawing/2014/main" id="{6821CF9C-8394-066C-4937-AEE75EE46115}"/>
              </a:ext>
            </a:extLst>
          </p:cNvPr>
          <p:cNvSpPr>
            <a:spLocks noGrp="1"/>
          </p:cNvSpPr>
          <p:nvPr>
            <p:ph idx="1"/>
          </p:nvPr>
        </p:nvSpPr>
        <p:spPr/>
        <p:txBody>
          <a:bodyPr>
            <a:normAutofit/>
          </a:bodyPr>
          <a:lstStyle/>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Utilizing Pre-trained VGG16 Model - </a:t>
            </a:r>
            <a:r>
              <a:rPr lang="en-US" sz="2000" dirty="0">
                <a:latin typeface="Times New Roman" panose="02020603050405020304" pitchFamily="18" charset="0"/>
                <a:cs typeface="Times New Roman" panose="02020603050405020304" pitchFamily="18" charset="0"/>
              </a:rPr>
              <a:t>Incorporating a pre-trained VGG16 and InceptionV3 models without the top layers as the foundation for weed species classification.</a:t>
            </a:r>
          </a:p>
          <a:p>
            <a:pPr algn="just"/>
            <a:r>
              <a:rPr lang="en-US" sz="2000" b="1" dirty="0">
                <a:latin typeface="Times New Roman" panose="02020603050405020304" pitchFamily="18" charset="0"/>
                <a:cs typeface="Times New Roman" panose="02020603050405020304" pitchFamily="18" charset="0"/>
              </a:rPr>
              <a:t>Customizing Architecture - </a:t>
            </a:r>
            <a:r>
              <a:rPr lang="en-US" sz="2000" dirty="0">
                <a:latin typeface="Times New Roman" panose="02020603050405020304" pitchFamily="18" charset="0"/>
                <a:cs typeface="Times New Roman" panose="02020603050405020304" pitchFamily="18" charset="0"/>
              </a:rPr>
              <a:t>Tailoring the model by adding additional fully connected layers to adapt it for precise weed species identification.</a:t>
            </a:r>
          </a:p>
          <a:p>
            <a:pPr algn="just"/>
            <a:r>
              <a:rPr lang="en-US" sz="2000" b="1" dirty="0">
                <a:latin typeface="Times New Roman" panose="02020603050405020304" pitchFamily="18" charset="0"/>
                <a:cs typeface="Times New Roman" panose="02020603050405020304" pitchFamily="18" charset="0"/>
              </a:rPr>
              <a:t>Fine-tuning for Optimization -  </a:t>
            </a:r>
            <a:r>
              <a:rPr lang="en-US" sz="2000" dirty="0">
                <a:latin typeface="Times New Roman" panose="02020603050405020304" pitchFamily="18" charset="0"/>
                <a:cs typeface="Times New Roman" panose="02020603050405020304" pitchFamily="18" charset="0"/>
              </a:rPr>
              <a:t>Fine-tuning parameters such as learning rate and optimizer to enhance the model's accuracy and efficiency in classifying weed species.</a:t>
            </a:r>
          </a:p>
          <a:p>
            <a:pPr algn="just"/>
            <a:r>
              <a:rPr lang="en-US" sz="2000" b="1" dirty="0">
                <a:latin typeface="Times New Roman" panose="02020603050405020304" pitchFamily="18" charset="0"/>
                <a:cs typeface="Times New Roman" panose="02020603050405020304" pitchFamily="18" charset="0"/>
              </a:rPr>
              <a:t>Effective Evaluation Metrics -</a:t>
            </a:r>
            <a:r>
              <a:rPr lang="en-US" sz="2000" dirty="0">
                <a:latin typeface="Times New Roman" panose="02020603050405020304" pitchFamily="18" charset="0"/>
                <a:cs typeface="Times New Roman" panose="02020603050405020304" pitchFamily="18" charset="0"/>
              </a:rPr>
              <a:t> Assessing model performance using metrics like categorical cross-entropy loss and area under the ROC curve (AUC) to ensure accurate weed species classification.</a:t>
            </a:r>
          </a:p>
          <a:p>
            <a:pPr algn="just"/>
            <a:r>
              <a:rPr lang="en-US" sz="2000" b="1" dirty="0">
                <a:latin typeface="Times New Roman" panose="02020603050405020304" pitchFamily="18" charset="0"/>
                <a:cs typeface="Times New Roman" panose="02020603050405020304" pitchFamily="18" charset="0"/>
              </a:rPr>
              <a:t>Efficiency in Training - </a:t>
            </a:r>
            <a:r>
              <a:rPr lang="en-US" sz="2000" dirty="0">
                <a:latin typeface="Times New Roman" panose="02020603050405020304" pitchFamily="18" charset="0"/>
                <a:cs typeface="Times New Roman" panose="02020603050405020304" pitchFamily="18" charset="0"/>
              </a:rPr>
              <a:t>Leveraging transfer learning expedites the training process by utilizing pre-trained weights, leading to faster convergence and efficient resource utilization.</a:t>
            </a:r>
          </a:p>
          <a:p>
            <a:pPr algn="just"/>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91494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C1DCE-8B01-4B47-D8A7-3B56E8AA2D79}"/>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Results</a:t>
            </a:r>
          </a:p>
        </p:txBody>
      </p:sp>
      <p:sp>
        <p:nvSpPr>
          <p:cNvPr id="6" name="TextBox 5">
            <a:extLst>
              <a:ext uri="{FF2B5EF4-FFF2-40B4-BE49-F238E27FC236}">
                <a16:creationId xmlns:a16="http://schemas.microsoft.com/office/drawing/2014/main" id="{B2734AFB-A9A0-49BA-0500-EC379E2398A6}"/>
              </a:ext>
            </a:extLst>
          </p:cNvPr>
          <p:cNvSpPr txBox="1"/>
          <p:nvPr/>
        </p:nvSpPr>
        <p:spPr>
          <a:xfrm>
            <a:off x="838200" y="4949834"/>
            <a:ext cx="7990840" cy="1477328"/>
          </a:xfrm>
          <a:prstGeom prst="rect">
            <a:avLst/>
          </a:prstGeom>
          <a:noFill/>
        </p:spPr>
        <p:txBody>
          <a:bodyPr wrap="square" numCol="2">
            <a:spAutoFit/>
          </a:bodyPr>
          <a:lstStyle/>
          <a:p>
            <a:pPr marL="0" marR="0">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the convergence, @24 epochs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Initial Learning Rate – 0.0001</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Optimizer – Adam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endParaRPr lang="en-US"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Total params - 15799192 (60.27 MB)</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Trainable params - 15799192 (60.27 MB)</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Non-trainable params - 0 (0.00 Byte)</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F5F29D87-6819-02A5-ADE6-651D746F37CD}"/>
              </a:ext>
            </a:extLst>
          </p:cNvPr>
          <p:cNvPicPr>
            <a:picLocks noChangeAspect="1"/>
          </p:cNvPicPr>
          <p:nvPr/>
        </p:nvPicPr>
        <p:blipFill>
          <a:blip r:embed="rId2"/>
          <a:stretch>
            <a:fillRect/>
          </a:stretch>
        </p:blipFill>
        <p:spPr>
          <a:xfrm>
            <a:off x="927378" y="1908166"/>
            <a:ext cx="7812484" cy="2906913"/>
          </a:xfrm>
          <a:prstGeom prst="rect">
            <a:avLst/>
          </a:prstGeom>
          <a:ln>
            <a:solidFill>
              <a:srgbClr val="C00000"/>
            </a:solidFill>
          </a:ln>
        </p:spPr>
      </p:pic>
    </p:spTree>
    <p:extLst>
      <p:ext uri="{BB962C8B-B14F-4D97-AF65-F5344CB8AC3E}">
        <p14:creationId xmlns:p14="http://schemas.microsoft.com/office/powerpoint/2010/main" val="3640048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8326D-2AAE-D548-D98F-4127037E0933}"/>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Results</a:t>
            </a:r>
          </a:p>
        </p:txBody>
      </p:sp>
      <p:pic>
        <p:nvPicPr>
          <p:cNvPr id="7" name="Picture 6">
            <a:extLst>
              <a:ext uri="{FF2B5EF4-FFF2-40B4-BE49-F238E27FC236}">
                <a16:creationId xmlns:a16="http://schemas.microsoft.com/office/drawing/2014/main" id="{EDC4BDD4-567B-984A-D2EF-F0635E1405CD}"/>
              </a:ext>
            </a:extLst>
          </p:cNvPr>
          <p:cNvPicPr>
            <a:picLocks noChangeAspect="1"/>
          </p:cNvPicPr>
          <p:nvPr/>
        </p:nvPicPr>
        <p:blipFill>
          <a:blip r:embed="rId2"/>
          <a:stretch>
            <a:fillRect/>
          </a:stretch>
        </p:blipFill>
        <p:spPr>
          <a:xfrm>
            <a:off x="965200" y="1593882"/>
            <a:ext cx="7640320" cy="2956992"/>
          </a:xfrm>
          <a:prstGeom prst="rect">
            <a:avLst/>
          </a:prstGeom>
          <a:ln w="3175">
            <a:solidFill>
              <a:srgbClr val="C00000"/>
            </a:solidFill>
          </a:ln>
        </p:spPr>
      </p:pic>
      <p:sp>
        <p:nvSpPr>
          <p:cNvPr id="9" name="TextBox 8">
            <a:extLst>
              <a:ext uri="{FF2B5EF4-FFF2-40B4-BE49-F238E27FC236}">
                <a16:creationId xmlns:a16="http://schemas.microsoft.com/office/drawing/2014/main" id="{5FBE7D8D-8AE7-BE6D-D43F-18760DA7C82C}"/>
              </a:ext>
            </a:extLst>
          </p:cNvPr>
          <p:cNvSpPr txBox="1"/>
          <p:nvPr/>
        </p:nvSpPr>
        <p:spPr>
          <a:xfrm>
            <a:off x="965200" y="4738549"/>
            <a:ext cx="8224520" cy="1754326"/>
          </a:xfrm>
          <a:prstGeom prst="rect">
            <a:avLst/>
          </a:prstGeom>
          <a:noFill/>
        </p:spPr>
        <p:txBody>
          <a:bodyPr wrap="square" numCol="2">
            <a:spAutoFit/>
          </a:bodyPr>
          <a:lstStyle/>
          <a:p>
            <a:pPr marL="0" marR="0" algn="just">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the convergence, @16 epochs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Initial Learning Rate – 0.0001</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Optimizer – Adam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Total params: 24460152 (93.31 MB)</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Trainable params: 24425720 (93.18 MB)</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Non-trainable params: 34432 (134.50 KB)</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68685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805</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WeedSense - Empowering Precision Agriculture with Computer Vision</vt:lpstr>
      <vt:lpstr>Introduction</vt:lpstr>
      <vt:lpstr>Objective and Dataset</vt:lpstr>
      <vt:lpstr>Exploratory Data Analysis</vt:lpstr>
      <vt:lpstr>Exploratory Data Analysis</vt:lpstr>
      <vt:lpstr>Exploratory Data Analysis</vt:lpstr>
      <vt:lpstr>Transfer Learning Approach</vt:lpstr>
      <vt:lpstr>Results</vt:lpstr>
      <vt:lpstr>Results</vt:lpstr>
      <vt:lpstr>Results</vt:lpstr>
      <vt:lpstr>Predictions on sample test data</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WeedSense - Empowering Precision Agriculture with Computer Vision</dc:title>
  <dc:creator>Sharath Kumar Vadla</dc:creator>
  <cp:lastModifiedBy>Sharath Kumar Vadla</cp:lastModifiedBy>
  <cp:revision>39</cp:revision>
  <dcterms:created xsi:type="dcterms:W3CDTF">2024-05-06T16:12:16Z</dcterms:created>
  <dcterms:modified xsi:type="dcterms:W3CDTF">2024-05-06T18:55:39Z</dcterms:modified>
</cp:coreProperties>
</file>