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0" r:id="rId1"/>
  </p:sldMasterIdLst>
  <p:notesMasterIdLst>
    <p:notesMasterId r:id="rId40"/>
  </p:notesMasterIdLst>
  <p:sldIdLst>
    <p:sldId id="256" r:id="rId2"/>
    <p:sldId id="266" r:id="rId3"/>
    <p:sldId id="257" r:id="rId4"/>
    <p:sldId id="258" r:id="rId5"/>
    <p:sldId id="259" r:id="rId6"/>
    <p:sldId id="260"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277" r:id="rId22"/>
    <p:sldId id="276" r:id="rId23"/>
    <p:sldId id="278" r:id="rId24"/>
    <p:sldId id="279" r:id="rId25"/>
    <p:sldId id="282" r:id="rId26"/>
    <p:sldId id="283" r:id="rId27"/>
    <p:sldId id="284" r:id="rId28"/>
    <p:sldId id="280" r:id="rId29"/>
    <p:sldId id="281" r:id="rId30"/>
    <p:sldId id="285" r:id="rId31"/>
    <p:sldId id="286" r:id="rId32"/>
    <p:sldId id="289" r:id="rId33"/>
    <p:sldId id="291" r:id="rId34"/>
    <p:sldId id="292" r:id="rId35"/>
    <p:sldId id="294" r:id="rId36"/>
    <p:sldId id="293" r:id="rId37"/>
    <p:sldId id="295" r:id="rId38"/>
    <p:sldId id="29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8E9EB5-E6F1-9949-968C-AFC4FA3706D3}" type="datetimeFigureOut">
              <a:rPr lang="en-US" smtClean="0"/>
              <a:t>9/27/2021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233EE8-DADF-854E-92AD-D78F76C2DA1E}" type="slidenum">
              <a:rPr lang="en-US" smtClean="0"/>
              <a:t>‹#›</a:t>
            </a:fld>
            <a:endParaRPr lang="en-US"/>
          </a:p>
        </p:txBody>
      </p:sp>
    </p:spTree>
    <p:extLst>
      <p:ext uri="{BB962C8B-B14F-4D97-AF65-F5344CB8AC3E}">
        <p14:creationId xmlns:p14="http://schemas.microsoft.com/office/powerpoint/2010/main" val="2201183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credits: https://d1jnx9ba8s6j9r.cloudfront.net/blog/wp-content/uploads/2019/11/</a:t>
            </a:r>
            <a:r>
              <a:rPr lang="en-US" dirty="0" err="1"/>
              <a:t>components.png</a:t>
            </a:r>
            <a:endParaRPr lang="en-US" dirty="0"/>
          </a:p>
        </p:txBody>
      </p:sp>
      <p:sp>
        <p:nvSpPr>
          <p:cNvPr id="4" name="Slide Number Placeholder 3"/>
          <p:cNvSpPr>
            <a:spLocks noGrp="1"/>
          </p:cNvSpPr>
          <p:nvPr>
            <p:ph type="sldNum" sz="quarter" idx="5"/>
          </p:nvPr>
        </p:nvSpPr>
        <p:spPr/>
        <p:txBody>
          <a:bodyPr/>
          <a:lstStyle/>
          <a:p>
            <a:fld id="{FA233EE8-DADF-854E-92AD-D78F76C2DA1E}" type="slidenum">
              <a:rPr lang="en-US" smtClean="0"/>
              <a:t>28</a:t>
            </a:fld>
            <a:endParaRPr lang="en-US"/>
          </a:p>
        </p:txBody>
      </p:sp>
    </p:spTree>
    <p:extLst>
      <p:ext uri="{BB962C8B-B14F-4D97-AF65-F5344CB8AC3E}">
        <p14:creationId xmlns:p14="http://schemas.microsoft.com/office/powerpoint/2010/main" val="1024891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9BF11B-9B73-4D1C-AB07-019A5A0AA27F}" type="datetimeFigureOut">
              <a:rPr lang="en-US" smtClean="0"/>
              <a:t>9/27/2021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30062725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9BF11B-9B73-4D1C-AB07-019A5A0AA27F}"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3684027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068062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218642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7080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3416911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1453771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9BF11B-9B73-4D1C-AB07-019A5A0AA27F}"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426035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9BF11B-9B73-4D1C-AB07-019A5A0AA27F}"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48115832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9BF11B-9B73-4D1C-AB07-019A5A0AA27F}"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620484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BF11B-9B73-4D1C-AB07-019A5A0AA27F}" type="datetimeFigureOut">
              <a:rPr lang="en-US" smtClean="0"/>
              <a:t>9/27/2021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98186117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9BF11B-9B73-4D1C-AB07-019A5A0AA27F}"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13453877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9BF11B-9B73-4D1C-AB07-019A5A0AA27F}" type="datetimeFigureOut">
              <a:rPr lang="en-US" smtClean="0"/>
              <a:t>9/27/2021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79966592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9BF11B-9B73-4D1C-AB07-019A5A0AA27F}" type="datetimeFigureOut">
              <a:rPr lang="en-US" smtClean="0"/>
              <a:t>9/27/2021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1248118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BF11B-9B73-4D1C-AB07-019A5A0AA27F}" type="datetimeFigureOut">
              <a:rPr lang="en-US" smtClean="0"/>
              <a:t>9/27/2021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362214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9BF11B-9B73-4D1C-AB07-019A5A0AA27F}"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30245950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9BF11B-9B73-4D1C-AB07-019A5A0AA27F}" type="datetimeFigureOut">
              <a:rPr lang="en-US" smtClean="0"/>
              <a:t>9/27/2021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85021-E827-465C-AB07-64601E63DBDA}" type="slidenum">
              <a:rPr lang="en-US" smtClean="0"/>
              <a:t>‹#›</a:t>
            </a:fld>
            <a:endParaRPr lang="en-US"/>
          </a:p>
        </p:txBody>
      </p:sp>
    </p:spTree>
    <p:extLst>
      <p:ext uri="{BB962C8B-B14F-4D97-AF65-F5344CB8AC3E}">
        <p14:creationId xmlns:p14="http://schemas.microsoft.com/office/powerpoint/2010/main" val="2909239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9BF11B-9B73-4D1C-AB07-019A5A0AA27F}" type="datetimeFigureOut">
              <a:rPr lang="en-US" smtClean="0"/>
              <a:t>9/27/2021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785021-E827-465C-AB07-64601E63DBDA}" type="slidenum">
              <a:rPr lang="en-US" smtClean="0"/>
              <a:t>‹#›</a:t>
            </a:fld>
            <a:endParaRPr lang="en-US"/>
          </a:p>
        </p:txBody>
      </p:sp>
    </p:spTree>
    <p:extLst>
      <p:ext uri="{BB962C8B-B14F-4D97-AF65-F5344CB8AC3E}">
        <p14:creationId xmlns:p14="http://schemas.microsoft.com/office/powerpoint/2010/main" val="2537199736"/>
      </p:ext>
    </p:extLst>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 id="2147483952" r:id="rId12"/>
    <p:sldLayoutId id="2147483953" r:id="rId13"/>
    <p:sldLayoutId id="2147483954" r:id="rId14"/>
    <p:sldLayoutId id="2147483955" r:id="rId15"/>
    <p:sldLayoutId id="2147483956" r:id="rId16"/>
    <p:sldLayoutId id="214748395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5.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5519" y="417759"/>
            <a:ext cx="10058400" cy="3267138"/>
          </a:xfrm>
        </p:spPr>
        <p:txBody>
          <a:bodyPr>
            <a:normAutofit fontScale="90000"/>
          </a:bodyPr>
          <a:lstStyle/>
          <a:p>
            <a:pPr algn="ctr"/>
            <a:r>
              <a:rPr lang="en-US" sz="6700" b="1" dirty="0"/>
              <a:t>Advanced Software Paradigms</a:t>
            </a:r>
            <a:r>
              <a:rPr lang="en-US" dirty="0"/>
              <a:t/>
            </a:r>
            <a:br>
              <a:rPr lang="en-US" dirty="0"/>
            </a:br>
            <a:r>
              <a:rPr lang="en-US" dirty="0"/>
              <a:t/>
            </a:r>
            <a:br>
              <a:rPr lang="en-US" dirty="0"/>
            </a:br>
            <a:r>
              <a:rPr lang="en-US" sz="4400" dirty="0"/>
              <a:t>Computer Programming Language</a:t>
            </a:r>
            <a:endParaRPr lang="en-US" sz="6000" dirty="0"/>
          </a:p>
        </p:txBody>
      </p:sp>
      <p:sp>
        <p:nvSpPr>
          <p:cNvPr id="3" name="Subtitle 2"/>
          <p:cNvSpPr>
            <a:spLocks noGrp="1"/>
          </p:cNvSpPr>
          <p:nvPr>
            <p:ph type="subTitle" idx="1"/>
          </p:nvPr>
        </p:nvSpPr>
        <p:spPr>
          <a:xfrm>
            <a:off x="8188656" y="5048443"/>
            <a:ext cx="3365579" cy="1570721"/>
          </a:xfrm>
        </p:spPr>
        <p:txBody>
          <a:bodyPr>
            <a:normAutofit fontScale="25000" lnSpcReduction="20000"/>
          </a:bodyPr>
          <a:lstStyle/>
          <a:p>
            <a:pPr>
              <a:lnSpc>
                <a:spcPct val="120000"/>
              </a:lnSpc>
            </a:pPr>
            <a:r>
              <a:rPr lang="en-US" sz="4400" dirty="0" smtClean="0"/>
              <a:t>   By </a:t>
            </a:r>
            <a:endParaRPr lang="en-US" sz="4400" dirty="0"/>
          </a:p>
          <a:p>
            <a:pPr>
              <a:lnSpc>
                <a:spcPct val="120000"/>
              </a:lnSpc>
              <a:spcBef>
                <a:spcPts val="0"/>
              </a:spcBef>
            </a:pPr>
            <a:r>
              <a:rPr lang="en-US" sz="5600" dirty="0"/>
              <a:t>Jainee Gohil, </a:t>
            </a:r>
          </a:p>
          <a:p>
            <a:pPr>
              <a:lnSpc>
                <a:spcPct val="120000"/>
              </a:lnSpc>
              <a:spcBef>
                <a:spcPts val="0"/>
              </a:spcBef>
            </a:pPr>
            <a:r>
              <a:rPr lang="en-US" sz="5600" dirty="0"/>
              <a:t>Kalyan Kollepara, </a:t>
            </a:r>
          </a:p>
          <a:p>
            <a:pPr>
              <a:lnSpc>
                <a:spcPct val="120000"/>
              </a:lnSpc>
              <a:spcBef>
                <a:spcPts val="0"/>
              </a:spcBef>
            </a:pPr>
            <a:r>
              <a:rPr lang="en-US" sz="5600" dirty="0"/>
              <a:t>Mahesh Kumar </a:t>
            </a:r>
            <a:r>
              <a:rPr lang="en-US" sz="5600" dirty="0" err="1"/>
              <a:t>Gudumala</a:t>
            </a:r>
            <a:r>
              <a:rPr lang="en-US" sz="5600" dirty="0"/>
              <a:t>, </a:t>
            </a:r>
          </a:p>
          <a:p>
            <a:pPr>
              <a:lnSpc>
                <a:spcPct val="120000"/>
              </a:lnSpc>
              <a:spcBef>
                <a:spcPts val="0"/>
              </a:spcBef>
            </a:pPr>
            <a:r>
              <a:rPr lang="en-US" sz="5600" dirty="0" err="1"/>
              <a:t>Prashanth</a:t>
            </a:r>
            <a:r>
              <a:rPr lang="en-US" sz="5600" dirty="0"/>
              <a:t> Kumar </a:t>
            </a:r>
            <a:r>
              <a:rPr lang="en-US" sz="5600" dirty="0" err="1"/>
              <a:t>Manji</a:t>
            </a:r>
            <a:endParaRPr lang="en-US" sz="5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1182" y="3759611"/>
            <a:ext cx="4026090" cy="1214117"/>
          </a:xfrm>
          <a:prstGeom prst="rect">
            <a:avLst/>
          </a:prstGeom>
        </p:spPr>
      </p:pic>
    </p:spTree>
    <p:extLst>
      <p:ext uri="{BB962C8B-B14F-4D97-AF65-F5344CB8AC3E}">
        <p14:creationId xmlns:p14="http://schemas.microsoft.com/office/powerpoint/2010/main" val="1875222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 xmlns:a16="http://schemas.microsoft.com/office/drawing/2014/main" id="{260ACC13-B825-49F3-93DE-C8B8F2FA37A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 xmlns:a16="http://schemas.microsoft.com/office/drawing/2014/main" id="{F947B31F-CA03-4793-845D-FD86BABC1A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 xmlns:a16="http://schemas.microsoft.com/office/drawing/2014/main" id="{DCDDE94D-F78C-4A48-AEA6-E922FC99A15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 xmlns:a16="http://schemas.microsoft.com/office/drawing/2014/main" id="{3445A886-F3CA-4DE4-90D7-535F9707B79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 xmlns:a16="http://schemas.microsoft.com/office/drawing/2014/main" id="{A8999CB6-C053-418B-AE37-E470804D251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 xmlns:a16="http://schemas.microsoft.com/office/drawing/2014/main" id="{81EA3E26-BFCD-4396-AE8A-2A9828BFFB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 xmlns:a16="http://schemas.microsoft.com/office/drawing/2014/main" id="{5F9BC582-73A6-4D8A-8738-E3647648935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 xmlns:a16="http://schemas.microsoft.com/office/drawing/2014/main" id="{A2E861A3-F23C-46B8-A38A-4A22E453D99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 xmlns:a16="http://schemas.microsoft.com/office/drawing/2014/main" id="{8BC3D220-643B-4160-B5A9-59DF5D21F41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 xmlns:a16="http://schemas.microsoft.com/office/drawing/2014/main" id="{B92237DE-D518-4625-8392-66D7084588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 xmlns:a16="http://schemas.microsoft.com/office/drawing/2014/main" id="{F290F0DD-E80A-4263-94E1-A41F57D84CC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 xmlns:a16="http://schemas.microsoft.com/office/drawing/2014/main" id="{D78EA7D2-CCEA-435E-873D-36BF0522FF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 xmlns:a16="http://schemas.microsoft.com/office/drawing/2014/main" id="{9DFA731E-D6BB-42CC-AA05-64023DC81F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 xmlns:a16="http://schemas.microsoft.com/office/drawing/2014/main" id="{B00D0483-90FB-4EB4-9770-CA8A310D50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 xmlns:a16="http://schemas.microsoft.com/office/drawing/2014/main" id="{339A428F-DE24-F24B-B03E-D8A9E51064E5}"/>
              </a:ext>
            </a:extLst>
          </p:cNvPr>
          <p:cNvSpPr>
            <a:spLocks noGrp="1"/>
          </p:cNvSpPr>
          <p:nvPr>
            <p:ph type="title"/>
          </p:nvPr>
        </p:nvSpPr>
        <p:spPr>
          <a:xfrm>
            <a:off x="1484312" y="299101"/>
            <a:ext cx="4611688" cy="1752599"/>
          </a:xfrm>
        </p:spPr>
        <p:txBody>
          <a:bodyPr vert="horz" lIns="91440" tIns="45720" rIns="91440" bIns="45720" rtlCol="0" anchor="ctr">
            <a:normAutofit/>
          </a:bodyPr>
          <a:lstStyle/>
          <a:p>
            <a:r>
              <a:rPr lang="en-US" dirty="0"/>
              <a:t>Scope for </a:t>
            </a:r>
            <a:r>
              <a:rPr lang="en-US" dirty="0" smtClean="0"/>
              <a:t>“Let”</a:t>
            </a:r>
            <a:endParaRPr lang="en-US" dirty="0"/>
          </a:p>
        </p:txBody>
      </p:sp>
      <p:sp>
        <p:nvSpPr>
          <p:cNvPr id="48" name="Rounded Rectangle 16">
            <a:extLst>
              <a:ext uri="{FF2B5EF4-FFF2-40B4-BE49-F238E27FC236}">
                <a16:creationId xmlns="" xmlns:a16="http://schemas.microsoft.com/office/drawing/2014/main" id="{DD7EED39-224E-4230-8FD1-B1E1AF6C6E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
        <p:nvSpPr>
          <p:cNvPr id="21" name="Content Placeholder 2"/>
          <p:cNvSpPr>
            <a:spLocks noGrp="1"/>
          </p:cNvSpPr>
          <p:nvPr>
            <p:ph sz="half" idx="1"/>
          </p:nvPr>
        </p:nvSpPr>
        <p:spPr>
          <a:xfrm>
            <a:off x="1338476" y="2051700"/>
            <a:ext cx="4446373" cy="4243164"/>
          </a:xfrm>
        </p:spPr>
        <p:txBody>
          <a:bodyPr>
            <a:noAutofit/>
          </a:bodyPr>
          <a:lstStyle/>
          <a:p>
            <a:pPr>
              <a:buFont typeface="Wingdings" panose="05000000000000000000" pitchFamily="2" charset="2"/>
              <a:buChar char="Ø"/>
            </a:pPr>
            <a:r>
              <a:rPr lang="en-US" sz="2400" dirty="0"/>
              <a:t>Block:</a:t>
            </a:r>
          </a:p>
          <a:p>
            <a:pPr lvl="1">
              <a:buFont typeface="Arial" panose="020B0604020202020204" pitchFamily="34" charset="0"/>
              <a:buChar char="•"/>
            </a:pPr>
            <a:r>
              <a:rPr lang="en-US" sz="2000" dirty="0"/>
              <a:t>A block lives in curly braces “{}”. Anything within curly braces is a block.</a:t>
            </a:r>
          </a:p>
          <a:p>
            <a:pPr lvl="1">
              <a:buFont typeface="Arial" panose="020B0604020202020204" pitchFamily="34" charset="0"/>
              <a:buChar char="•"/>
            </a:pPr>
            <a:r>
              <a:rPr lang="en-US" sz="2000" b="1" dirty="0"/>
              <a:t>let </a:t>
            </a:r>
            <a:r>
              <a:rPr lang="en-US" sz="2000" dirty="0"/>
              <a:t>has scoped to the nearest enclosing block which can be smaller than a function block.</a:t>
            </a:r>
          </a:p>
          <a:p>
            <a:pPr lvl="1">
              <a:buFont typeface="Arial" panose="020B0604020202020204" pitchFamily="34" charset="0"/>
              <a:buChar char="•"/>
            </a:pPr>
            <a:r>
              <a:rPr lang="en-US" sz="2000" dirty="0"/>
              <a:t>So a variable declared in a block with let  is only available for use within that block.</a:t>
            </a:r>
          </a:p>
          <a:p>
            <a:pPr lvl="1">
              <a:buFont typeface="Arial" panose="020B0604020202020204" pitchFamily="34" charset="0"/>
              <a:buChar char="•"/>
            </a:pPr>
            <a:r>
              <a:rPr lang="en-US" sz="2000" b="1" dirty="0"/>
              <a:t>let</a:t>
            </a:r>
            <a:r>
              <a:rPr lang="en-US" sz="2000" dirty="0"/>
              <a:t> variables can be </a:t>
            </a:r>
            <a:r>
              <a:rPr lang="en-US" sz="2000" b="1" dirty="0"/>
              <a:t>updated</a:t>
            </a:r>
            <a:r>
              <a:rPr lang="en-US" sz="2000" dirty="0"/>
              <a:t> but not re-declared.</a:t>
            </a:r>
          </a:p>
          <a:p>
            <a:pPr lvl="1">
              <a:buFont typeface="Wingdings" panose="05000000000000000000" pitchFamily="2" charset="2"/>
              <a:buChar char="Ø"/>
            </a:pPr>
            <a:endParaRPr lang="en-US" dirty="0"/>
          </a:p>
        </p:txBody>
      </p:sp>
      <p:sp>
        <p:nvSpPr>
          <p:cNvPr id="23" name="Content Placeholder 3"/>
          <p:cNvSpPr txBox="1">
            <a:spLocks/>
          </p:cNvSpPr>
          <p:nvPr/>
        </p:nvSpPr>
        <p:spPr>
          <a:xfrm>
            <a:off x="6493666" y="960877"/>
            <a:ext cx="4895056" cy="492001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pPr marL="457200" lvl="1" indent="0">
              <a:buFont typeface="Arial"/>
              <a:buNone/>
            </a:pPr>
            <a:endParaRPr lang="en-US" dirty="0">
              <a:solidFill>
                <a:schemeClr val="accent1">
                  <a:lumMod val="50000"/>
                </a:schemeClr>
              </a:solidFill>
            </a:endParaRPr>
          </a:p>
        </p:txBody>
      </p:sp>
      <p:pic>
        <p:nvPicPr>
          <p:cNvPr id="4" name="Picture 3"/>
          <p:cNvPicPr>
            <a:picLocks noChangeAspect="1"/>
          </p:cNvPicPr>
          <p:nvPr/>
        </p:nvPicPr>
        <p:blipFill>
          <a:blip r:embed="rId3"/>
          <a:stretch>
            <a:fillRect/>
          </a:stretch>
        </p:blipFill>
        <p:spPr>
          <a:xfrm>
            <a:off x="6371062" y="1659826"/>
            <a:ext cx="4998581" cy="2671418"/>
          </a:xfrm>
          <a:prstGeom prst="rect">
            <a:avLst/>
          </a:prstGeom>
        </p:spPr>
      </p:pic>
    </p:spTree>
    <p:extLst>
      <p:ext uri="{BB962C8B-B14F-4D97-AF65-F5344CB8AC3E}">
        <p14:creationId xmlns:p14="http://schemas.microsoft.com/office/powerpoint/2010/main" val="1119504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 xmlns:a16="http://schemas.microsoft.com/office/drawing/2014/main" id="{260ACC13-B825-49F3-93DE-C8B8F2FA37A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 xmlns:a16="http://schemas.microsoft.com/office/drawing/2014/main" id="{F947B31F-CA03-4793-845D-FD86BABC1A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 xmlns:a16="http://schemas.microsoft.com/office/drawing/2014/main" id="{DCDDE94D-F78C-4A48-AEA6-E922FC99A15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 xmlns:a16="http://schemas.microsoft.com/office/drawing/2014/main" id="{3445A886-F3CA-4DE4-90D7-535F9707B79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 xmlns:a16="http://schemas.microsoft.com/office/drawing/2014/main" id="{A8999CB6-C053-418B-AE37-E470804D251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 xmlns:a16="http://schemas.microsoft.com/office/drawing/2014/main" id="{81EA3E26-BFCD-4396-AE8A-2A9828BFFB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 xmlns:a16="http://schemas.microsoft.com/office/drawing/2014/main" id="{5F9BC582-73A6-4D8A-8738-E3647648935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 xmlns:a16="http://schemas.microsoft.com/office/drawing/2014/main" id="{A2E861A3-F23C-46B8-A38A-4A22E453D99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 xmlns:a16="http://schemas.microsoft.com/office/drawing/2014/main" id="{8BC3D220-643B-4160-B5A9-59DF5D21F41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 xmlns:a16="http://schemas.microsoft.com/office/drawing/2014/main" id="{B92237DE-D518-4625-8392-66D7084588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 xmlns:a16="http://schemas.microsoft.com/office/drawing/2014/main" id="{F290F0DD-E80A-4263-94E1-A41F57D84CC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 xmlns:a16="http://schemas.microsoft.com/office/drawing/2014/main" id="{D78EA7D2-CCEA-435E-873D-36BF0522FF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 xmlns:a16="http://schemas.microsoft.com/office/drawing/2014/main" id="{9DFA731E-D6BB-42CC-AA05-64023DC81F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 xmlns:a16="http://schemas.microsoft.com/office/drawing/2014/main" id="{B00D0483-90FB-4EB4-9770-CA8A310D50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 xmlns:a16="http://schemas.microsoft.com/office/drawing/2014/main" id="{339A428F-DE24-F24B-B03E-D8A9E51064E5}"/>
              </a:ext>
            </a:extLst>
          </p:cNvPr>
          <p:cNvSpPr>
            <a:spLocks noGrp="1"/>
          </p:cNvSpPr>
          <p:nvPr>
            <p:ph type="title"/>
          </p:nvPr>
        </p:nvSpPr>
        <p:spPr>
          <a:xfrm>
            <a:off x="1484312" y="299101"/>
            <a:ext cx="4611688" cy="1752599"/>
          </a:xfrm>
        </p:spPr>
        <p:txBody>
          <a:bodyPr vert="horz" lIns="91440" tIns="45720" rIns="91440" bIns="45720" rtlCol="0" anchor="ctr">
            <a:normAutofit/>
          </a:bodyPr>
          <a:lstStyle/>
          <a:p>
            <a:r>
              <a:rPr lang="en-US" dirty="0"/>
              <a:t>Scope for </a:t>
            </a:r>
            <a:r>
              <a:rPr lang="en-US" dirty="0" smtClean="0"/>
              <a:t>“</a:t>
            </a:r>
            <a:r>
              <a:rPr lang="en-US" dirty="0" err="1" smtClean="0"/>
              <a:t>Const</a:t>
            </a:r>
            <a:r>
              <a:rPr lang="en-US" dirty="0" smtClean="0"/>
              <a:t>”</a:t>
            </a:r>
            <a:endParaRPr lang="en-US" dirty="0"/>
          </a:p>
        </p:txBody>
      </p:sp>
      <p:sp>
        <p:nvSpPr>
          <p:cNvPr id="48" name="Rounded Rectangle 16">
            <a:extLst>
              <a:ext uri="{FF2B5EF4-FFF2-40B4-BE49-F238E27FC236}">
                <a16:creationId xmlns="" xmlns:a16="http://schemas.microsoft.com/office/drawing/2014/main" id="{DD7EED39-224E-4230-8FD1-B1E1AF6C6E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
        <p:nvSpPr>
          <p:cNvPr id="22" name="Content Placeholder 2"/>
          <p:cNvSpPr>
            <a:spLocks noGrp="1"/>
          </p:cNvSpPr>
          <p:nvPr>
            <p:ph sz="half" idx="1"/>
          </p:nvPr>
        </p:nvSpPr>
        <p:spPr>
          <a:xfrm>
            <a:off x="1379538" y="1662380"/>
            <a:ext cx="4405312" cy="4218515"/>
          </a:xfrm>
        </p:spPr>
        <p:txBody>
          <a:bodyPr>
            <a:noAutofit/>
          </a:bodyPr>
          <a:lstStyle/>
          <a:p>
            <a:pPr>
              <a:buFont typeface="Wingdings" panose="05000000000000000000" pitchFamily="2" charset="2"/>
              <a:buChar char="Ø"/>
            </a:pPr>
            <a:r>
              <a:rPr lang="en-US" sz="2400" dirty="0"/>
              <a:t>Block:</a:t>
            </a:r>
          </a:p>
          <a:p>
            <a:pPr lvl="1"/>
            <a:r>
              <a:rPr lang="en-US" sz="2000" dirty="0"/>
              <a:t>Like </a:t>
            </a:r>
            <a:r>
              <a:rPr lang="en-US" sz="2000" b="1" dirty="0"/>
              <a:t>“</a:t>
            </a:r>
            <a:r>
              <a:rPr lang="en-US" sz="2000" dirty="0"/>
              <a:t>Let”, </a:t>
            </a:r>
            <a:r>
              <a:rPr lang="en-US" sz="2000" dirty="0" err="1"/>
              <a:t>Const</a:t>
            </a:r>
            <a:r>
              <a:rPr lang="en-US" sz="2000" dirty="0"/>
              <a:t> also has a block scope.</a:t>
            </a:r>
          </a:p>
          <a:p>
            <a:pPr lvl="1"/>
            <a:r>
              <a:rPr lang="en-US" sz="2000" dirty="0"/>
              <a:t>But difference between </a:t>
            </a:r>
            <a:r>
              <a:rPr lang="en-US" sz="2000" b="1" dirty="0"/>
              <a:t>“let” </a:t>
            </a:r>
            <a:r>
              <a:rPr lang="en-US" sz="2000" dirty="0"/>
              <a:t>and </a:t>
            </a:r>
            <a:r>
              <a:rPr lang="en-US" sz="2000" b="1" dirty="0"/>
              <a:t>“</a:t>
            </a:r>
            <a:r>
              <a:rPr lang="en-US" sz="2000" b="1" dirty="0" err="1"/>
              <a:t>const</a:t>
            </a:r>
            <a:r>
              <a:rPr lang="en-US" sz="2000" b="1" dirty="0"/>
              <a:t>” </a:t>
            </a:r>
            <a:r>
              <a:rPr lang="en-US" sz="2000" dirty="0"/>
              <a:t>is that:</a:t>
            </a:r>
          </a:p>
          <a:p>
            <a:pPr lvl="2"/>
            <a:r>
              <a:rPr lang="en-US" sz="1800" dirty="0" err="1"/>
              <a:t>const</a:t>
            </a:r>
            <a:r>
              <a:rPr lang="en-US" sz="1800" dirty="0"/>
              <a:t> variable  </a:t>
            </a:r>
            <a:r>
              <a:rPr lang="en-US" sz="1800" b="1" dirty="0"/>
              <a:t>cannot</a:t>
            </a:r>
            <a:r>
              <a:rPr lang="en-US" sz="1800" dirty="0"/>
              <a:t> </a:t>
            </a:r>
            <a:r>
              <a:rPr lang="en-US" sz="1800" b="1" dirty="0"/>
              <a:t>be</a:t>
            </a:r>
            <a:r>
              <a:rPr lang="en-US" sz="1800" dirty="0"/>
              <a:t> updated or re-declared.</a:t>
            </a:r>
          </a:p>
          <a:p>
            <a:pPr lvl="2"/>
            <a:r>
              <a:rPr lang="en-US" sz="1800" dirty="0" err="1"/>
              <a:t>const</a:t>
            </a:r>
            <a:r>
              <a:rPr lang="en-US" sz="1800" dirty="0"/>
              <a:t> variable </a:t>
            </a:r>
            <a:r>
              <a:rPr lang="en-US" sz="1800" b="1" dirty="0"/>
              <a:t>must</a:t>
            </a:r>
            <a:r>
              <a:rPr lang="en-US" sz="1800" dirty="0"/>
              <a:t> be </a:t>
            </a:r>
            <a:r>
              <a:rPr lang="en-US" sz="1800" b="1" dirty="0"/>
              <a:t>initialized</a:t>
            </a:r>
            <a:r>
              <a:rPr lang="en-US" sz="1800" dirty="0"/>
              <a:t> at the time of </a:t>
            </a:r>
            <a:r>
              <a:rPr lang="en-US" sz="1800" b="1" dirty="0"/>
              <a:t>declaration</a:t>
            </a:r>
            <a:r>
              <a:rPr lang="en-US" sz="1800" dirty="0"/>
              <a:t>.</a:t>
            </a:r>
          </a:p>
          <a:p>
            <a:pPr lvl="1"/>
            <a:endParaRPr lang="en-US" dirty="0"/>
          </a:p>
        </p:txBody>
      </p:sp>
      <p:sp>
        <p:nvSpPr>
          <p:cNvPr id="24" name="Content Placeholder 3"/>
          <p:cNvSpPr>
            <a:spLocks noGrp="1"/>
          </p:cNvSpPr>
          <p:nvPr>
            <p:ph sz="half" idx="2"/>
          </p:nvPr>
        </p:nvSpPr>
        <p:spPr>
          <a:xfrm>
            <a:off x="6362699" y="1309126"/>
            <a:ext cx="3136143" cy="4481585"/>
          </a:xfrm>
        </p:spPr>
        <p:txBody>
          <a:bodyPr>
            <a:normAutofit/>
          </a:bodyPr>
          <a:lstStyle/>
          <a:p>
            <a:pPr marL="457200" lvl="1" indent="0">
              <a:buNone/>
            </a:pPr>
            <a:r>
              <a:rPr lang="en-US" b="1" dirty="0" smtClean="0">
                <a:solidFill>
                  <a:schemeClr val="accent1">
                    <a:lumMod val="50000"/>
                  </a:schemeClr>
                </a:solidFill>
              </a:rPr>
              <a:t>Not </a:t>
            </a:r>
            <a:r>
              <a:rPr lang="en-US" b="1" dirty="0">
                <a:solidFill>
                  <a:schemeClr val="accent1">
                    <a:lumMod val="50000"/>
                  </a:schemeClr>
                </a:solidFill>
              </a:rPr>
              <a:t>possible</a:t>
            </a:r>
            <a:r>
              <a:rPr lang="en-US" b="1" dirty="0" smtClean="0">
                <a:solidFill>
                  <a:schemeClr val="accent1">
                    <a:lumMod val="50000"/>
                  </a:schemeClr>
                </a:solidFill>
              </a:rPr>
              <a:t>:</a:t>
            </a: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r>
              <a:rPr lang="en-US" b="1" dirty="0" smtClean="0">
                <a:solidFill>
                  <a:schemeClr val="accent1">
                    <a:lumMod val="50000"/>
                  </a:schemeClr>
                </a:solidFill>
              </a:rPr>
              <a:t>Not possible:</a:t>
            </a: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r>
              <a:rPr lang="en-US" b="1" dirty="0" smtClean="0">
                <a:solidFill>
                  <a:schemeClr val="accent1">
                    <a:lumMod val="50000"/>
                  </a:schemeClr>
                </a:solidFill>
              </a:rPr>
              <a:t> </a:t>
            </a:r>
            <a:endParaRPr lang="en-US" b="1" dirty="0">
              <a:solidFill>
                <a:schemeClr val="accent1">
                  <a:lumMod val="50000"/>
                </a:schemeClr>
              </a:solidFill>
            </a:endParaRPr>
          </a:p>
          <a:p>
            <a:pPr marL="457200" lvl="1" indent="0">
              <a:buNone/>
            </a:pPr>
            <a:r>
              <a:rPr lang="en-US" dirty="0" smtClean="0">
                <a:solidFill>
                  <a:schemeClr val="accent1">
                    <a:lumMod val="50000"/>
                  </a:schemeClr>
                </a:solidFill>
              </a:rPr>
              <a:t> </a:t>
            </a:r>
            <a:endParaRPr lang="en-US" dirty="0">
              <a:solidFill>
                <a:schemeClr val="accent1">
                  <a:lumMod val="50000"/>
                </a:schemeClr>
              </a:solidFill>
            </a:endParaRPr>
          </a:p>
        </p:txBody>
      </p:sp>
      <p:pic>
        <p:nvPicPr>
          <p:cNvPr id="4" name="Picture 3"/>
          <p:cNvPicPr>
            <a:picLocks noChangeAspect="1"/>
          </p:cNvPicPr>
          <p:nvPr/>
        </p:nvPicPr>
        <p:blipFill>
          <a:blip r:embed="rId3"/>
          <a:stretch>
            <a:fillRect/>
          </a:stretch>
        </p:blipFill>
        <p:spPr>
          <a:xfrm>
            <a:off x="6631299" y="1745190"/>
            <a:ext cx="4693087" cy="858672"/>
          </a:xfrm>
          <a:prstGeom prst="rect">
            <a:avLst/>
          </a:prstGeom>
        </p:spPr>
      </p:pic>
      <p:pic>
        <p:nvPicPr>
          <p:cNvPr id="5" name="Picture 4"/>
          <p:cNvPicPr>
            <a:picLocks noChangeAspect="1"/>
          </p:cNvPicPr>
          <p:nvPr/>
        </p:nvPicPr>
        <p:blipFill>
          <a:blip r:embed="rId4"/>
          <a:stretch>
            <a:fillRect/>
          </a:stretch>
        </p:blipFill>
        <p:spPr>
          <a:xfrm>
            <a:off x="6752437" y="3652898"/>
            <a:ext cx="4569967" cy="782624"/>
          </a:xfrm>
          <a:prstGeom prst="rect">
            <a:avLst/>
          </a:prstGeom>
        </p:spPr>
      </p:pic>
    </p:spTree>
    <p:extLst>
      <p:ext uri="{BB962C8B-B14F-4D97-AF65-F5344CB8AC3E}">
        <p14:creationId xmlns:p14="http://schemas.microsoft.com/office/powerpoint/2010/main" val="1276799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 xmlns:a16="http://schemas.microsoft.com/office/drawing/2014/main" id="{260ACC13-B825-49F3-93DE-C8B8F2FA37A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 xmlns:a16="http://schemas.microsoft.com/office/drawing/2014/main" id="{F947B31F-CA03-4793-845D-FD86BABC1A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 xmlns:a16="http://schemas.microsoft.com/office/drawing/2014/main" id="{DCDDE94D-F78C-4A48-AEA6-E922FC99A15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 xmlns:a16="http://schemas.microsoft.com/office/drawing/2014/main" id="{3445A886-F3CA-4DE4-90D7-535F9707B79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 xmlns:a16="http://schemas.microsoft.com/office/drawing/2014/main" id="{A8999CB6-C053-418B-AE37-E470804D251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 xmlns:a16="http://schemas.microsoft.com/office/drawing/2014/main" id="{81EA3E26-BFCD-4396-AE8A-2A9828BFFB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 xmlns:a16="http://schemas.microsoft.com/office/drawing/2014/main" id="{5F9BC582-73A6-4D8A-8738-E3647648935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 xmlns:a16="http://schemas.microsoft.com/office/drawing/2014/main" id="{A2E861A3-F23C-46B8-A38A-4A22E453D99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 xmlns:a16="http://schemas.microsoft.com/office/drawing/2014/main" id="{8BC3D220-643B-4160-B5A9-59DF5D21F41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 xmlns:a16="http://schemas.microsoft.com/office/drawing/2014/main" id="{B92237DE-D518-4625-8392-66D7084588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 xmlns:a16="http://schemas.microsoft.com/office/drawing/2014/main" id="{F290F0DD-E80A-4263-94E1-A41F57D84CC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 xmlns:a16="http://schemas.microsoft.com/office/drawing/2014/main" id="{D78EA7D2-CCEA-435E-873D-36BF0522FF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 xmlns:a16="http://schemas.microsoft.com/office/drawing/2014/main" id="{9DFA731E-D6BB-42CC-AA05-64023DC81F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 xmlns:a16="http://schemas.microsoft.com/office/drawing/2014/main" id="{B00D0483-90FB-4EB4-9770-CA8A310D50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 xmlns:a16="http://schemas.microsoft.com/office/drawing/2014/main" id="{339A428F-DE24-F24B-B03E-D8A9E51064E5}"/>
              </a:ext>
            </a:extLst>
          </p:cNvPr>
          <p:cNvSpPr>
            <a:spLocks noGrp="1"/>
          </p:cNvSpPr>
          <p:nvPr>
            <p:ph type="title"/>
          </p:nvPr>
        </p:nvSpPr>
        <p:spPr>
          <a:xfrm>
            <a:off x="1484312" y="299101"/>
            <a:ext cx="4611688" cy="1752599"/>
          </a:xfrm>
        </p:spPr>
        <p:txBody>
          <a:bodyPr vert="horz" lIns="91440" tIns="45720" rIns="91440" bIns="45720" rtlCol="0" anchor="ctr">
            <a:normAutofit/>
          </a:bodyPr>
          <a:lstStyle/>
          <a:p>
            <a:r>
              <a:rPr lang="en-IN" dirty="0"/>
              <a:t>Data Types in TypeScript</a:t>
            </a:r>
            <a:endParaRPr lang="en-US" dirty="0"/>
          </a:p>
        </p:txBody>
      </p:sp>
      <p:sp>
        <p:nvSpPr>
          <p:cNvPr id="48" name="Rounded Rectangle 16">
            <a:extLst>
              <a:ext uri="{FF2B5EF4-FFF2-40B4-BE49-F238E27FC236}">
                <a16:creationId xmlns="" xmlns:a16="http://schemas.microsoft.com/office/drawing/2014/main" id="{DD7EED39-224E-4230-8FD1-B1E1AF6C6E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
        <p:nvSpPr>
          <p:cNvPr id="22" name="Content Placeholder 2"/>
          <p:cNvSpPr>
            <a:spLocks noGrp="1"/>
          </p:cNvSpPr>
          <p:nvPr>
            <p:ph sz="half" idx="1"/>
          </p:nvPr>
        </p:nvSpPr>
        <p:spPr>
          <a:xfrm>
            <a:off x="1379537" y="2099325"/>
            <a:ext cx="4405312" cy="4218515"/>
          </a:xfrm>
        </p:spPr>
        <p:txBody>
          <a:bodyPr>
            <a:noAutofit/>
          </a:bodyPr>
          <a:lstStyle/>
          <a:p>
            <a:pPr>
              <a:buFont typeface="Wingdings" panose="05000000000000000000" pitchFamily="2" charset="2"/>
              <a:buChar char="Ø"/>
            </a:pPr>
            <a:r>
              <a:rPr lang="en-US" sz="2400" dirty="0" smtClean="0"/>
              <a:t>Boolean:</a:t>
            </a:r>
            <a:endParaRPr lang="en-US" sz="2400" dirty="0"/>
          </a:p>
          <a:p>
            <a:pPr lvl="1"/>
            <a:r>
              <a:rPr lang="en-US" sz="2000" dirty="0"/>
              <a:t>Basic </a:t>
            </a:r>
            <a:r>
              <a:rPr lang="en-US" sz="2000" dirty="0" err="1"/>
              <a:t>datatype</a:t>
            </a:r>
            <a:r>
              <a:rPr lang="en-US" sz="2000" dirty="0"/>
              <a:t> is the simple true/false call a </a:t>
            </a:r>
            <a:r>
              <a:rPr lang="en-US" sz="2000" dirty="0" smtClean="0"/>
              <a:t>Boolean.</a:t>
            </a:r>
          </a:p>
          <a:p>
            <a:pPr>
              <a:buFont typeface="Wingdings" panose="05000000000000000000" pitchFamily="2" charset="2"/>
              <a:buChar char="Ø"/>
            </a:pPr>
            <a:r>
              <a:rPr lang="en-IN" sz="2400" dirty="0"/>
              <a:t>Number:</a:t>
            </a:r>
          </a:p>
          <a:p>
            <a:pPr lvl="1"/>
            <a:r>
              <a:rPr lang="en-IN" sz="2000" dirty="0" smtClean="0"/>
              <a:t>TypeScript </a:t>
            </a:r>
            <a:r>
              <a:rPr lang="en-IN" sz="2000" dirty="0"/>
              <a:t>are either floating point values or </a:t>
            </a:r>
            <a:r>
              <a:rPr lang="en-IN" sz="2000" dirty="0" err="1"/>
              <a:t>BigIntegers</a:t>
            </a:r>
            <a:r>
              <a:rPr lang="en-IN" sz="2000" dirty="0"/>
              <a:t>. These floating point numbers get the type number, while </a:t>
            </a:r>
            <a:r>
              <a:rPr lang="en-IN" sz="2000" dirty="0" err="1"/>
              <a:t>BigIntegers</a:t>
            </a:r>
            <a:r>
              <a:rPr lang="en-IN" sz="2000" dirty="0"/>
              <a:t> get the type </a:t>
            </a:r>
            <a:r>
              <a:rPr lang="en-IN" sz="2000" dirty="0" err="1"/>
              <a:t>bigint</a:t>
            </a:r>
            <a:endParaRPr lang="en-US" sz="2000" dirty="0" smtClean="0"/>
          </a:p>
          <a:p>
            <a:pPr marL="457200" lvl="1" indent="0">
              <a:buNone/>
            </a:pPr>
            <a:endParaRPr lang="en-US" sz="2000" dirty="0" smtClean="0"/>
          </a:p>
          <a:p>
            <a:pPr lvl="1"/>
            <a:endParaRPr lang="en-US" dirty="0"/>
          </a:p>
        </p:txBody>
      </p:sp>
      <p:sp>
        <p:nvSpPr>
          <p:cNvPr id="24" name="Content Placeholder 3"/>
          <p:cNvSpPr>
            <a:spLocks noGrp="1"/>
          </p:cNvSpPr>
          <p:nvPr>
            <p:ph sz="half" idx="2"/>
          </p:nvPr>
        </p:nvSpPr>
        <p:spPr>
          <a:xfrm>
            <a:off x="6143625" y="945972"/>
            <a:ext cx="4380908" cy="4743887"/>
          </a:xfrm>
        </p:spPr>
        <p:txBody>
          <a:bodyPr>
            <a:normAutofit lnSpcReduction="10000"/>
          </a:bodyPr>
          <a:lstStyle/>
          <a:p>
            <a:pPr marL="457200" lvl="1" indent="0">
              <a:buNone/>
            </a:pPr>
            <a:endParaRPr lang="en-US" b="1" dirty="0" smtClean="0">
              <a:solidFill>
                <a:schemeClr val="accent1">
                  <a:lumMod val="50000"/>
                </a:schemeClr>
              </a:solidFill>
            </a:endParaRPr>
          </a:p>
          <a:p>
            <a:pPr marL="457200" lvl="1" indent="0">
              <a:buNone/>
            </a:pPr>
            <a:r>
              <a:rPr lang="en-US" b="1" dirty="0" smtClean="0">
                <a:solidFill>
                  <a:schemeClr val="accent1">
                    <a:lumMod val="50000"/>
                  </a:schemeClr>
                </a:solidFill>
              </a:rPr>
              <a:t>Boolean:</a:t>
            </a: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r>
              <a:rPr lang="en-US" b="1" dirty="0" smtClean="0">
                <a:solidFill>
                  <a:schemeClr val="accent1">
                    <a:lumMod val="50000"/>
                  </a:schemeClr>
                </a:solidFill>
              </a:rPr>
              <a:t>Number:</a:t>
            </a: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r>
              <a:rPr lang="en-US" b="1" dirty="0" smtClean="0">
                <a:solidFill>
                  <a:schemeClr val="accent1">
                    <a:lumMod val="50000"/>
                  </a:schemeClr>
                </a:solidFill>
              </a:rPr>
              <a:t> </a:t>
            </a:r>
            <a:endParaRPr lang="en-US" b="1" dirty="0">
              <a:solidFill>
                <a:schemeClr val="accent1">
                  <a:lumMod val="50000"/>
                </a:schemeClr>
              </a:solidFill>
            </a:endParaRPr>
          </a:p>
          <a:p>
            <a:pPr marL="457200" lvl="1" indent="0">
              <a:buNone/>
            </a:pPr>
            <a:r>
              <a:rPr lang="en-US" dirty="0" smtClean="0">
                <a:solidFill>
                  <a:schemeClr val="accent1">
                    <a:lumMod val="50000"/>
                  </a:schemeClr>
                </a:solidFill>
              </a:rPr>
              <a:t> </a:t>
            </a:r>
            <a:endParaRPr lang="en-US" dirty="0">
              <a:solidFill>
                <a:schemeClr val="accent1">
                  <a:lumMod val="50000"/>
                </a:schemeClr>
              </a:solidFill>
            </a:endParaRPr>
          </a:p>
        </p:txBody>
      </p:sp>
      <p:pic>
        <p:nvPicPr>
          <p:cNvPr id="3" name="Picture 2"/>
          <p:cNvPicPr>
            <a:picLocks noChangeAspect="1"/>
          </p:cNvPicPr>
          <p:nvPr/>
        </p:nvPicPr>
        <p:blipFill>
          <a:blip r:embed="rId3"/>
          <a:stretch>
            <a:fillRect/>
          </a:stretch>
        </p:blipFill>
        <p:spPr>
          <a:xfrm>
            <a:off x="6325046" y="1690066"/>
            <a:ext cx="4142784" cy="494227"/>
          </a:xfrm>
          <a:prstGeom prst="rect">
            <a:avLst/>
          </a:prstGeom>
        </p:spPr>
      </p:pic>
      <p:pic>
        <p:nvPicPr>
          <p:cNvPr id="6" name="Picture 5"/>
          <p:cNvPicPr>
            <a:picLocks noChangeAspect="1"/>
          </p:cNvPicPr>
          <p:nvPr/>
        </p:nvPicPr>
        <p:blipFill>
          <a:blip r:embed="rId4"/>
          <a:stretch>
            <a:fillRect/>
          </a:stretch>
        </p:blipFill>
        <p:spPr>
          <a:xfrm>
            <a:off x="6564660" y="3155731"/>
            <a:ext cx="3807632" cy="1778976"/>
          </a:xfrm>
          <a:prstGeom prst="rect">
            <a:avLst/>
          </a:prstGeom>
        </p:spPr>
      </p:pic>
    </p:spTree>
    <p:extLst>
      <p:ext uri="{BB962C8B-B14F-4D97-AF65-F5344CB8AC3E}">
        <p14:creationId xmlns:p14="http://schemas.microsoft.com/office/powerpoint/2010/main" val="3421066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 xmlns:a16="http://schemas.microsoft.com/office/drawing/2014/main" id="{260ACC13-B825-49F3-93DE-C8B8F2FA37A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 xmlns:a16="http://schemas.microsoft.com/office/drawing/2014/main" id="{F947B31F-CA03-4793-845D-FD86BABC1A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 xmlns:a16="http://schemas.microsoft.com/office/drawing/2014/main" id="{DCDDE94D-F78C-4A48-AEA6-E922FC99A15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 xmlns:a16="http://schemas.microsoft.com/office/drawing/2014/main" id="{3445A886-F3CA-4DE4-90D7-535F9707B79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 xmlns:a16="http://schemas.microsoft.com/office/drawing/2014/main" id="{A8999CB6-C053-418B-AE37-E470804D251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 xmlns:a16="http://schemas.microsoft.com/office/drawing/2014/main" id="{81EA3E26-BFCD-4396-AE8A-2A9828BFFB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 xmlns:a16="http://schemas.microsoft.com/office/drawing/2014/main" id="{5F9BC582-73A6-4D8A-8738-E3647648935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 xmlns:a16="http://schemas.microsoft.com/office/drawing/2014/main" id="{A2E861A3-F23C-46B8-A38A-4A22E453D99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 xmlns:a16="http://schemas.microsoft.com/office/drawing/2014/main" id="{8BC3D220-643B-4160-B5A9-59DF5D21F41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 xmlns:a16="http://schemas.microsoft.com/office/drawing/2014/main" id="{B92237DE-D518-4625-8392-66D7084588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 xmlns:a16="http://schemas.microsoft.com/office/drawing/2014/main" id="{F290F0DD-E80A-4263-94E1-A41F57D84CC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 xmlns:a16="http://schemas.microsoft.com/office/drawing/2014/main" id="{D78EA7D2-CCEA-435E-873D-36BF0522FF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 xmlns:a16="http://schemas.microsoft.com/office/drawing/2014/main" id="{9DFA731E-D6BB-42CC-AA05-64023DC81F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 xmlns:a16="http://schemas.microsoft.com/office/drawing/2014/main" id="{B00D0483-90FB-4EB4-9770-CA8A310D50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 xmlns:a16="http://schemas.microsoft.com/office/drawing/2014/main" id="{339A428F-DE24-F24B-B03E-D8A9E51064E5}"/>
              </a:ext>
            </a:extLst>
          </p:cNvPr>
          <p:cNvSpPr>
            <a:spLocks noGrp="1"/>
          </p:cNvSpPr>
          <p:nvPr>
            <p:ph type="title"/>
          </p:nvPr>
        </p:nvSpPr>
        <p:spPr>
          <a:xfrm>
            <a:off x="1484312" y="299101"/>
            <a:ext cx="4611688" cy="1752599"/>
          </a:xfrm>
        </p:spPr>
        <p:txBody>
          <a:bodyPr vert="horz" lIns="91440" tIns="45720" rIns="91440" bIns="45720" rtlCol="0" anchor="ctr">
            <a:normAutofit/>
          </a:bodyPr>
          <a:lstStyle/>
          <a:p>
            <a:r>
              <a:rPr lang="en-IN" dirty="0"/>
              <a:t>Data Types in TypeScript</a:t>
            </a:r>
            <a:endParaRPr lang="en-US" dirty="0"/>
          </a:p>
        </p:txBody>
      </p:sp>
      <p:sp>
        <p:nvSpPr>
          <p:cNvPr id="48" name="Rounded Rectangle 16">
            <a:extLst>
              <a:ext uri="{FF2B5EF4-FFF2-40B4-BE49-F238E27FC236}">
                <a16:creationId xmlns="" xmlns:a16="http://schemas.microsoft.com/office/drawing/2014/main" id="{DD7EED39-224E-4230-8FD1-B1E1AF6C6E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
        <p:nvSpPr>
          <p:cNvPr id="22" name="Content Placeholder 2"/>
          <p:cNvSpPr>
            <a:spLocks noGrp="1"/>
          </p:cNvSpPr>
          <p:nvPr>
            <p:ph sz="half" idx="1"/>
          </p:nvPr>
        </p:nvSpPr>
        <p:spPr>
          <a:xfrm>
            <a:off x="1379537" y="2099325"/>
            <a:ext cx="4405312" cy="4218515"/>
          </a:xfrm>
        </p:spPr>
        <p:txBody>
          <a:bodyPr>
            <a:noAutofit/>
          </a:bodyPr>
          <a:lstStyle/>
          <a:p>
            <a:pPr>
              <a:buFont typeface="Wingdings" panose="05000000000000000000" pitchFamily="2" charset="2"/>
              <a:buChar char="Ø"/>
            </a:pPr>
            <a:r>
              <a:rPr lang="en-US" sz="2400" dirty="0" smtClean="0"/>
              <a:t>String:</a:t>
            </a:r>
            <a:endParaRPr lang="en-US" sz="2400" dirty="0"/>
          </a:p>
          <a:p>
            <a:pPr lvl="1"/>
            <a:r>
              <a:rPr lang="en-IN" sz="2000" dirty="0"/>
              <a:t>Fundamental part of creating programs in TypeScript is working with textual data. As in other languages, we use the type string to refer to these textual </a:t>
            </a:r>
            <a:r>
              <a:rPr lang="en-IN" sz="2000" dirty="0" err="1"/>
              <a:t>datatypes</a:t>
            </a:r>
            <a:r>
              <a:rPr lang="en-IN" sz="2000" dirty="0"/>
              <a:t>. TypeScript also uses double quotes (") or single quotes (') to surround string data.</a:t>
            </a:r>
            <a:endParaRPr lang="en-US" sz="2000" dirty="0"/>
          </a:p>
          <a:p>
            <a:pPr marL="457200" lvl="1" indent="0">
              <a:buNone/>
            </a:pPr>
            <a:endParaRPr lang="en-US" dirty="0"/>
          </a:p>
        </p:txBody>
      </p:sp>
      <p:sp>
        <p:nvSpPr>
          <p:cNvPr id="24" name="Content Placeholder 3"/>
          <p:cNvSpPr>
            <a:spLocks noGrp="1"/>
          </p:cNvSpPr>
          <p:nvPr>
            <p:ph sz="half" idx="2"/>
          </p:nvPr>
        </p:nvSpPr>
        <p:spPr>
          <a:xfrm>
            <a:off x="6469062" y="960877"/>
            <a:ext cx="4895056" cy="4920018"/>
          </a:xfrm>
        </p:spPr>
        <p:txBody>
          <a:bodyPr>
            <a:normAutofit/>
          </a:bodyPr>
          <a:lstStyle/>
          <a:p>
            <a:pPr marL="457200" lvl="1" indent="0">
              <a:buNone/>
            </a:pPr>
            <a:endParaRPr lang="en-US" b="1" dirty="0" smtClean="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r>
              <a:rPr lang="en-US" b="1" dirty="0" smtClean="0">
                <a:solidFill>
                  <a:schemeClr val="accent1">
                    <a:lumMod val="50000"/>
                  </a:schemeClr>
                </a:solidFill>
              </a:rPr>
              <a:t> </a:t>
            </a:r>
            <a:endParaRPr lang="en-US" b="1" dirty="0">
              <a:solidFill>
                <a:schemeClr val="accent1">
                  <a:lumMod val="50000"/>
                </a:schemeClr>
              </a:solidFill>
            </a:endParaRPr>
          </a:p>
          <a:p>
            <a:pPr marL="457200" lvl="1" indent="0">
              <a:buNone/>
            </a:pPr>
            <a:r>
              <a:rPr lang="en-US" dirty="0" smtClean="0">
                <a:solidFill>
                  <a:schemeClr val="accent1">
                    <a:lumMod val="50000"/>
                  </a:schemeClr>
                </a:solidFill>
              </a:rPr>
              <a:t> </a:t>
            </a:r>
            <a:endParaRPr lang="en-US" dirty="0">
              <a:solidFill>
                <a:schemeClr val="accent1">
                  <a:lumMod val="50000"/>
                </a:schemeClr>
              </a:solidFill>
            </a:endParaRPr>
          </a:p>
        </p:txBody>
      </p:sp>
      <p:pic>
        <p:nvPicPr>
          <p:cNvPr id="4" name="Picture 3"/>
          <p:cNvPicPr>
            <a:picLocks noChangeAspect="1"/>
          </p:cNvPicPr>
          <p:nvPr/>
        </p:nvPicPr>
        <p:blipFill>
          <a:blip r:embed="rId3"/>
          <a:stretch>
            <a:fillRect/>
          </a:stretch>
        </p:blipFill>
        <p:spPr>
          <a:xfrm>
            <a:off x="6330157" y="2715183"/>
            <a:ext cx="4993383" cy="705703"/>
          </a:xfrm>
          <a:prstGeom prst="rect">
            <a:avLst/>
          </a:prstGeom>
        </p:spPr>
      </p:pic>
    </p:spTree>
    <p:extLst>
      <p:ext uri="{BB962C8B-B14F-4D97-AF65-F5344CB8AC3E}">
        <p14:creationId xmlns:p14="http://schemas.microsoft.com/office/powerpoint/2010/main" val="1224961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 xmlns:a16="http://schemas.microsoft.com/office/drawing/2014/main" id="{260ACC13-B825-49F3-93DE-C8B8F2FA37A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 xmlns:a16="http://schemas.microsoft.com/office/drawing/2014/main" id="{F947B31F-CA03-4793-845D-FD86BABC1A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 xmlns:a16="http://schemas.microsoft.com/office/drawing/2014/main" id="{DCDDE94D-F78C-4A48-AEA6-E922FC99A15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 xmlns:a16="http://schemas.microsoft.com/office/drawing/2014/main" id="{3445A886-F3CA-4DE4-90D7-535F9707B79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 xmlns:a16="http://schemas.microsoft.com/office/drawing/2014/main" id="{A8999CB6-C053-418B-AE37-E470804D251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 xmlns:a16="http://schemas.microsoft.com/office/drawing/2014/main" id="{81EA3E26-BFCD-4396-AE8A-2A9828BFFB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 xmlns:a16="http://schemas.microsoft.com/office/drawing/2014/main" id="{5F9BC582-73A6-4D8A-8738-E3647648935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 xmlns:a16="http://schemas.microsoft.com/office/drawing/2014/main" id="{A2E861A3-F23C-46B8-A38A-4A22E453D99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 xmlns:a16="http://schemas.microsoft.com/office/drawing/2014/main" id="{8BC3D220-643B-4160-B5A9-59DF5D21F41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 xmlns:a16="http://schemas.microsoft.com/office/drawing/2014/main" id="{B92237DE-D518-4625-8392-66D7084588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 xmlns:a16="http://schemas.microsoft.com/office/drawing/2014/main" id="{F290F0DD-E80A-4263-94E1-A41F57D84CC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 xmlns:a16="http://schemas.microsoft.com/office/drawing/2014/main" id="{D78EA7D2-CCEA-435E-873D-36BF0522FF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 xmlns:a16="http://schemas.microsoft.com/office/drawing/2014/main" id="{9DFA731E-D6BB-42CC-AA05-64023DC81F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 xmlns:a16="http://schemas.microsoft.com/office/drawing/2014/main" id="{B00D0483-90FB-4EB4-9770-CA8A310D50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 xmlns:a16="http://schemas.microsoft.com/office/drawing/2014/main" id="{339A428F-DE24-F24B-B03E-D8A9E51064E5}"/>
              </a:ext>
            </a:extLst>
          </p:cNvPr>
          <p:cNvSpPr>
            <a:spLocks noGrp="1"/>
          </p:cNvSpPr>
          <p:nvPr>
            <p:ph type="title"/>
          </p:nvPr>
        </p:nvSpPr>
        <p:spPr>
          <a:xfrm>
            <a:off x="1484312" y="299101"/>
            <a:ext cx="4611688" cy="1752599"/>
          </a:xfrm>
        </p:spPr>
        <p:txBody>
          <a:bodyPr vert="horz" lIns="91440" tIns="45720" rIns="91440" bIns="45720" rtlCol="0" anchor="ctr">
            <a:normAutofit/>
          </a:bodyPr>
          <a:lstStyle/>
          <a:p>
            <a:r>
              <a:rPr lang="en-IN" dirty="0"/>
              <a:t>Data Types in TypeScript</a:t>
            </a:r>
            <a:endParaRPr lang="en-US" dirty="0"/>
          </a:p>
        </p:txBody>
      </p:sp>
      <p:sp>
        <p:nvSpPr>
          <p:cNvPr id="48" name="Rounded Rectangle 16">
            <a:extLst>
              <a:ext uri="{FF2B5EF4-FFF2-40B4-BE49-F238E27FC236}">
                <a16:creationId xmlns="" xmlns:a16="http://schemas.microsoft.com/office/drawing/2014/main" id="{DD7EED39-224E-4230-8FD1-B1E1AF6C6E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
        <p:nvSpPr>
          <p:cNvPr id="22" name="Content Placeholder 2"/>
          <p:cNvSpPr>
            <a:spLocks noGrp="1"/>
          </p:cNvSpPr>
          <p:nvPr>
            <p:ph sz="half" idx="1"/>
          </p:nvPr>
        </p:nvSpPr>
        <p:spPr>
          <a:xfrm>
            <a:off x="1379537" y="2099325"/>
            <a:ext cx="4405312" cy="4218515"/>
          </a:xfrm>
        </p:spPr>
        <p:txBody>
          <a:bodyPr>
            <a:noAutofit/>
          </a:bodyPr>
          <a:lstStyle/>
          <a:p>
            <a:pPr>
              <a:buFont typeface="Wingdings" panose="05000000000000000000" pitchFamily="2" charset="2"/>
              <a:buChar char="Ø"/>
            </a:pPr>
            <a:r>
              <a:rPr lang="en-US" sz="2400" dirty="0" smtClean="0"/>
              <a:t>Array:</a:t>
            </a:r>
            <a:endParaRPr lang="en-US" sz="2400" dirty="0"/>
          </a:p>
          <a:p>
            <a:pPr lvl="1"/>
            <a:r>
              <a:rPr lang="en-IN" sz="2000" dirty="0"/>
              <a:t>TypeScript allows you to work with arrays of values. Array types can be written in one of two ways. </a:t>
            </a:r>
          </a:p>
          <a:p>
            <a:pPr lvl="1"/>
            <a:r>
              <a:rPr lang="en-IN" sz="2000" dirty="0"/>
              <a:t>In the first, you use the type of the elements followed by [] to denote an array of that element type:</a:t>
            </a:r>
          </a:p>
          <a:p>
            <a:pPr lvl="1"/>
            <a:r>
              <a:rPr lang="en-IN" sz="2000" dirty="0"/>
              <a:t>The second way uses a generic array type, Array&lt;</a:t>
            </a:r>
            <a:r>
              <a:rPr lang="en-IN" sz="2000" dirty="0" err="1"/>
              <a:t>elemType</a:t>
            </a:r>
            <a:r>
              <a:rPr lang="en-IN" sz="2000" dirty="0"/>
              <a:t>&gt;:</a:t>
            </a:r>
          </a:p>
          <a:p>
            <a:pPr marL="457200" lvl="1" indent="0">
              <a:buNone/>
            </a:pPr>
            <a:endParaRPr lang="en-US" dirty="0"/>
          </a:p>
        </p:txBody>
      </p:sp>
      <p:sp>
        <p:nvSpPr>
          <p:cNvPr id="24" name="Content Placeholder 3"/>
          <p:cNvSpPr>
            <a:spLocks noGrp="1"/>
          </p:cNvSpPr>
          <p:nvPr>
            <p:ph sz="half" idx="2"/>
          </p:nvPr>
        </p:nvSpPr>
        <p:spPr>
          <a:xfrm>
            <a:off x="6469062" y="960877"/>
            <a:ext cx="4895056" cy="4920018"/>
          </a:xfrm>
        </p:spPr>
        <p:txBody>
          <a:bodyPr>
            <a:normAutofit/>
          </a:bodyPr>
          <a:lstStyle/>
          <a:p>
            <a:pPr marL="457200" lvl="1" indent="0">
              <a:buNone/>
            </a:pPr>
            <a:endParaRPr lang="en-US" b="1" dirty="0" smtClean="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r>
              <a:rPr lang="en-US" b="1" dirty="0" smtClean="0">
                <a:solidFill>
                  <a:schemeClr val="accent1">
                    <a:lumMod val="50000"/>
                  </a:schemeClr>
                </a:solidFill>
              </a:rPr>
              <a:t> </a:t>
            </a:r>
            <a:endParaRPr lang="en-US" b="1" dirty="0">
              <a:solidFill>
                <a:schemeClr val="accent1">
                  <a:lumMod val="50000"/>
                </a:schemeClr>
              </a:solidFill>
            </a:endParaRPr>
          </a:p>
          <a:p>
            <a:pPr marL="457200" lvl="1" indent="0">
              <a:buNone/>
            </a:pPr>
            <a:r>
              <a:rPr lang="en-US" dirty="0" smtClean="0">
                <a:solidFill>
                  <a:schemeClr val="accent1">
                    <a:lumMod val="50000"/>
                  </a:schemeClr>
                </a:solidFill>
              </a:rPr>
              <a:t> </a:t>
            </a:r>
            <a:endParaRPr lang="en-US" dirty="0">
              <a:solidFill>
                <a:schemeClr val="accent1">
                  <a:lumMod val="50000"/>
                </a:schemeClr>
              </a:solidFill>
            </a:endParaRPr>
          </a:p>
        </p:txBody>
      </p:sp>
      <p:pic>
        <p:nvPicPr>
          <p:cNvPr id="3" name="Picture 2"/>
          <p:cNvPicPr>
            <a:picLocks noChangeAspect="1"/>
          </p:cNvPicPr>
          <p:nvPr/>
        </p:nvPicPr>
        <p:blipFill>
          <a:blip r:embed="rId3"/>
          <a:stretch>
            <a:fillRect/>
          </a:stretch>
        </p:blipFill>
        <p:spPr>
          <a:xfrm>
            <a:off x="6263014" y="2879714"/>
            <a:ext cx="5208560" cy="770398"/>
          </a:xfrm>
          <a:prstGeom prst="rect">
            <a:avLst/>
          </a:prstGeom>
        </p:spPr>
      </p:pic>
    </p:spTree>
    <p:extLst>
      <p:ext uri="{BB962C8B-B14F-4D97-AF65-F5344CB8AC3E}">
        <p14:creationId xmlns:p14="http://schemas.microsoft.com/office/powerpoint/2010/main" val="4137229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 xmlns:a16="http://schemas.microsoft.com/office/drawing/2014/main" id="{260ACC13-B825-49F3-93DE-C8B8F2FA37A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 xmlns:a16="http://schemas.microsoft.com/office/drawing/2014/main" id="{F947B31F-CA03-4793-845D-FD86BABC1A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 xmlns:a16="http://schemas.microsoft.com/office/drawing/2014/main" id="{DCDDE94D-F78C-4A48-AEA6-E922FC99A15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 xmlns:a16="http://schemas.microsoft.com/office/drawing/2014/main" id="{3445A886-F3CA-4DE4-90D7-535F9707B79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 xmlns:a16="http://schemas.microsoft.com/office/drawing/2014/main" id="{A8999CB6-C053-418B-AE37-E470804D251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 xmlns:a16="http://schemas.microsoft.com/office/drawing/2014/main" id="{81EA3E26-BFCD-4396-AE8A-2A9828BFFB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 xmlns:a16="http://schemas.microsoft.com/office/drawing/2014/main" id="{5F9BC582-73A6-4D8A-8738-E3647648935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 xmlns:a16="http://schemas.microsoft.com/office/drawing/2014/main" id="{A2E861A3-F23C-46B8-A38A-4A22E453D99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 xmlns:a16="http://schemas.microsoft.com/office/drawing/2014/main" id="{8BC3D220-643B-4160-B5A9-59DF5D21F41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 xmlns:a16="http://schemas.microsoft.com/office/drawing/2014/main" id="{B92237DE-D518-4625-8392-66D7084588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 xmlns:a16="http://schemas.microsoft.com/office/drawing/2014/main" id="{F290F0DD-E80A-4263-94E1-A41F57D84CC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 xmlns:a16="http://schemas.microsoft.com/office/drawing/2014/main" id="{D78EA7D2-CCEA-435E-873D-36BF0522FF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 xmlns:a16="http://schemas.microsoft.com/office/drawing/2014/main" id="{9DFA731E-D6BB-42CC-AA05-64023DC81F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 xmlns:a16="http://schemas.microsoft.com/office/drawing/2014/main" id="{B00D0483-90FB-4EB4-9770-CA8A310D50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 xmlns:a16="http://schemas.microsoft.com/office/drawing/2014/main" id="{339A428F-DE24-F24B-B03E-D8A9E51064E5}"/>
              </a:ext>
            </a:extLst>
          </p:cNvPr>
          <p:cNvSpPr>
            <a:spLocks noGrp="1"/>
          </p:cNvSpPr>
          <p:nvPr>
            <p:ph type="title"/>
          </p:nvPr>
        </p:nvSpPr>
        <p:spPr>
          <a:xfrm>
            <a:off x="1484312" y="299101"/>
            <a:ext cx="4611688" cy="1752599"/>
          </a:xfrm>
        </p:spPr>
        <p:txBody>
          <a:bodyPr vert="horz" lIns="91440" tIns="45720" rIns="91440" bIns="45720" rtlCol="0" anchor="ctr">
            <a:normAutofit/>
          </a:bodyPr>
          <a:lstStyle/>
          <a:p>
            <a:r>
              <a:rPr lang="en-IN" dirty="0"/>
              <a:t>Data Types in TypeScript</a:t>
            </a:r>
            <a:endParaRPr lang="en-US" dirty="0"/>
          </a:p>
        </p:txBody>
      </p:sp>
      <p:sp>
        <p:nvSpPr>
          <p:cNvPr id="48" name="Rounded Rectangle 16">
            <a:extLst>
              <a:ext uri="{FF2B5EF4-FFF2-40B4-BE49-F238E27FC236}">
                <a16:creationId xmlns="" xmlns:a16="http://schemas.microsoft.com/office/drawing/2014/main" id="{DD7EED39-224E-4230-8FD1-B1E1AF6C6E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
        <p:nvSpPr>
          <p:cNvPr id="22" name="Content Placeholder 2"/>
          <p:cNvSpPr>
            <a:spLocks noGrp="1"/>
          </p:cNvSpPr>
          <p:nvPr>
            <p:ph sz="half" idx="1"/>
          </p:nvPr>
        </p:nvSpPr>
        <p:spPr>
          <a:xfrm>
            <a:off x="1379537" y="2099325"/>
            <a:ext cx="4405312" cy="4218515"/>
          </a:xfrm>
        </p:spPr>
        <p:txBody>
          <a:bodyPr>
            <a:noAutofit/>
          </a:bodyPr>
          <a:lstStyle/>
          <a:p>
            <a:pPr>
              <a:buFont typeface="Wingdings" panose="05000000000000000000" pitchFamily="2" charset="2"/>
              <a:buChar char="Ø"/>
            </a:pPr>
            <a:r>
              <a:rPr lang="en-US" sz="2400" dirty="0" smtClean="0"/>
              <a:t>Tuple:</a:t>
            </a:r>
            <a:endParaRPr lang="en-US" sz="2400" dirty="0"/>
          </a:p>
          <a:p>
            <a:pPr lvl="1"/>
            <a:r>
              <a:rPr lang="en-IN" sz="2000" dirty="0"/>
              <a:t>Tuple types allow you to express an array with a fixed number of elements whose types are known, but need not be the same. </a:t>
            </a:r>
          </a:p>
          <a:p>
            <a:pPr lvl="1"/>
            <a:r>
              <a:rPr lang="en-IN" sz="2000" dirty="0"/>
              <a:t>For example, you may want to represent a value as a pair of a string and a number</a:t>
            </a:r>
            <a:r>
              <a:rPr lang="en-IN" sz="2000" dirty="0" smtClean="0"/>
              <a:t>:</a:t>
            </a:r>
            <a:endParaRPr lang="en-IN" sz="2000" dirty="0"/>
          </a:p>
        </p:txBody>
      </p:sp>
      <p:sp>
        <p:nvSpPr>
          <p:cNvPr id="24" name="Content Placeholder 3"/>
          <p:cNvSpPr>
            <a:spLocks noGrp="1"/>
          </p:cNvSpPr>
          <p:nvPr>
            <p:ph sz="half" idx="2"/>
          </p:nvPr>
        </p:nvSpPr>
        <p:spPr>
          <a:xfrm>
            <a:off x="6469062" y="960877"/>
            <a:ext cx="4895056" cy="4920018"/>
          </a:xfrm>
        </p:spPr>
        <p:txBody>
          <a:bodyPr>
            <a:normAutofit/>
          </a:bodyPr>
          <a:lstStyle/>
          <a:p>
            <a:pPr marL="457200" lvl="1" indent="0">
              <a:buNone/>
            </a:pPr>
            <a:endParaRPr lang="en-US" b="1" dirty="0" smtClean="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r>
              <a:rPr lang="en-US" b="1" dirty="0" smtClean="0">
                <a:solidFill>
                  <a:schemeClr val="accent1">
                    <a:lumMod val="50000"/>
                  </a:schemeClr>
                </a:solidFill>
              </a:rPr>
              <a:t> </a:t>
            </a:r>
            <a:endParaRPr lang="en-US" b="1" dirty="0">
              <a:solidFill>
                <a:schemeClr val="accent1">
                  <a:lumMod val="50000"/>
                </a:schemeClr>
              </a:solidFill>
            </a:endParaRPr>
          </a:p>
          <a:p>
            <a:pPr marL="457200" lvl="1" indent="0">
              <a:buNone/>
            </a:pPr>
            <a:r>
              <a:rPr lang="en-US" dirty="0" smtClean="0">
                <a:solidFill>
                  <a:schemeClr val="accent1">
                    <a:lumMod val="50000"/>
                  </a:schemeClr>
                </a:solidFill>
              </a:rPr>
              <a:t> </a:t>
            </a:r>
            <a:endParaRPr lang="en-US" dirty="0">
              <a:solidFill>
                <a:schemeClr val="accent1">
                  <a:lumMod val="50000"/>
                </a:schemeClr>
              </a:solidFill>
            </a:endParaRPr>
          </a:p>
        </p:txBody>
      </p:sp>
      <p:pic>
        <p:nvPicPr>
          <p:cNvPr id="4" name="Picture 3"/>
          <p:cNvPicPr>
            <a:picLocks noChangeAspect="1"/>
          </p:cNvPicPr>
          <p:nvPr/>
        </p:nvPicPr>
        <p:blipFill>
          <a:blip r:embed="rId3"/>
          <a:stretch>
            <a:fillRect/>
          </a:stretch>
        </p:blipFill>
        <p:spPr>
          <a:xfrm>
            <a:off x="6469062" y="2109096"/>
            <a:ext cx="4271727" cy="2623580"/>
          </a:xfrm>
          <a:prstGeom prst="rect">
            <a:avLst/>
          </a:prstGeom>
        </p:spPr>
      </p:pic>
    </p:spTree>
    <p:extLst>
      <p:ext uri="{BB962C8B-B14F-4D97-AF65-F5344CB8AC3E}">
        <p14:creationId xmlns:p14="http://schemas.microsoft.com/office/powerpoint/2010/main" val="889349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 xmlns:a16="http://schemas.microsoft.com/office/drawing/2014/main" id="{260ACC13-B825-49F3-93DE-C8B8F2FA37A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 xmlns:a16="http://schemas.microsoft.com/office/drawing/2014/main" id="{F947B31F-CA03-4793-845D-FD86BABC1A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 xmlns:a16="http://schemas.microsoft.com/office/drawing/2014/main" id="{DCDDE94D-F78C-4A48-AEA6-E922FC99A15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 xmlns:a16="http://schemas.microsoft.com/office/drawing/2014/main" id="{3445A886-F3CA-4DE4-90D7-535F9707B79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 xmlns:a16="http://schemas.microsoft.com/office/drawing/2014/main" id="{A8999CB6-C053-418B-AE37-E470804D251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 xmlns:a16="http://schemas.microsoft.com/office/drawing/2014/main" id="{81EA3E26-BFCD-4396-AE8A-2A9828BFFB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 xmlns:a16="http://schemas.microsoft.com/office/drawing/2014/main" id="{5F9BC582-73A6-4D8A-8738-E3647648935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 xmlns:a16="http://schemas.microsoft.com/office/drawing/2014/main" id="{A2E861A3-F23C-46B8-A38A-4A22E453D99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 xmlns:a16="http://schemas.microsoft.com/office/drawing/2014/main" id="{8BC3D220-643B-4160-B5A9-59DF5D21F41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 xmlns:a16="http://schemas.microsoft.com/office/drawing/2014/main" id="{B92237DE-D518-4625-8392-66D7084588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 xmlns:a16="http://schemas.microsoft.com/office/drawing/2014/main" id="{F290F0DD-E80A-4263-94E1-A41F57D84CC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 xmlns:a16="http://schemas.microsoft.com/office/drawing/2014/main" id="{D78EA7D2-CCEA-435E-873D-36BF0522FF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 xmlns:a16="http://schemas.microsoft.com/office/drawing/2014/main" id="{9DFA731E-D6BB-42CC-AA05-64023DC81F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 xmlns:a16="http://schemas.microsoft.com/office/drawing/2014/main" id="{B00D0483-90FB-4EB4-9770-CA8A310D50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 xmlns:a16="http://schemas.microsoft.com/office/drawing/2014/main" id="{339A428F-DE24-F24B-B03E-D8A9E51064E5}"/>
              </a:ext>
            </a:extLst>
          </p:cNvPr>
          <p:cNvSpPr>
            <a:spLocks noGrp="1"/>
          </p:cNvSpPr>
          <p:nvPr>
            <p:ph type="title"/>
          </p:nvPr>
        </p:nvSpPr>
        <p:spPr>
          <a:xfrm>
            <a:off x="1484312" y="299101"/>
            <a:ext cx="4611688" cy="1752599"/>
          </a:xfrm>
        </p:spPr>
        <p:txBody>
          <a:bodyPr vert="horz" lIns="91440" tIns="45720" rIns="91440" bIns="45720" rtlCol="0" anchor="ctr">
            <a:normAutofit/>
          </a:bodyPr>
          <a:lstStyle/>
          <a:p>
            <a:r>
              <a:rPr lang="en-IN" dirty="0"/>
              <a:t>Data Types in TypeScript</a:t>
            </a:r>
            <a:endParaRPr lang="en-US" dirty="0"/>
          </a:p>
        </p:txBody>
      </p:sp>
      <p:sp>
        <p:nvSpPr>
          <p:cNvPr id="48" name="Rounded Rectangle 16">
            <a:extLst>
              <a:ext uri="{FF2B5EF4-FFF2-40B4-BE49-F238E27FC236}">
                <a16:creationId xmlns="" xmlns:a16="http://schemas.microsoft.com/office/drawing/2014/main" id="{DD7EED39-224E-4230-8FD1-B1E1AF6C6E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
        <p:nvSpPr>
          <p:cNvPr id="22" name="Content Placeholder 2"/>
          <p:cNvSpPr>
            <a:spLocks noGrp="1"/>
          </p:cNvSpPr>
          <p:nvPr>
            <p:ph sz="half" idx="1"/>
          </p:nvPr>
        </p:nvSpPr>
        <p:spPr>
          <a:xfrm>
            <a:off x="1379537" y="2099325"/>
            <a:ext cx="4405312" cy="4218515"/>
          </a:xfrm>
        </p:spPr>
        <p:txBody>
          <a:bodyPr>
            <a:noAutofit/>
          </a:bodyPr>
          <a:lstStyle/>
          <a:p>
            <a:pPr>
              <a:buFont typeface="Wingdings" panose="05000000000000000000" pitchFamily="2" charset="2"/>
              <a:buChar char="Ø"/>
            </a:pPr>
            <a:r>
              <a:rPr lang="en-US" sz="2400" dirty="0" err="1" smtClean="0"/>
              <a:t>Enum</a:t>
            </a:r>
            <a:r>
              <a:rPr lang="en-US" sz="2400" dirty="0" smtClean="0"/>
              <a:t>:</a:t>
            </a:r>
            <a:endParaRPr lang="en-US" sz="2400" dirty="0"/>
          </a:p>
          <a:p>
            <a:pPr lvl="1"/>
            <a:r>
              <a:rPr lang="en-IN" sz="2000" dirty="0"/>
              <a:t>A helpful addition to the standard set of </a:t>
            </a:r>
            <a:r>
              <a:rPr lang="en-IN" sz="2000" dirty="0" err="1"/>
              <a:t>datatypes</a:t>
            </a:r>
            <a:r>
              <a:rPr lang="en-IN" sz="2000" dirty="0"/>
              <a:t> from JavaScript is the </a:t>
            </a:r>
            <a:r>
              <a:rPr lang="en-IN" sz="2000" dirty="0" err="1"/>
              <a:t>enum</a:t>
            </a:r>
            <a:r>
              <a:rPr lang="en-IN" sz="2000" dirty="0"/>
              <a:t>. As in languages like C#, an </a:t>
            </a:r>
            <a:r>
              <a:rPr lang="en-IN" sz="2000" dirty="0" err="1"/>
              <a:t>enum</a:t>
            </a:r>
            <a:r>
              <a:rPr lang="en-IN" sz="2000" dirty="0"/>
              <a:t> is a way of giving more friendly names to sets of numeric values.</a:t>
            </a:r>
          </a:p>
          <a:p>
            <a:pPr lvl="1"/>
            <a:r>
              <a:rPr lang="en-IN" sz="2000" dirty="0"/>
              <a:t>Even manually set all the values in the </a:t>
            </a:r>
            <a:r>
              <a:rPr lang="en-IN" sz="2000" dirty="0" err="1"/>
              <a:t>enum</a:t>
            </a:r>
            <a:r>
              <a:rPr lang="en-IN" sz="2000" dirty="0"/>
              <a:t>:</a:t>
            </a:r>
          </a:p>
        </p:txBody>
      </p:sp>
      <p:sp>
        <p:nvSpPr>
          <p:cNvPr id="24" name="Content Placeholder 3"/>
          <p:cNvSpPr>
            <a:spLocks noGrp="1"/>
          </p:cNvSpPr>
          <p:nvPr>
            <p:ph sz="half" idx="2"/>
          </p:nvPr>
        </p:nvSpPr>
        <p:spPr>
          <a:xfrm>
            <a:off x="6469062" y="960877"/>
            <a:ext cx="4895056" cy="4920018"/>
          </a:xfrm>
        </p:spPr>
        <p:txBody>
          <a:bodyPr>
            <a:normAutofit/>
          </a:bodyPr>
          <a:lstStyle/>
          <a:p>
            <a:pPr marL="457200" lvl="1" indent="0">
              <a:buNone/>
            </a:pPr>
            <a:endParaRPr lang="en-US" b="1" dirty="0" smtClean="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r>
              <a:rPr lang="en-US" b="1" dirty="0" smtClean="0">
                <a:solidFill>
                  <a:schemeClr val="accent1">
                    <a:lumMod val="50000"/>
                  </a:schemeClr>
                </a:solidFill>
              </a:rPr>
              <a:t> </a:t>
            </a:r>
            <a:endParaRPr lang="en-US" b="1" dirty="0">
              <a:solidFill>
                <a:schemeClr val="accent1">
                  <a:lumMod val="50000"/>
                </a:schemeClr>
              </a:solidFill>
            </a:endParaRPr>
          </a:p>
          <a:p>
            <a:pPr marL="457200" lvl="1" indent="0">
              <a:buNone/>
            </a:pPr>
            <a:r>
              <a:rPr lang="en-US" dirty="0" smtClean="0">
                <a:solidFill>
                  <a:schemeClr val="accent1">
                    <a:lumMod val="50000"/>
                  </a:schemeClr>
                </a:solidFill>
              </a:rPr>
              <a:t> </a:t>
            </a:r>
            <a:endParaRPr lang="en-US" dirty="0">
              <a:solidFill>
                <a:schemeClr val="accent1">
                  <a:lumMod val="50000"/>
                </a:schemeClr>
              </a:solidFill>
            </a:endParaRPr>
          </a:p>
        </p:txBody>
      </p:sp>
      <p:pic>
        <p:nvPicPr>
          <p:cNvPr id="3" name="Picture 2"/>
          <p:cNvPicPr>
            <a:picLocks noChangeAspect="1"/>
          </p:cNvPicPr>
          <p:nvPr/>
        </p:nvPicPr>
        <p:blipFill>
          <a:blip r:embed="rId3"/>
          <a:stretch>
            <a:fillRect/>
          </a:stretch>
        </p:blipFill>
        <p:spPr>
          <a:xfrm>
            <a:off x="6263014" y="2581842"/>
            <a:ext cx="5074128" cy="1374834"/>
          </a:xfrm>
          <a:prstGeom prst="rect">
            <a:avLst/>
          </a:prstGeom>
        </p:spPr>
      </p:pic>
    </p:spTree>
    <p:extLst>
      <p:ext uri="{BB962C8B-B14F-4D97-AF65-F5344CB8AC3E}">
        <p14:creationId xmlns:p14="http://schemas.microsoft.com/office/powerpoint/2010/main" val="159783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 xmlns:a16="http://schemas.microsoft.com/office/drawing/2014/main" id="{260ACC13-B825-49F3-93DE-C8B8F2FA37A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 xmlns:a16="http://schemas.microsoft.com/office/drawing/2014/main" id="{F947B31F-CA03-4793-845D-FD86BABC1A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 xmlns:a16="http://schemas.microsoft.com/office/drawing/2014/main" id="{DCDDE94D-F78C-4A48-AEA6-E922FC99A15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 xmlns:a16="http://schemas.microsoft.com/office/drawing/2014/main" id="{3445A886-F3CA-4DE4-90D7-535F9707B79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 xmlns:a16="http://schemas.microsoft.com/office/drawing/2014/main" id="{A8999CB6-C053-418B-AE37-E470804D251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 xmlns:a16="http://schemas.microsoft.com/office/drawing/2014/main" id="{81EA3E26-BFCD-4396-AE8A-2A9828BFFB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 xmlns:a16="http://schemas.microsoft.com/office/drawing/2014/main" id="{5F9BC582-73A6-4D8A-8738-E3647648935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 xmlns:a16="http://schemas.microsoft.com/office/drawing/2014/main" id="{A2E861A3-F23C-46B8-A38A-4A22E453D99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 xmlns:a16="http://schemas.microsoft.com/office/drawing/2014/main" id="{8BC3D220-643B-4160-B5A9-59DF5D21F41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 xmlns:a16="http://schemas.microsoft.com/office/drawing/2014/main" id="{B92237DE-D518-4625-8392-66D7084588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 xmlns:a16="http://schemas.microsoft.com/office/drawing/2014/main" id="{F290F0DD-E80A-4263-94E1-A41F57D84CC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 xmlns:a16="http://schemas.microsoft.com/office/drawing/2014/main" id="{D78EA7D2-CCEA-435E-873D-36BF0522FF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 xmlns:a16="http://schemas.microsoft.com/office/drawing/2014/main" id="{9DFA731E-D6BB-42CC-AA05-64023DC81F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 xmlns:a16="http://schemas.microsoft.com/office/drawing/2014/main" id="{B00D0483-90FB-4EB4-9770-CA8A310D50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 xmlns:a16="http://schemas.microsoft.com/office/drawing/2014/main" id="{339A428F-DE24-F24B-B03E-D8A9E51064E5}"/>
              </a:ext>
            </a:extLst>
          </p:cNvPr>
          <p:cNvSpPr>
            <a:spLocks noGrp="1"/>
          </p:cNvSpPr>
          <p:nvPr>
            <p:ph type="title"/>
          </p:nvPr>
        </p:nvSpPr>
        <p:spPr>
          <a:xfrm>
            <a:off x="1484312" y="299101"/>
            <a:ext cx="4611688" cy="1752599"/>
          </a:xfrm>
        </p:spPr>
        <p:txBody>
          <a:bodyPr vert="horz" lIns="91440" tIns="45720" rIns="91440" bIns="45720" rtlCol="0" anchor="ctr">
            <a:normAutofit/>
          </a:bodyPr>
          <a:lstStyle/>
          <a:p>
            <a:r>
              <a:rPr lang="en-IN" dirty="0"/>
              <a:t>Data Types in TypeScript</a:t>
            </a:r>
            <a:endParaRPr lang="en-US" dirty="0"/>
          </a:p>
        </p:txBody>
      </p:sp>
      <p:sp>
        <p:nvSpPr>
          <p:cNvPr id="48" name="Rounded Rectangle 16">
            <a:extLst>
              <a:ext uri="{FF2B5EF4-FFF2-40B4-BE49-F238E27FC236}">
                <a16:creationId xmlns="" xmlns:a16="http://schemas.microsoft.com/office/drawing/2014/main" id="{DD7EED39-224E-4230-8FD1-B1E1AF6C6E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
        <p:nvSpPr>
          <p:cNvPr id="22" name="Content Placeholder 2"/>
          <p:cNvSpPr>
            <a:spLocks noGrp="1"/>
          </p:cNvSpPr>
          <p:nvPr>
            <p:ph sz="half" idx="1"/>
          </p:nvPr>
        </p:nvSpPr>
        <p:spPr>
          <a:xfrm>
            <a:off x="1428749" y="2149477"/>
            <a:ext cx="4343401" cy="3967039"/>
          </a:xfrm>
        </p:spPr>
        <p:txBody>
          <a:bodyPr>
            <a:noAutofit/>
          </a:bodyPr>
          <a:lstStyle/>
          <a:p>
            <a:pPr>
              <a:buFont typeface="Wingdings" panose="05000000000000000000" pitchFamily="2" charset="2"/>
              <a:buChar char="Ø"/>
            </a:pPr>
            <a:r>
              <a:rPr lang="en-US" sz="2400" dirty="0" smtClean="0"/>
              <a:t>Unknown:</a:t>
            </a:r>
            <a:endParaRPr lang="en-US" sz="2400" dirty="0"/>
          </a:p>
          <a:p>
            <a:pPr lvl="1"/>
            <a:r>
              <a:rPr lang="en-US" sz="1800" dirty="0"/>
              <a:t>To describe the type of variables that we do not know when we are writing an application. These values may come from dynamic content.</a:t>
            </a:r>
          </a:p>
          <a:p>
            <a:pPr lvl="1"/>
            <a:r>
              <a:rPr lang="en-US" sz="1800" dirty="0"/>
              <a:t>e.g. from the user – or we may want to intentionally accept all values in our API. </a:t>
            </a:r>
          </a:p>
          <a:p>
            <a:pPr lvl="1"/>
            <a:r>
              <a:rPr lang="en-US" sz="1800" dirty="0"/>
              <a:t>In these cases, we want to provide a type that tells the compiler and future readers that this variable could be anything, so we give it the unknown type.</a:t>
            </a:r>
          </a:p>
        </p:txBody>
      </p:sp>
      <p:sp>
        <p:nvSpPr>
          <p:cNvPr id="24" name="Content Placeholder 3"/>
          <p:cNvSpPr>
            <a:spLocks noGrp="1"/>
          </p:cNvSpPr>
          <p:nvPr>
            <p:ph sz="half" idx="2"/>
          </p:nvPr>
        </p:nvSpPr>
        <p:spPr>
          <a:xfrm>
            <a:off x="6469062" y="960877"/>
            <a:ext cx="4895056" cy="4920018"/>
          </a:xfrm>
        </p:spPr>
        <p:txBody>
          <a:bodyPr>
            <a:normAutofit/>
          </a:bodyPr>
          <a:lstStyle/>
          <a:p>
            <a:pPr marL="457200" lvl="1" indent="0">
              <a:buNone/>
            </a:pPr>
            <a:endParaRPr lang="en-US" b="1" dirty="0" smtClean="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r>
              <a:rPr lang="en-US" b="1" dirty="0" smtClean="0">
                <a:solidFill>
                  <a:schemeClr val="accent1">
                    <a:lumMod val="50000"/>
                  </a:schemeClr>
                </a:solidFill>
              </a:rPr>
              <a:t> </a:t>
            </a:r>
            <a:endParaRPr lang="en-US" b="1" dirty="0">
              <a:solidFill>
                <a:schemeClr val="accent1">
                  <a:lumMod val="50000"/>
                </a:schemeClr>
              </a:solidFill>
            </a:endParaRPr>
          </a:p>
          <a:p>
            <a:pPr marL="457200" lvl="1" indent="0">
              <a:buNone/>
            </a:pPr>
            <a:r>
              <a:rPr lang="en-US" dirty="0" smtClean="0">
                <a:solidFill>
                  <a:schemeClr val="accent1">
                    <a:lumMod val="50000"/>
                  </a:schemeClr>
                </a:solidFill>
              </a:rPr>
              <a:t> </a:t>
            </a:r>
            <a:endParaRPr lang="en-US" dirty="0">
              <a:solidFill>
                <a:schemeClr val="accent1">
                  <a:lumMod val="50000"/>
                </a:schemeClr>
              </a:solidFill>
            </a:endParaRPr>
          </a:p>
        </p:txBody>
      </p:sp>
      <p:pic>
        <p:nvPicPr>
          <p:cNvPr id="4" name="Picture 3"/>
          <p:cNvPicPr>
            <a:picLocks noChangeAspect="1"/>
          </p:cNvPicPr>
          <p:nvPr/>
        </p:nvPicPr>
        <p:blipFill>
          <a:blip r:embed="rId3"/>
          <a:stretch>
            <a:fillRect/>
          </a:stretch>
        </p:blipFill>
        <p:spPr>
          <a:xfrm>
            <a:off x="6315201" y="2541012"/>
            <a:ext cx="4960127" cy="1212121"/>
          </a:xfrm>
          <a:prstGeom prst="rect">
            <a:avLst/>
          </a:prstGeom>
        </p:spPr>
      </p:pic>
    </p:spTree>
    <p:extLst>
      <p:ext uri="{BB962C8B-B14F-4D97-AF65-F5344CB8AC3E}">
        <p14:creationId xmlns:p14="http://schemas.microsoft.com/office/powerpoint/2010/main" val="3142318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 xmlns:a16="http://schemas.microsoft.com/office/drawing/2014/main" id="{260ACC13-B825-49F3-93DE-C8B8F2FA37A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 xmlns:a16="http://schemas.microsoft.com/office/drawing/2014/main" id="{F947B31F-CA03-4793-845D-FD86BABC1A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 xmlns:a16="http://schemas.microsoft.com/office/drawing/2014/main" id="{DCDDE94D-F78C-4A48-AEA6-E922FC99A15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 xmlns:a16="http://schemas.microsoft.com/office/drawing/2014/main" id="{3445A886-F3CA-4DE4-90D7-535F9707B79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 xmlns:a16="http://schemas.microsoft.com/office/drawing/2014/main" id="{A8999CB6-C053-418B-AE37-E470804D251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 xmlns:a16="http://schemas.microsoft.com/office/drawing/2014/main" id="{81EA3E26-BFCD-4396-AE8A-2A9828BFFB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 xmlns:a16="http://schemas.microsoft.com/office/drawing/2014/main" id="{5F9BC582-73A6-4D8A-8738-E3647648935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 xmlns:a16="http://schemas.microsoft.com/office/drawing/2014/main" id="{A2E861A3-F23C-46B8-A38A-4A22E453D99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 xmlns:a16="http://schemas.microsoft.com/office/drawing/2014/main" id="{8BC3D220-643B-4160-B5A9-59DF5D21F41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 xmlns:a16="http://schemas.microsoft.com/office/drawing/2014/main" id="{B92237DE-D518-4625-8392-66D7084588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 xmlns:a16="http://schemas.microsoft.com/office/drawing/2014/main" id="{F290F0DD-E80A-4263-94E1-A41F57D84CC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 xmlns:a16="http://schemas.microsoft.com/office/drawing/2014/main" id="{D78EA7D2-CCEA-435E-873D-36BF0522FF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 xmlns:a16="http://schemas.microsoft.com/office/drawing/2014/main" id="{9DFA731E-D6BB-42CC-AA05-64023DC81F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 xmlns:a16="http://schemas.microsoft.com/office/drawing/2014/main" id="{B00D0483-90FB-4EB4-9770-CA8A310D50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 xmlns:a16="http://schemas.microsoft.com/office/drawing/2014/main" id="{339A428F-DE24-F24B-B03E-D8A9E51064E5}"/>
              </a:ext>
            </a:extLst>
          </p:cNvPr>
          <p:cNvSpPr>
            <a:spLocks noGrp="1"/>
          </p:cNvSpPr>
          <p:nvPr>
            <p:ph type="title"/>
          </p:nvPr>
        </p:nvSpPr>
        <p:spPr>
          <a:xfrm>
            <a:off x="1484312" y="299101"/>
            <a:ext cx="4611688" cy="1752599"/>
          </a:xfrm>
        </p:spPr>
        <p:txBody>
          <a:bodyPr vert="horz" lIns="91440" tIns="45720" rIns="91440" bIns="45720" rtlCol="0" anchor="ctr">
            <a:normAutofit/>
          </a:bodyPr>
          <a:lstStyle/>
          <a:p>
            <a:r>
              <a:rPr lang="en-IN" dirty="0"/>
              <a:t>Data Types in TypeScript</a:t>
            </a:r>
            <a:endParaRPr lang="en-US" dirty="0"/>
          </a:p>
        </p:txBody>
      </p:sp>
      <p:sp>
        <p:nvSpPr>
          <p:cNvPr id="48" name="Rounded Rectangle 16">
            <a:extLst>
              <a:ext uri="{FF2B5EF4-FFF2-40B4-BE49-F238E27FC236}">
                <a16:creationId xmlns="" xmlns:a16="http://schemas.microsoft.com/office/drawing/2014/main" id="{DD7EED39-224E-4230-8FD1-B1E1AF6C6E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
        <p:nvSpPr>
          <p:cNvPr id="22" name="Content Placeholder 2"/>
          <p:cNvSpPr>
            <a:spLocks noGrp="1"/>
          </p:cNvSpPr>
          <p:nvPr>
            <p:ph sz="half" idx="1"/>
          </p:nvPr>
        </p:nvSpPr>
        <p:spPr>
          <a:xfrm>
            <a:off x="1428749" y="2149477"/>
            <a:ext cx="4343401" cy="3967039"/>
          </a:xfrm>
        </p:spPr>
        <p:txBody>
          <a:bodyPr>
            <a:noAutofit/>
          </a:bodyPr>
          <a:lstStyle/>
          <a:p>
            <a:pPr>
              <a:buFont typeface="Wingdings" panose="05000000000000000000" pitchFamily="2" charset="2"/>
              <a:buChar char="Ø"/>
            </a:pPr>
            <a:r>
              <a:rPr lang="en-US" sz="2400" dirty="0" smtClean="0"/>
              <a:t>Any:</a:t>
            </a:r>
            <a:endParaRPr lang="en-US" sz="2400" dirty="0"/>
          </a:p>
          <a:p>
            <a:pPr lvl="1"/>
            <a:r>
              <a:rPr lang="en-US" sz="1400" dirty="0"/>
              <a:t>In some situations, not all type information is available or its declaration would take an inappropriate amount of effort. These may occur for values from code that has been written without TypeScript or a 3rd party library. In these cases, we might want to opt-out of type checking. To do so, we label these values with the any type.</a:t>
            </a:r>
          </a:p>
          <a:p>
            <a:pPr lvl="1"/>
            <a:r>
              <a:rPr lang="en-US" sz="1400" dirty="0"/>
              <a:t>The any type is a powerful way to work with existing JavaScript, allowing you to gradually opt-in and opt-out of type checking during compilation.</a:t>
            </a:r>
          </a:p>
          <a:p>
            <a:pPr lvl="1"/>
            <a:r>
              <a:rPr lang="en-US" sz="1400" dirty="0"/>
              <a:t>Unlike unknown, variables of type any allow you to access arbitrary properties, even ones that don’t exist. These properties include functions and TypeScript will not check their existence or type:</a:t>
            </a:r>
          </a:p>
        </p:txBody>
      </p:sp>
      <p:sp>
        <p:nvSpPr>
          <p:cNvPr id="24" name="Content Placeholder 3"/>
          <p:cNvSpPr>
            <a:spLocks noGrp="1"/>
          </p:cNvSpPr>
          <p:nvPr>
            <p:ph sz="half" idx="2"/>
          </p:nvPr>
        </p:nvSpPr>
        <p:spPr>
          <a:xfrm>
            <a:off x="6469062" y="960877"/>
            <a:ext cx="4895056" cy="4920018"/>
          </a:xfrm>
        </p:spPr>
        <p:txBody>
          <a:bodyPr>
            <a:normAutofit/>
          </a:bodyPr>
          <a:lstStyle/>
          <a:p>
            <a:pPr marL="457200" lvl="1" indent="0">
              <a:buNone/>
            </a:pPr>
            <a:endParaRPr lang="en-US" b="1" dirty="0" smtClean="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r>
              <a:rPr lang="en-US" b="1" dirty="0" smtClean="0">
                <a:solidFill>
                  <a:schemeClr val="accent1">
                    <a:lumMod val="50000"/>
                  </a:schemeClr>
                </a:solidFill>
              </a:rPr>
              <a:t> </a:t>
            </a:r>
            <a:endParaRPr lang="en-US" b="1" dirty="0">
              <a:solidFill>
                <a:schemeClr val="accent1">
                  <a:lumMod val="50000"/>
                </a:schemeClr>
              </a:solidFill>
            </a:endParaRPr>
          </a:p>
          <a:p>
            <a:pPr marL="457200" lvl="1" indent="0">
              <a:buNone/>
            </a:pPr>
            <a:r>
              <a:rPr lang="en-US" dirty="0" smtClean="0">
                <a:solidFill>
                  <a:schemeClr val="accent1">
                    <a:lumMod val="50000"/>
                  </a:schemeClr>
                </a:solidFill>
              </a:rPr>
              <a:t> </a:t>
            </a:r>
            <a:endParaRPr lang="en-US" dirty="0">
              <a:solidFill>
                <a:schemeClr val="accent1">
                  <a:lumMod val="50000"/>
                </a:schemeClr>
              </a:solidFill>
            </a:endParaRPr>
          </a:p>
        </p:txBody>
      </p:sp>
      <p:pic>
        <p:nvPicPr>
          <p:cNvPr id="5" name="Picture 4"/>
          <p:cNvPicPr>
            <a:picLocks noChangeAspect="1"/>
          </p:cNvPicPr>
          <p:nvPr/>
        </p:nvPicPr>
        <p:blipFill>
          <a:blip r:embed="rId3"/>
          <a:stretch>
            <a:fillRect/>
          </a:stretch>
        </p:blipFill>
        <p:spPr>
          <a:xfrm>
            <a:off x="6263014" y="2149477"/>
            <a:ext cx="5181864" cy="1742991"/>
          </a:xfrm>
          <a:prstGeom prst="rect">
            <a:avLst/>
          </a:prstGeom>
        </p:spPr>
      </p:pic>
    </p:spTree>
    <p:extLst>
      <p:ext uri="{BB962C8B-B14F-4D97-AF65-F5344CB8AC3E}">
        <p14:creationId xmlns:p14="http://schemas.microsoft.com/office/powerpoint/2010/main" val="673667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 xmlns:a16="http://schemas.microsoft.com/office/drawing/2014/main" id="{260ACC13-B825-49F3-93DE-C8B8F2FA37A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 xmlns:a16="http://schemas.microsoft.com/office/drawing/2014/main" id="{F947B31F-CA03-4793-845D-FD86BABC1A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 xmlns:a16="http://schemas.microsoft.com/office/drawing/2014/main" id="{DCDDE94D-F78C-4A48-AEA6-E922FC99A15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 xmlns:a16="http://schemas.microsoft.com/office/drawing/2014/main" id="{3445A886-F3CA-4DE4-90D7-535F9707B79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 xmlns:a16="http://schemas.microsoft.com/office/drawing/2014/main" id="{A8999CB6-C053-418B-AE37-E470804D251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 xmlns:a16="http://schemas.microsoft.com/office/drawing/2014/main" id="{81EA3E26-BFCD-4396-AE8A-2A9828BFFB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 xmlns:a16="http://schemas.microsoft.com/office/drawing/2014/main" id="{5F9BC582-73A6-4D8A-8738-E3647648935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 xmlns:a16="http://schemas.microsoft.com/office/drawing/2014/main" id="{A2E861A3-F23C-46B8-A38A-4A22E453D99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 xmlns:a16="http://schemas.microsoft.com/office/drawing/2014/main" id="{8BC3D220-643B-4160-B5A9-59DF5D21F41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 xmlns:a16="http://schemas.microsoft.com/office/drawing/2014/main" id="{B92237DE-D518-4625-8392-66D7084588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 xmlns:a16="http://schemas.microsoft.com/office/drawing/2014/main" id="{F290F0DD-E80A-4263-94E1-A41F57D84CC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 xmlns:a16="http://schemas.microsoft.com/office/drawing/2014/main" id="{D78EA7D2-CCEA-435E-873D-36BF0522FF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 xmlns:a16="http://schemas.microsoft.com/office/drawing/2014/main" id="{9DFA731E-D6BB-42CC-AA05-64023DC81F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 xmlns:a16="http://schemas.microsoft.com/office/drawing/2014/main" id="{B00D0483-90FB-4EB4-9770-CA8A310D50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 xmlns:a16="http://schemas.microsoft.com/office/drawing/2014/main" id="{339A428F-DE24-F24B-B03E-D8A9E51064E5}"/>
              </a:ext>
            </a:extLst>
          </p:cNvPr>
          <p:cNvSpPr>
            <a:spLocks noGrp="1"/>
          </p:cNvSpPr>
          <p:nvPr>
            <p:ph type="title"/>
          </p:nvPr>
        </p:nvSpPr>
        <p:spPr>
          <a:xfrm>
            <a:off x="1484312" y="299101"/>
            <a:ext cx="4611688" cy="1752599"/>
          </a:xfrm>
        </p:spPr>
        <p:txBody>
          <a:bodyPr vert="horz" lIns="91440" tIns="45720" rIns="91440" bIns="45720" rtlCol="0" anchor="ctr">
            <a:normAutofit/>
          </a:bodyPr>
          <a:lstStyle/>
          <a:p>
            <a:r>
              <a:rPr lang="en-IN" dirty="0"/>
              <a:t>Data Types in TypeScript</a:t>
            </a:r>
            <a:endParaRPr lang="en-US" dirty="0"/>
          </a:p>
        </p:txBody>
      </p:sp>
      <p:sp>
        <p:nvSpPr>
          <p:cNvPr id="48" name="Rounded Rectangle 16">
            <a:extLst>
              <a:ext uri="{FF2B5EF4-FFF2-40B4-BE49-F238E27FC236}">
                <a16:creationId xmlns="" xmlns:a16="http://schemas.microsoft.com/office/drawing/2014/main" id="{DD7EED39-224E-4230-8FD1-B1E1AF6C6E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
        <p:nvSpPr>
          <p:cNvPr id="22" name="Content Placeholder 2"/>
          <p:cNvSpPr>
            <a:spLocks noGrp="1"/>
          </p:cNvSpPr>
          <p:nvPr>
            <p:ph sz="half" idx="1"/>
          </p:nvPr>
        </p:nvSpPr>
        <p:spPr>
          <a:xfrm>
            <a:off x="1428749" y="2149477"/>
            <a:ext cx="4343401" cy="3967039"/>
          </a:xfrm>
        </p:spPr>
        <p:txBody>
          <a:bodyPr>
            <a:noAutofit/>
          </a:bodyPr>
          <a:lstStyle/>
          <a:p>
            <a:pPr>
              <a:buFont typeface="Wingdings" panose="05000000000000000000" pitchFamily="2" charset="2"/>
              <a:buChar char="Ø"/>
            </a:pPr>
            <a:r>
              <a:rPr lang="en-US" sz="2400" dirty="0" smtClean="0"/>
              <a:t>Void:</a:t>
            </a:r>
            <a:endParaRPr lang="en-US" sz="2400" dirty="0"/>
          </a:p>
          <a:p>
            <a:pPr lvl="1"/>
            <a:r>
              <a:rPr lang="en-IN" sz="1800" dirty="0"/>
              <a:t>void is a little like the opposite of any: the absence of having any type at all. You may commonly see this as the return type of functions that do not return a value.</a:t>
            </a:r>
          </a:p>
          <a:p>
            <a:pPr lvl="1"/>
            <a:r>
              <a:rPr lang="en-IN" sz="1800" dirty="0"/>
              <a:t>Declaring variables of type void is not useful because you can only assign null (only if --</a:t>
            </a:r>
            <a:r>
              <a:rPr lang="en-IN" sz="1800" dirty="0" err="1"/>
              <a:t>strictNullChecks</a:t>
            </a:r>
            <a:r>
              <a:rPr lang="en-IN" sz="1800" dirty="0"/>
              <a:t> is not specified, see next section) or undefined to them:</a:t>
            </a:r>
          </a:p>
          <a:p>
            <a:pPr marL="457200" lvl="1" indent="0">
              <a:buNone/>
            </a:pPr>
            <a:endParaRPr lang="en-US" sz="1400" dirty="0"/>
          </a:p>
        </p:txBody>
      </p:sp>
      <p:sp>
        <p:nvSpPr>
          <p:cNvPr id="24" name="Content Placeholder 3"/>
          <p:cNvSpPr>
            <a:spLocks noGrp="1"/>
          </p:cNvSpPr>
          <p:nvPr>
            <p:ph sz="half" idx="2"/>
          </p:nvPr>
        </p:nvSpPr>
        <p:spPr>
          <a:xfrm>
            <a:off x="6469062" y="960877"/>
            <a:ext cx="4895056" cy="4920018"/>
          </a:xfrm>
        </p:spPr>
        <p:txBody>
          <a:bodyPr>
            <a:normAutofit/>
          </a:bodyPr>
          <a:lstStyle/>
          <a:p>
            <a:pPr marL="457200" lvl="1" indent="0">
              <a:buNone/>
            </a:pPr>
            <a:endParaRPr lang="en-US" b="1" dirty="0" smtClean="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r>
              <a:rPr lang="en-US" b="1" dirty="0" smtClean="0">
                <a:solidFill>
                  <a:schemeClr val="accent1">
                    <a:lumMod val="50000"/>
                  </a:schemeClr>
                </a:solidFill>
              </a:rPr>
              <a:t> </a:t>
            </a:r>
            <a:endParaRPr lang="en-US" b="1" dirty="0">
              <a:solidFill>
                <a:schemeClr val="accent1">
                  <a:lumMod val="50000"/>
                </a:schemeClr>
              </a:solidFill>
            </a:endParaRPr>
          </a:p>
          <a:p>
            <a:pPr marL="457200" lvl="1" indent="0">
              <a:buNone/>
            </a:pPr>
            <a:r>
              <a:rPr lang="en-US" dirty="0" smtClean="0">
                <a:solidFill>
                  <a:schemeClr val="accent1">
                    <a:lumMod val="50000"/>
                  </a:schemeClr>
                </a:solidFill>
              </a:rPr>
              <a:t> </a:t>
            </a:r>
            <a:endParaRPr lang="en-US" dirty="0">
              <a:solidFill>
                <a:schemeClr val="accent1">
                  <a:lumMod val="50000"/>
                </a:schemeClr>
              </a:solidFill>
            </a:endParaRPr>
          </a:p>
        </p:txBody>
      </p:sp>
      <p:pic>
        <p:nvPicPr>
          <p:cNvPr id="3" name="Picture 2"/>
          <p:cNvPicPr>
            <a:picLocks noChangeAspect="1"/>
          </p:cNvPicPr>
          <p:nvPr/>
        </p:nvPicPr>
        <p:blipFill>
          <a:blip r:embed="rId3"/>
          <a:stretch>
            <a:fillRect/>
          </a:stretch>
        </p:blipFill>
        <p:spPr>
          <a:xfrm>
            <a:off x="6263014" y="2315141"/>
            <a:ext cx="5143555" cy="1751892"/>
          </a:xfrm>
          <a:prstGeom prst="rect">
            <a:avLst/>
          </a:prstGeom>
        </p:spPr>
      </p:pic>
    </p:spTree>
    <p:extLst>
      <p:ext uri="{BB962C8B-B14F-4D97-AF65-F5344CB8AC3E}">
        <p14:creationId xmlns:p14="http://schemas.microsoft.com/office/powerpoint/2010/main" val="2717527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54431"/>
            <a:ext cx="10018713" cy="971748"/>
          </a:xfrm>
        </p:spPr>
        <p:txBody>
          <a:bodyPr/>
          <a:lstStyle/>
          <a:p>
            <a:r>
              <a:rPr lang="en-US" dirty="0"/>
              <a:t>Contents</a:t>
            </a:r>
          </a:p>
        </p:txBody>
      </p:sp>
      <p:sp>
        <p:nvSpPr>
          <p:cNvPr id="3" name="Content Placeholder 2"/>
          <p:cNvSpPr>
            <a:spLocks noGrp="1"/>
          </p:cNvSpPr>
          <p:nvPr>
            <p:ph idx="1"/>
          </p:nvPr>
        </p:nvSpPr>
        <p:spPr>
          <a:xfrm>
            <a:off x="1484310" y="2088108"/>
            <a:ext cx="10018713" cy="4129587"/>
          </a:xfrm>
        </p:spPr>
        <p:txBody>
          <a:bodyPr>
            <a:normAutofit fontScale="77500" lnSpcReduction="20000"/>
          </a:bodyPr>
          <a:lstStyle/>
          <a:p>
            <a:r>
              <a:rPr lang="en-US" dirty="0"/>
              <a:t>About TypeScript</a:t>
            </a:r>
          </a:p>
          <a:p>
            <a:r>
              <a:rPr lang="en-US" dirty="0"/>
              <a:t>What is Typescript? </a:t>
            </a:r>
            <a:r>
              <a:rPr lang="en-US" dirty="0" smtClean="0"/>
              <a:t>Why to use </a:t>
            </a:r>
            <a:r>
              <a:rPr lang="en-US" dirty="0"/>
              <a:t>it over JavaScript?</a:t>
            </a:r>
          </a:p>
          <a:p>
            <a:r>
              <a:rPr lang="en-US" dirty="0"/>
              <a:t>Set up TypeScript environment</a:t>
            </a:r>
          </a:p>
          <a:p>
            <a:r>
              <a:rPr lang="en-US" dirty="0"/>
              <a:t>Variables </a:t>
            </a:r>
            <a:r>
              <a:rPr lang="en-US" dirty="0" smtClean="0"/>
              <a:t>and its scope</a:t>
            </a:r>
            <a:endParaRPr lang="en-US" dirty="0"/>
          </a:p>
          <a:p>
            <a:r>
              <a:rPr lang="en-US" dirty="0" smtClean="0"/>
              <a:t>Data Types</a:t>
            </a:r>
          </a:p>
          <a:p>
            <a:r>
              <a:rPr lang="en-US" dirty="0" smtClean="0"/>
              <a:t>Assignment Statements</a:t>
            </a:r>
            <a:endParaRPr lang="en-US" dirty="0"/>
          </a:p>
          <a:p>
            <a:r>
              <a:rPr lang="en-US" dirty="0"/>
              <a:t>Support to OO Programming</a:t>
            </a:r>
          </a:p>
          <a:p>
            <a:r>
              <a:rPr lang="en-US" dirty="0"/>
              <a:t>Components of TypeScript</a:t>
            </a:r>
          </a:p>
          <a:p>
            <a:r>
              <a:rPr lang="en-US" dirty="0" smtClean="0"/>
              <a:t>Concurrency</a:t>
            </a:r>
          </a:p>
          <a:p>
            <a:r>
              <a:rPr lang="en-US" dirty="0"/>
              <a:t>Exception </a:t>
            </a:r>
            <a:r>
              <a:rPr lang="en-US" dirty="0" smtClean="0"/>
              <a:t>and Event Handling</a:t>
            </a:r>
          </a:p>
          <a:p>
            <a:r>
              <a:rPr lang="en-US" dirty="0" smtClean="0"/>
              <a:t>Functional Programming</a:t>
            </a:r>
            <a:endParaRPr lang="en-US" dirty="0"/>
          </a:p>
          <a:p>
            <a:endParaRPr lang="en-US" dirty="0"/>
          </a:p>
          <a:p>
            <a:endParaRPr lang="en-US" dirty="0"/>
          </a:p>
        </p:txBody>
      </p:sp>
    </p:spTree>
    <p:extLst>
      <p:ext uri="{BB962C8B-B14F-4D97-AF65-F5344CB8AC3E}">
        <p14:creationId xmlns:p14="http://schemas.microsoft.com/office/powerpoint/2010/main" val="1810225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 xmlns:a16="http://schemas.microsoft.com/office/drawing/2014/main" id="{260ACC13-B825-49F3-93DE-C8B8F2FA37A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 xmlns:a16="http://schemas.microsoft.com/office/drawing/2014/main" id="{F947B31F-CA03-4793-845D-FD86BABC1A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 xmlns:a16="http://schemas.microsoft.com/office/drawing/2014/main" id="{DCDDE94D-F78C-4A48-AEA6-E922FC99A15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 xmlns:a16="http://schemas.microsoft.com/office/drawing/2014/main" id="{3445A886-F3CA-4DE4-90D7-535F9707B79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 xmlns:a16="http://schemas.microsoft.com/office/drawing/2014/main" id="{A8999CB6-C053-418B-AE37-E470804D251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 xmlns:a16="http://schemas.microsoft.com/office/drawing/2014/main" id="{81EA3E26-BFCD-4396-AE8A-2A9828BFFB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 xmlns:a16="http://schemas.microsoft.com/office/drawing/2014/main" id="{5F9BC582-73A6-4D8A-8738-E3647648935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 xmlns:a16="http://schemas.microsoft.com/office/drawing/2014/main" id="{A2E861A3-F23C-46B8-A38A-4A22E453D99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 xmlns:a16="http://schemas.microsoft.com/office/drawing/2014/main" id="{8BC3D220-643B-4160-B5A9-59DF5D21F41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 xmlns:a16="http://schemas.microsoft.com/office/drawing/2014/main" id="{B92237DE-D518-4625-8392-66D7084588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 xmlns:a16="http://schemas.microsoft.com/office/drawing/2014/main" id="{F290F0DD-E80A-4263-94E1-A41F57D84CC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 xmlns:a16="http://schemas.microsoft.com/office/drawing/2014/main" id="{D78EA7D2-CCEA-435E-873D-36BF0522FF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 xmlns:a16="http://schemas.microsoft.com/office/drawing/2014/main" id="{9DFA731E-D6BB-42CC-AA05-64023DC81F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 xmlns:a16="http://schemas.microsoft.com/office/drawing/2014/main" id="{B00D0483-90FB-4EB4-9770-CA8A310D50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 xmlns:a16="http://schemas.microsoft.com/office/drawing/2014/main" id="{339A428F-DE24-F24B-B03E-D8A9E51064E5}"/>
              </a:ext>
            </a:extLst>
          </p:cNvPr>
          <p:cNvSpPr>
            <a:spLocks noGrp="1"/>
          </p:cNvSpPr>
          <p:nvPr>
            <p:ph type="title"/>
          </p:nvPr>
        </p:nvSpPr>
        <p:spPr>
          <a:xfrm>
            <a:off x="1484312" y="299101"/>
            <a:ext cx="4611688" cy="1752599"/>
          </a:xfrm>
        </p:spPr>
        <p:txBody>
          <a:bodyPr vert="horz" lIns="91440" tIns="45720" rIns="91440" bIns="45720" rtlCol="0" anchor="ctr">
            <a:normAutofit/>
          </a:bodyPr>
          <a:lstStyle/>
          <a:p>
            <a:r>
              <a:rPr lang="en-IN" dirty="0"/>
              <a:t>Data Types in TypeScript</a:t>
            </a:r>
            <a:endParaRPr lang="en-US" dirty="0"/>
          </a:p>
        </p:txBody>
      </p:sp>
      <p:sp>
        <p:nvSpPr>
          <p:cNvPr id="48" name="Rounded Rectangle 16">
            <a:extLst>
              <a:ext uri="{FF2B5EF4-FFF2-40B4-BE49-F238E27FC236}">
                <a16:creationId xmlns="" xmlns:a16="http://schemas.microsoft.com/office/drawing/2014/main" id="{DD7EED39-224E-4230-8FD1-B1E1AF6C6E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
        <p:nvSpPr>
          <p:cNvPr id="22" name="Content Placeholder 2"/>
          <p:cNvSpPr>
            <a:spLocks noGrp="1"/>
          </p:cNvSpPr>
          <p:nvPr>
            <p:ph sz="half" idx="1"/>
          </p:nvPr>
        </p:nvSpPr>
        <p:spPr>
          <a:xfrm>
            <a:off x="1428749" y="2149477"/>
            <a:ext cx="4343401" cy="3967039"/>
          </a:xfrm>
        </p:spPr>
        <p:txBody>
          <a:bodyPr>
            <a:noAutofit/>
          </a:bodyPr>
          <a:lstStyle/>
          <a:p>
            <a:r>
              <a:rPr lang="en-IN" sz="2400" dirty="0"/>
              <a:t>Null and Undefined</a:t>
            </a:r>
          </a:p>
          <a:p>
            <a:r>
              <a:rPr lang="en-IN" sz="2400" dirty="0"/>
              <a:t>Never</a:t>
            </a:r>
          </a:p>
          <a:p>
            <a:r>
              <a:rPr lang="en-IN" sz="2400" dirty="0"/>
              <a:t>Object</a:t>
            </a:r>
          </a:p>
          <a:p>
            <a:pPr marL="457200" lvl="1" indent="0">
              <a:buNone/>
            </a:pPr>
            <a:endParaRPr lang="en-US" sz="1400" dirty="0"/>
          </a:p>
        </p:txBody>
      </p:sp>
      <p:sp>
        <p:nvSpPr>
          <p:cNvPr id="24" name="Content Placeholder 3"/>
          <p:cNvSpPr>
            <a:spLocks noGrp="1"/>
          </p:cNvSpPr>
          <p:nvPr>
            <p:ph sz="half" idx="2"/>
          </p:nvPr>
        </p:nvSpPr>
        <p:spPr>
          <a:xfrm>
            <a:off x="6469062" y="960877"/>
            <a:ext cx="4895056" cy="4920018"/>
          </a:xfrm>
        </p:spPr>
        <p:txBody>
          <a:bodyPr>
            <a:normAutofit/>
          </a:bodyPr>
          <a:lstStyle/>
          <a:p>
            <a:pPr marL="457200" lvl="1" indent="0">
              <a:buNone/>
            </a:pPr>
            <a:endParaRPr lang="en-US" b="1" dirty="0" smtClean="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endParaRPr lang="en-US" b="1" dirty="0" smtClean="0">
              <a:solidFill>
                <a:schemeClr val="accent1">
                  <a:lumMod val="50000"/>
                </a:schemeClr>
              </a:solidFill>
            </a:endParaRPr>
          </a:p>
          <a:p>
            <a:pPr marL="457200" lvl="1" indent="0">
              <a:buNone/>
            </a:pPr>
            <a:endParaRPr lang="en-US" b="1" dirty="0">
              <a:solidFill>
                <a:schemeClr val="accent1">
                  <a:lumMod val="50000"/>
                </a:schemeClr>
              </a:solidFill>
            </a:endParaRPr>
          </a:p>
          <a:p>
            <a:pPr marL="457200" lvl="1" indent="0">
              <a:buNone/>
            </a:pPr>
            <a:r>
              <a:rPr lang="en-US" b="1" dirty="0" smtClean="0">
                <a:solidFill>
                  <a:schemeClr val="accent1">
                    <a:lumMod val="50000"/>
                  </a:schemeClr>
                </a:solidFill>
              </a:rPr>
              <a:t> </a:t>
            </a:r>
            <a:endParaRPr lang="en-US" b="1" dirty="0">
              <a:solidFill>
                <a:schemeClr val="accent1">
                  <a:lumMod val="50000"/>
                </a:schemeClr>
              </a:solidFill>
            </a:endParaRPr>
          </a:p>
          <a:p>
            <a:pPr marL="457200" lvl="1" indent="0">
              <a:buNone/>
            </a:pPr>
            <a:r>
              <a:rPr lang="en-US" dirty="0" smtClean="0">
                <a:solidFill>
                  <a:schemeClr val="accent1">
                    <a:lumMod val="50000"/>
                  </a:schemeClr>
                </a:solidFill>
              </a:rPr>
              <a:t> </a:t>
            </a:r>
            <a:endParaRPr lang="en-US" dirty="0">
              <a:solidFill>
                <a:schemeClr val="accent1">
                  <a:lumMod val="50000"/>
                </a:schemeClr>
              </a:solidFill>
            </a:endParaRPr>
          </a:p>
        </p:txBody>
      </p:sp>
      <p:pic>
        <p:nvPicPr>
          <p:cNvPr id="4" name="Picture 3"/>
          <p:cNvPicPr>
            <a:picLocks noChangeAspect="1"/>
          </p:cNvPicPr>
          <p:nvPr/>
        </p:nvPicPr>
        <p:blipFill>
          <a:blip r:embed="rId3"/>
          <a:stretch>
            <a:fillRect/>
          </a:stretch>
        </p:blipFill>
        <p:spPr>
          <a:xfrm>
            <a:off x="6263014" y="2388149"/>
            <a:ext cx="5140902" cy="1378638"/>
          </a:xfrm>
          <a:prstGeom prst="rect">
            <a:avLst/>
          </a:prstGeom>
        </p:spPr>
      </p:pic>
    </p:spTree>
    <p:extLst>
      <p:ext uri="{BB962C8B-B14F-4D97-AF65-F5344CB8AC3E}">
        <p14:creationId xmlns:p14="http://schemas.microsoft.com/office/powerpoint/2010/main" val="1658629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47833" y="290015"/>
            <a:ext cx="10018713" cy="1074761"/>
          </a:xfrm>
        </p:spPr>
        <p:txBody>
          <a:bodyPr/>
          <a:lstStyle/>
          <a:p>
            <a:r>
              <a:rPr lang="en-IN" dirty="0"/>
              <a:t>Assignment Statements  in TypeScript</a:t>
            </a:r>
          </a:p>
        </p:txBody>
      </p:sp>
      <p:sp>
        <p:nvSpPr>
          <p:cNvPr id="5" name="Content Placeholder 4"/>
          <p:cNvSpPr>
            <a:spLocks noGrp="1"/>
          </p:cNvSpPr>
          <p:nvPr>
            <p:ph idx="1"/>
          </p:nvPr>
        </p:nvSpPr>
        <p:spPr>
          <a:xfrm>
            <a:off x="1347833" y="1561530"/>
            <a:ext cx="10018713" cy="4962100"/>
          </a:xfrm>
        </p:spPr>
        <p:txBody>
          <a:bodyPr/>
          <a:lstStyle/>
          <a:p>
            <a:r>
              <a:rPr lang="en-IN" dirty="0"/>
              <a:t>Assignment operators are used to assign values to variables. </a:t>
            </a:r>
          </a:p>
          <a:p>
            <a:r>
              <a:rPr lang="en-IN" dirty="0"/>
              <a:t>This type of statement consists of a variable name, an assignment operator, and an expression.</a:t>
            </a:r>
          </a:p>
          <a:p>
            <a:r>
              <a:rPr lang="en-IN" dirty="0"/>
              <a:t>When appropriate, you can declare a variable and assign a value to it in a single statement. </a:t>
            </a:r>
          </a:p>
          <a:p>
            <a:r>
              <a:rPr lang="en-IN" dirty="0"/>
              <a:t>In assignment expressions, the right-hand expression is contextually typed by the type of the left-hand expression.</a:t>
            </a:r>
          </a:p>
          <a:p>
            <a:endParaRPr lang="en-IN" dirty="0"/>
          </a:p>
        </p:txBody>
      </p:sp>
    </p:spTree>
    <p:extLst>
      <p:ext uri="{BB962C8B-B14F-4D97-AF65-F5344CB8AC3E}">
        <p14:creationId xmlns:p14="http://schemas.microsoft.com/office/powerpoint/2010/main" val="4106557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072" y="98947"/>
            <a:ext cx="10018713" cy="1129352"/>
          </a:xfrm>
        </p:spPr>
        <p:txBody>
          <a:bodyPr/>
          <a:lstStyle/>
          <a:p>
            <a:r>
              <a:rPr lang="en-IN" dirty="0"/>
              <a:t>Assignment Statements in TypeScript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78628526"/>
              </p:ext>
            </p:extLst>
          </p:nvPr>
        </p:nvGraphicFramePr>
        <p:xfrm>
          <a:off x="1965278" y="1228295"/>
          <a:ext cx="9212237" cy="4817662"/>
        </p:xfrm>
        <a:graphic>
          <a:graphicData uri="http://schemas.openxmlformats.org/drawingml/2006/table">
            <a:tbl>
              <a:tblPr/>
              <a:tblGrid>
                <a:gridCol w="1720893">
                  <a:extLst>
                    <a:ext uri="{9D8B030D-6E8A-4147-A177-3AD203B41FA5}">
                      <a16:colId xmlns="" xmlns:a16="http://schemas.microsoft.com/office/drawing/2014/main" val="20000"/>
                    </a:ext>
                  </a:extLst>
                </a:gridCol>
                <a:gridCol w="1129516">
                  <a:extLst>
                    <a:ext uri="{9D8B030D-6E8A-4147-A177-3AD203B41FA5}">
                      <a16:colId xmlns="" xmlns:a16="http://schemas.microsoft.com/office/drawing/2014/main" val="20001"/>
                    </a:ext>
                  </a:extLst>
                </a:gridCol>
                <a:gridCol w="6361828">
                  <a:extLst>
                    <a:ext uri="{9D8B030D-6E8A-4147-A177-3AD203B41FA5}">
                      <a16:colId xmlns="" xmlns:a16="http://schemas.microsoft.com/office/drawing/2014/main" val="20002"/>
                    </a:ext>
                  </a:extLst>
                </a:gridCol>
              </a:tblGrid>
              <a:tr h="481766">
                <a:tc>
                  <a:txBody>
                    <a:bodyPr/>
                    <a:lstStyle/>
                    <a:p>
                      <a:r>
                        <a:rPr lang="en-IN" sz="1600" dirty="0">
                          <a:solidFill>
                            <a:srgbClr val="FFFFFF"/>
                          </a:solidFill>
                          <a:effectLst/>
                        </a:rPr>
                        <a:t>Operator</a:t>
                      </a:r>
                      <a:endParaRPr lang="en-IN" sz="1600" dirty="0"/>
                    </a:p>
                  </a:txBody>
                  <a:tcPr marL="31242" marR="31242" marT="15621" marB="15621" anchor="ctr">
                    <a:lnL>
                      <a:noFill/>
                    </a:lnL>
                    <a:lnR w="9525" cap="flat" cmpd="sng" algn="ctr">
                      <a:solidFill>
                        <a:srgbClr val="ABABAB"/>
                      </a:solidFill>
                      <a:prstDash val="dash"/>
                      <a:round/>
                      <a:headEnd type="none" w="med" len="med"/>
                      <a:tailEnd type="none" w="med" len="med"/>
                    </a:lnR>
                    <a:lnT>
                      <a:noFill/>
                    </a:lnT>
                    <a:lnB w="9525" cap="flat" cmpd="sng" algn="ctr">
                      <a:solidFill>
                        <a:srgbClr val="ABABAB"/>
                      </a:solidFill>
                      <a:prstDash val="dash"/>
                      <a:round/>
                      <a:headEnd type="none" w="med" len="med"/>
                      <a:tailEnd type="none" w="med" len="med"/>
                    </a:lnB>
                    <a:solidFill>
                      <a:srgbClr val="0270BF"/>
                    </a:solidFill>
                  </a:tcPr>
                </a:tc>
                <a:tc>
                  <a:txBody>
                    <a:bodyPr/>
                    <a:lstStyle/>
                    <a:p>
                      <a:r>
                        <a:rPr lang="en-IN" sz="1600">
                          <a:solidFill>
                            <a:srgbClr val="FFFFFF"/>
                          </a:solidFill>
                          <a:effectLst/>
                        </a:rPr>
                        <a:t>Same AS</a:t>
                      </a:r>
                      <a:endParaRPr lang="en-IN" sz="1600">
                        <a:effectLst/>
                      </a:endParaRP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tc>
                  <a:txBody>
                    <a:bodyPr/>
                    <a:lstStyle/>
                    <a:p>
                      <a:r>
                        <a:rPr lang="en-IN" sz="1600" dirty="0">
                          <a:solidFill>
                            <a:srgbClr val="FFFFFF"/>
                          </a:solidFill>
                          <a:effectLst/>
                        </a:rPr>
                        <a:t>Description</a:t>
                      </a:r>
                      <a:endParaRPr lang="en-IN" sz="1600" dirty="0">
                        <a:effectLst/>
                      </a:endParaRP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0270BF"/>
                    </a:solidFill>
                  </a:tcPr>
                </a:tc>
                <a:extLst>
                  <a:ext uri="{0D108BD9-81ED-4DB2-BD59-A6C34878D82A}">
                    <a16:rowId xmlns="" xmlns:a16="http://schemas.microsoft.com/office/drawing/2014/main" val="10000"/>
                  </a:ext>
                </a:extLst>
              </a:tr>
              <a:tr h="62629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Simple assignment operator; assigns the value from the right side operand to the left side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1"/>
                  </a:ext>
                </a:extLst>
              </a:tr>
              <a:tr h="62629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Add AND assignment operator; it adds the right operand to the left operand and assigns the result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2"/>
                  </a:ext>
                </a:extLst>
              </a:tr>
              <a:tr h="770826">
                <a:tc>
                  <a:txBody>
                    <a:bodyPr/>
                    <a:lstStyle/>
                    <a:p>
                      <a:r>
                        <a:rPr lang="en-IN" sz="1600" dirty="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Subtract AND assignment operator; it subtracts the right operand from the left operand and assigns the result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3"/>
                  </a:ext>
                </a:extLst>
              </a:tr>
              <a:tr h="77082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Multiply AND assignment operator; it multiplies the right operand with the left operand and assigns the result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4"/>
                  </a:ext>
                </a:extLst>
              </a:tr>
              <a:tr h="77082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a:effectLst/>
                        </a:rPr>
                        <a:t>Divide AND assignment operator; it divides the left operand by the right operand and assigns the result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5"/>
                  </a:ext>
                </a:extLst>
              </a:tr>
              <a:tr h="770826">
                <a:tc>
                  <a:txBody>
                    <a:bodyPr/>
                    <a:lstStyle/>
                    <a:p>
                      <a:r>
                        <a:rPr lang="en-IN" sz="1600">
                          <a:effectLst/>
                        </a:rPr>
                        <a:t>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x =x % y</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tc>
                  <a:txBody>
                    <a:bodyPr/>
                    <a:lstStyle/>
                    <a:p>
                      <a:r>
                        <a:rPr lang="en-IN" sz="1600" dirty="0">
                          <a:effectLst/>
                        </a:rPr>
                        <a:t>Modulus AND assignment operator; it divides the left operand by the right operand and assigns the remainder to the left operand</a:t>
                      </a:r>
                    </a:p>
                  </a:txBody>
                  <a:tcPr marL="31242" marR="31242" marT="15621" marB="15621" anchor="ctr">
                    <a:lnL w="9525" cap="flat" cmpd="sng" algn="ctr">
                      <a:solidFill>
                        <a:srgbClr val="ABABAB"/>
                      </a:solidFill>
                      <a:prstDash val="dash"/>
                      <a:round/>
                      <a:headEnd type="none" w="med" len="med"/>
                      <a:tailEnd type="none" w="med" len="med"/>
                    </a:lnL>
                    <a:lnR w="9525" cap="flat" cmpd="sng" algn="ctr">
                      <a:solidFill>
                        <a:srgbClr val="ABABAB"/>
                      </a:solidFill>
                      <a:prstDash val="dash"/>
                      <a:round/>
                      <a:headEnd type="none" w="med" len="med"/>
                      <a:tailEnd type="none" w="med" len="med"/>
                    </a:lnR>
                    <a:lnT w="9525" cap="flat" cmpd="sng" algn="ctr">
                      <a:solidFill>
                        <a:srgbClr val="ABABAB"/>
                      </a:solidFill>
                      <a:prstDash val="dash"/>
                      <a:round/>
                      <a:headEnd type="none" w="med" len="med"/>
                      <a:tailEnd type="none" w="med" len="med"/>
                    </a:lnT>
                    <a:lnB w="9525" cap="flat" cmpd="sng" algn="ctr">
                      <a:solidFill>
                        <a:srgbClr val="ABABAB"/>
                      </a:solidFill>
                      <a:prstDash val="dash"/>
                      <a:round/>
                      <a:headEnd type="none" w="med" len="med"/>
                      <a:tailEnd type="none" w="med" len="med"/>
                    </a:lnB>
                    <a:solidFill>
                      <a:srgbClr val="FFFFFF"/>
                    </a:solidFill>
                  </a:tcPr>
                </a:tc>
                <a:extLst>
                  <a:ext uri="{0D108BD9-81ED-4DB2-BD59-A6C34878D82A}">
                    <a16:rowId xmlns="" xmlns:a16="http://schemas.microsoft.com/office/drawing/2014/main" val="10006"/>
                  </a:ext>
                </a:extLst>
              </a:tr>
            </a:tbl>
          </a:graphicData>
        </a:graphic>
      </p:graphicFrame>
      <p:sp>
        <p:nvSpPr>
          <p:cNvPr id="7" name="Rectangle 1"/>
          <p:cNvSpPr>
            <a:spLocks noChangeArrowheads="1"/>
          </p:cNvSpPr>
          <p:nvPr/>
        </p:nvSpPr>
        <p:spPr bwMode="auto">
          <a:xfrm>
            <a:off x="-1583140" y="-228601"/>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212121"/>
                </a:solidFill>
                <a:effectLst/>
                <a:latin typeface="open sans"/>
              </a:rPr>
              <a:t>The Assignment operators are summarized in the following table.</a:t>
            </a:r>
            <a:endParaRPr kumimoji="0" 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212121"/>
                </a:solidFill>
                <a:effectLst/>
                <a:latin typeface="open sans"/>
              </a:rPr>
              <a:t> </a:t>
            </a:r>
            <a:endParaRPr kumimoji="0" 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7006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B3C296-9403-6A4E-95D6-41C21F43414E}"/>
              </a:ext>
            </a:extLst>
          </p:cNvPr>
          <p:cNvSpPr>
            <a:spLocks noGrp="1"/>
          </p:cNvSpPr>
          <p:nvPr>
            <p:ph type="title"/>
          </p:nvPr>
        </p:nvSpPr>
        <p:spPr>
          <a:xfrm>
            <a:off x="1484311" y="685800"/>
            <a:ext cx="10018713" cy="1185333"/>
          </a:xfrm>
        </p:spPr>
        <p:txBody>
          <a:bodyPr>
            <a:normAutofit/>
          </a:bodyPr>
          <a:lstStyle/>
          <a:p>
            <a:r>
              <a:rPr lang="en-US"/>
              <a:t>Support to OO Programming</a:t>
            </a:r>
          </a:p>
        </p:txBody>
      </p:sp>
      <p:sp>
        <p:nvSpPr>
          <p:cNvPr id="3" name="Content Placeholder 2">
            <a:extLst>
              <a:ext uri="{FF2B5EF4-FFF2-40B4-BE49-F238E27FC236}">
                <a16:creationId xmlns="" xmlns:a16="http://schemas.microsoft.com/office/drawing/2014/main" id="{5360A5D9-0200-D74C-B4ED-5910E7A00C9A}"/>
              </a:ext>
            </a:extLst>
          </p:cNvPr>
          <p:cNvSpPr>
            <a:spLocks noGrp="1"/>
          </p:cNvSpPr>
          <p:nvPr>
            <p:ph idx="1"/>
          </p:nvPr>
        </p:nvSpPr>
        <p:spPr>
          <a:xfrm>
            <a:off x="3065989" y="1884892"/>
            <a:ext cx="6855356" cy="2787121"/>
          </a:xfrm>
        </p:spPr>
        <p:txBody>
          <a:bodyPr>
            <a:normAutofit/>
          </a:bodyPr>
          <a:lstStyle/>
          <a:p>
            <a:r>
              <a:rPr lang="en-US" dirty="0"/>
              <a:t>TypeScript enables you to code using object-oriented principles and techniques more efficiently and easily. </a:t>
            </a:r>
          </a:p>
          <a:p>
            <a:r>
              <a:rPr lang="en-US" dirty="0"/>
              <a:t>The four main pillars of object-oriented Programming are </a:t>
            </a:r>
          </a:p>
        </p:txBody>
      </p:sp>
      <p:pic>
        <p:nvPicPr>
          <p:cNvPr id="1026" name="Picture 2" descr="The Four Pillars of Object Oriented Programming - DEV Community">
            <a:extLst>
              <a:ext uri="{FF2B5EF4-FFF2-40B4-BE49-F238E27FC236}">
                <a16:creationId xmlns="" xmlns:a16="http://schemas.microsoft.com/office/drawing/2014/main" id="{CFF4DF4D-C291-C141-90EE-6C7CB411A56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096000" y="4184455"/>
            <a:ext cx="4473573" cy="2516384"/>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398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 xmlns:a16="http://schemas.microsoft.com/office/drawing/2014/main" id="{15FF890B-3CE7-403A-AECE-2DE04FC7AF8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 xmlns:a16="http://schemas.microsoft.com/office/drawing/2014/main" id="{99A4E160-6CFD-4514-9E20-CA6692CCDB9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 xmlns:a16="http://schemas.microsoft.com/office/drawing/2014/main" id="{3DCD16F5-8D15-45FD-BA62-ADAC08183A2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 xmlns:a16="http://schemas.microsoft.com/office/drawing/2014/main" id="{E7CFAF28-6FDA-4C2C-BE51-123D1115F75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 xmlns:a16="http://schemas.microsoft.com/office/drawing/2014/main" id="{1FD12703-0627-4991-B2A4-F96519F9086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 xmlns:a16="http://schemas.microsoft.com/office/drawing/2014/main" id="{A5758E0B-DF61-40A8-B765-BC6841906A9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 xmlns:a16="http://schemas.microsoft.com/office/drawing/2014/main" id="{3E063A1F-9566-4436-B4E3-2890FBBC2CC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 xmlns:a16="http://schemas.microsoft.com/office/drawing/2014/main" id="{DF8D5C46-63E5-40C5-A208-4B2189FA1032}"/>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 xmlns:a16="http://schemas.microsoft.com/office/drawing/2014/main" id="{4A42B4ED-376E-46C3-8BB2-EAFC660D112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 xmlns:a16="http://schemas.microsoft.com/office/drawing/2014/main" id="{94E0795D-42C3-4DFD-AEB0-286A1CF143F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 xmlns:a16="http://schemas.microsoft.com/office/drawing/2014/main" id="{A2ACED1B-99D0-4C14-B63B-963889DCDBC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 xmlns:a16="http://schemas.microsoft.com/office/drawing/2014/main" id="{5C5D324F-33A3-4C66-BFE5-1742CA4E594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 xmlns:a16="http://schemas.microsoft.com/office/drawing/2014/main" id="{EC572FC8-A465-4BA3-BA4D-2EC538C042A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 xmlns:a16="http://schemas.microsoft.com/office/drawing/2014/main" id="{66CC2B15-8E3B-4CFF-99E4-5B4E4D8CF93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 xmlns:a16="http://schemas.microsoft.com/office/drawing/2014/main" id="{13FFB360-638D-F14E-9871-2D91F9F58608}"/>
              </a:ext>
            </a:extLst>
          </p:cNvPr>
          <p:cNvSpPr>
            <a:spLocks noGrp="1"/>
          </p:cNvSpPr>
          <p:nvPr>
            <p:ph type="title"/>
          </p:nvPr>
        </p:nvSpPr>
        <p:spPr>
          <a:xfrm>
            <a:off x="1484312" y="685800"/>
            <a:ext cx="4278928" cy="1752599"/>
          </a:xfrm>
        </p:spPr>
        <p:txBody>
          <a:bodyPr vert="horz" lIns="91440" tIns="45720" rIns="91440" bIns="45720" rtlCol="0" anchor="ctr">
            <a:normAutofit/>
          </a:bodyPr>
          <a:lstStyle/>
          <a:p>
            <a:r>
              <a:rPr lang="en-US"/>
              <a:t>Encapsulation</a:t>
            </a:r>
          </a:p>
        </p:txBody>
      </p:sp>
      <p:sp>
        <p:nvSpPr>
          <p:cNvPr id="3" name="Content Placeholder 2">
            <a:extLst>
              <a:ext uri="{FF2B5EF4-FFF2-40B4-BE49-F238E27FC236}">
                <a16:creationId xmlns="" xmlns:a16="http://schemas.microsoft.com/office/drawing/2014/main" id="{CB681A90-0CD3-EA46-BD97-5803DCFB3E5D}"/>
              </a:ext>
            </a:extLst>
          </p:cNvPr>
          <p:cNvSpPr>
            <a:spLocks noGrp="1"/>
          </p:cNvSpPr>
          <p:nvPr>
            <p:ph sz="half" idx="1"/>
          </p:nvPr>
        </p:nvSpPr>
        <p:spPr>
          <a:xfrm>
            <a:off x="1309995" y="2081212"/>
            <a:ext cx="4627562" cy="3609976"/>
          </a:xfrm>
        </p:spPr>
        <p:txBody>
          <a:bodyPr vert="horz" lIns="91440" tIns="45720" rIns="91440" bIns="45720" rtlCol="0" anchor="ctr">
            <a:normAutofit/>
          </a:bodyPr>
          <a:lstStyle/>
          <a:p>
            <a:r>
              <a:rPr lang="en-US" dirty="0"/>
              <a:t>In object-oriented computer programming languages, the notion of encapsulation refers to the bundling of data, along with the methods that operate on that data, into a single unit.</a:t>
            </a:r>
          </a:p>
          <a:p>
            <a:r>
              <a:rPr lang="en-US" dirty="0"/>
              <a:t>In TypeScript, we enforce encapsulation with methods and properties that only allow access to data that we control. </a:t>
            </a:r>
          </a:p>
        </p:txBody>
      </p:sp>
      <p:sp>
        <p:nvSpPr>
          <p:cNvPr id="48" name="Rounded Rectangle 16">
            <a:extLst>
              <a:ext uri="{FF2B5EF4-FFF2-40B4-BE49-F238E27FC236}">
                <a16:creationId xmlns="" xmlns:a16="http://schemas.microsoft.com/office/drawing/2014/main" id="{63A60C88-7443-4827-9241-5019758CB4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application&#10;&#10;Description automatically generated">
            <a:extLst>
              <a:ext uri="{FF2B5EF4-FFF2-40B4-BE49-F238E27FC236}">
                <a16:creationId xmlns="" xmlns:a16="http://schemas.microsoft.com/office/drawing/2014/main" id="{C7C2803D-93D7-3A49-A546-4BB0A70448BD}"/>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744" t="1943" b="956"/>
          <a:stretch/>
        </p:blipFill>
        <p:spPr>
          <a:xfrm>
            <a:off x="6469062" y="1245027"/>
            <a:ext cx="4744154" cy="4084211"/>
          </a:xfrm>
          <a:prstGeom prst="rect">
            <a:avLst/>
          </a:prstGeom>
        </p:spPr>
      </p:pic>
      <p:sp>
        <p:nvSpPr>
          <p:cNvPr id="4" name="TextBox 3">
            <a:extLst>
              <a:ext uri="{FF2B5EF4-FFF2-40B4-BE49-F238E27FC236}">
                <a16:creationId xmlns="" xmlns:a16="http://schemas.microsoft.com/office/drawing/2014/main" id="{332040DC-98AF-914B-94C3-4130CF2AAC55}"/>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Tree>
    <p:extLst>
      <p:ext uri="{BB962C8B-B14F-4D97-AF65-F5344CB8AC3E}">
        <p14:creationId xmlns:p14="http://schemas.microsoft.com/office/powerpoint/2010/main" val="3905662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15FF890B-3CE7-403A-AECE-2DE04FC7AF8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 xmlns:a16="http://schemas.microsoft.com/office/drawing/2014/main" id="{99A4E160-6CFD-4514-9E20-CA6692CCDB9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 xmlns:a16="http://schemas.microsoft.com/office/drawing/2014/main" id="{3DCD16F5-8D15-45FD-BA62-ADAC08183A2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 xmlns:a16="http://schemas.microsoft.com/office/drawing/2014/main" id="{E7CFAF28-6FDA-4C2C-BE51-123D1115F75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 xmlns:a16="http://schemas.microsoft.com/office/drawing/2014/main" id="{1FD12703-0627-4991-B2A4-F96519F9086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 xmlns:a16="http://schemas.microsoft.com/office/drawing/2014/main" id="{A5758E0B-DF61-40A8-B765-BC6841906A9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 xmlns:a16="http://schemas.microsoft.com/office/drawing/2014/main" id="{3E063A1F-9566-4436-B4E3-2890FBBC2CC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9" name="Group 18">
            <a:extLst>
              <a:ext uri="{FF2B5EF4-FFF2-40B4-BE49-F238E27FC236}">
                <a16:creationId xmlns="" xmlns:a16="http://schemas.microsoft.com/office/drawing/2014/main" id="{DF8D5C46-63E5-40C5-A208-4B2189FA1032}"/>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20" name="Freeform 6">
              <a:extLst>
                <a:ext uri="{FF2B5EF4-FFF2-40B4-BE49-F238E27FC236}">
                  <a16:creationId xmlns="" xmlns:a16="http://schemas.microsoft.com/office/drawing/2014/main" id="{4A42B4ED-376E-46C3-8BB2-EAFC660D112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1" name="Freeform 7">
              <a:extLst>
                <a:ext uri="{FF2B5EF4-FFF2-40B4-BE49-F238E27FC236}">
                  <a16:creationId xmlns="" xmlns:a16="http://schemas.microsoft.com/office/drawing/2014/main" id="{94E0795D-42C3-4DFD-AEB0-286A1CF143F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2" name="Freeform 8">
              <a:extLst>
                <a:ext uri="{FF2B5EF4-FFF2-40B4-BE49-F238E27FC236}">
                  <a16:creationId xmlns="" xmlns:a16="http://schemas.microsoft.com/office/drawing/2014/main" id="{A2ACED1B-99D0-4C14-B63B-963889DCDBC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3" name="Freeform 9">
              <a:extLst>
                <a:ext uri="{FF2B5EF4-FFF2-40B4-BE49-F238E27FC236}">
                  <a16:creationId xmlns="" xmlns:a16="http://schemas.microsoft.com/office/drawing/2014/main" id="{5C5D324F-33A3-4C66-BFE5-1742CA4E594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4" name="Freeform 10">
              <a:extLst>
                <a:ext uri="{FF2B5EF4-FFF2-40B4-BE49-F238E27FC236}">
                  <a16:creationId xmlns="" xmlns:a16="http://schemas.microsoft.com/office/drawing/2014/main" id="{EC572FC8-A465-4BA3-BA4D-2EC538C042A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 name="Freeform 11">
              <a:extLst>
                <a:ext uri="{FF2B5EF4-FFF2-40B4-BE49-F238E27FC236}">
                  <a16:creationId xmlns="" xmlns:a16="http://schemas.microsoft.com/office/drawing/2014/main" id="{66CC2B15-8E3B-4CFF-99E4-5B4E4D8CF93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 xmlns:a16="http://schemas.microsoft.com/office/drawing/2014/main" id="{D19F05BC-D31C-BA45-9FAA-24F57947D6F3}"/>
              </a:ext>
            </a:extLst>
          </p:cNvPr>
          <p:cNvSpPr>
            <a:spLocks noGrp="1"/>
          </p:cNvSpPr>
          <p:nvPr>
            <p:ph type="title"/>
          </p:nvPr>
        </p:nvSpPr>
        <p:spPr>
          <a:xfrm>
            <a:off x="1484312" y="685800"/>
            <a:ext cx="4278928" cy="1752599"/>
          </a:xfrm>
        </p:spPr>
        <p:txBody>
          <a:bodyPr vert="horz" lIns="91440" tIns="45720" rIns="91440" bIns="45720" rtlCol="0" anchor="ctr">
            <a:normAutofit/>
          </a:bodyPr>
          <a:lstStyle/>
          <a:p>
            <a:r>
              <a:rPr lang="en-US" dirty="0"/>
              <a:t>Inheritance</a:t>
            </a:r>
          </a:p>
        </p:txBody>
      </p:sp>
      <p:sp>
        <p:nvSpPr>
          <p:cNvPr id="3" name="Content Placeholder 2">
            <a:extLst>
              <a:ext uri="{FF2B5EF4-FFF2-40B4-BE49-F238E27FC236}">
                <a16:creationId xmlns="" xmlns:a16="http://schemas.microsoft.com/office/drawing/2014/main" id="{4A7DF545-5DF3-C048-9C1F-B821D7E5FD68}"/>
              </a:ext>
            </a:extLst>
          </p:cNvPr>
          <p:cNvSpPr>
            <a:spLocks noGrp="1"/>
          </p:cNvSpPr>
          <p:nvPr>
            <p:ph sz="half" idx="1"/>
          </p:nvPr>
        </p:nvSpPr>
        <p:spPr>
          <a:xfrm>
            <a:off x="1334474" y="2148996"/>
            <a:ext cx="4494827" cy="3189767"/>
          </a:xfrm>
        </p:spPr>
        <p:txBody>
          <a:bodyPr vert="horz" lIns="91440" tIns="45720" rIns="91440" bIns="45720" rtlCol="0" anchor="ctr">
            <a:normAutofit/>
          </a:bodyPr>
          <a:lstStyle/>
          <a:p>
            <a:r>
              <a:rPr lang="en-US" dirty="0"/>
              <a:t>Inheritance is a mechanism in which one class acquires the property of another class. </a:t>
            </a:r>
          </a:p>
          <a:p>
            <a:r>
              <a:rPr lang="en-US" dirty="0"/>
              <a:t>It’s quite easy to create an object model and inheritance chain with TypeScript. The ‘</a:t>
            </a:r>
            <a:r>
              <a:rPr lang="en-US" b="1" dirty="0"/>
              <a:t>extends</a:t>
            </a:r>
            <a:r>
              <a:rPr lang="en-US" dirty="0"/>
              <a:t>’ keyword causes the child class to inherit from the denoted base class. </a:t>
            </a:r>
          </a:p>
          <a:p>
            <a:endParaRPr lang="en-US" dirty="0"/>
          </a:p>
        </p:txBody>
      </p:sp>
      <p:sp>
        <p:nvSpPr>
          <p:cNvPr id="27" name="Rounded Rectangle 16">
            <a:extLst>
              <a:ext uri="{FF2B5EF4-FFF2-40B4-BE49-F238E27FC236}">
                <a16:creationId xmlns="" xmlns:a16="http://schemas.microsoft.com/office/drawing/2014/main" id="{63A60C88-7443-4827-9241-5019758CB4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text, application, email&#10;&#10;Description automatically generated">
            <a:extLst>
              <a:ext uri="{FF2B5EF4-FFF2-40B4-BE49-F238E27FC236}">
                <a16:creationId xmlns="" xmlns:a16="http://schemas.microsoft.com/office/drawing/2014/main" id="{C7A94992-09E8-244E-B1F6-A5E7BA03DAA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34407" y="2211754"/>
            <a:ext cx="4744154" cy="2146729"/>
          </a:xfrm>
          <a:prstGeom prst="rect">
            <a:avLst/>
          </a:prstGeom>
        </p:spPr>
      </p:pic>
      <p:sp>
        <p:nvSpPr>
          <p:cNvPr id="26" name="TextBox 25">
            <a:extLst>
              <a:ext uri="{FF2B5EF4-FFF2-40B4-BE49-F238E27FC236}">
                <a16:creationId xmlns="" xmlns:a16="http://schemas.microsoft.com/office/drawing/2014/main" id="{CABBB748-1AD7-7342-8D2F-185A0BB5C81E}"/>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Tree>
    <p:extLst>
      <p:ext uri="{BB962C8B-B14F-4D97-AF65-F5344CB8AC3E}">
        <p14:creationId xmlns:p14="http://schemas.microsoft.com/office/powerpoint/2010/main" val="3638817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 xmlns:a16="http://schemas.microsoft.com/office/drawing/2014/main" id="{15FF890B-3CE7-403A-AECE-2DE04FC7AF8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 xmlns:a16="http://schemas.microsoft.com/office/drawing/2014/main" id="{99A4E160-6CFD-4514-9E20-CA6692CCDB9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 xmlns:a16="http://schemas.microsoft.com/office/drawing/2014/main" id="{3DCD16F5-8D15-45FD-BA62-ADAC08183A2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 xmlns:a16="http://schemas.microsoft.com/office/drawing/2014/main" id="{E7CFAF28-6FDA-4C2C-BE51-123D1115F75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 xmlns:a16="http://schemas.microsoft.com/office/drawing/2014/main" id="{1FD12703-0627-4991-B2A4-F96519F9086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 xmlns:a16="http://schemas.microsoft.com/office/drawing/2014/main" id="{A5758E0B-DF61-40A8-B765-BC6841906A9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 xmlns:a16="http://schemas.microsoft.com/office/drawing/2014/main" id="{3E063A1F-9566-4436-B4E3-2890FBBC2CC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 xmlns:a16="http://schemas.microsoft.com/office/drawing/2014/main" id="{DF8D5C46-63E5-40C5-A208-4B2189FA1032}"/>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 xmlns:a16="http://schemas.microsoft.com/office/drawing/2014/main" id="{4A42B4ED-376E-46C3-8BB2-EAFC660D112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 xmlns:a16="http://schemas.microsoft.com/office/drawing/2014/main" id="{94E0795D-42C3-4DFD-AEB0-286A1CF143F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 xmlns:a16="http://schemas.microsoft.com/office/drawing/2014/main" id="{A2ACED1B-99D0-4C14-B63B-963889DCDBC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 xmlns:a16="http://schemas.microsoft.com/office/drawing/2014/main" id="{5C5D324F-33A3-4C66-BFE5-1742CA4E594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 xmlns:a16="http://schemas.microsoft.com/office/drawing/2014/main" id="{EC572FC8-A465-4BA3-BA4D-2EC538C042A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 xmlns:a16="http://schemas.microsoft.com/office/drawing/2014/main" id="{66CC2B15-8E3B-4CFF-99E4-5B4E4D8CF93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 xmlns:a16="http://schemas.microsoft.com/office/drawing/2014/main" id="{73694081-56A5-414C-A09C-0308AD543862}"/>
              </a:ext>
            </a:extLst>
          </p:cNvPr>
          <p:cNvSpPr>
            <a:spLocks noGrp="1"/>
          </p:cNvSpPr>
          <p:nvPr>
            <p:ph type="title"/>
          </p:nvPr>
        </p:nvSpPr>
        <p:spPr>
          <a:xfrm>
            <a:off x="1484312" y="685800"/>
            <a:ext cx="4278928" cy="1752599"/>
          </a:xfrm>
        </p:spPr>
        <p:txBody>
          <a:bodyPr vert="horz" lIns="91440" tIns="45720" rIns="91440" bIns="45720" rtlCol="0" anchor="ctr">
            <a:normAutofit/>
          </a:bodyPr>
          <a:lstStyle/>
          <a:p>
            <a:r>
              <a:rPr lang="en-US"/>
              <a:t>Abstraction</a:t>
            </a:r>
          </a:p>
        </p:txBody>
      </p:sp>
      <p:sp>
        <p:nvSpPr>
          <p:cNvPr id="3" name="Content Placeholder 2">
            <a:extLst>
              <a:ext uri="{FF2B5EF4-FFF2-40B4-BE49-F238E27FC236}">
                <a16:creationId xmlns="" xmlns:a16="http://schemas.microsoft.com/office/drawing/2014/main" id="{E7444C4F-ABE5-3348-9F01-1F2FC5A10A64}"/>
              </a:ext>
            </a:extLst>
          </p:cNvPr>
          <p:cNvSpPr>
            <a:spLocks noGrp="1"/>
          </p:cNvSpPr>
          <p:nvPr>
            <p:ph sz="half" idx="1"/>
          </p:nvPr>
        </p:nvSpPr>
        <p:spPr>
          <a:xfrm>
            <a:off x="1379537" y="2047164"/>
            <a:ext cx="4494827" cy="3029662"/>
          </a:xfrm>
        </p:spPr>
        <p:txBody>
          <a:bodyPr vert="horz" lIns="91440" tIns="45720" rIns="91440" bIns="45720" rtlCol="0" anchor="ctr">
            <a:normAutofit/>
          </a:bodyPr>
          <a:lstStyle/>
          <a:p>
            <a:r>
              <a:rPr lang="en-US" dirty="0"/>
              <a:t>Abstraction is the concept of object-oriented programming that “shows” only essential attributes and ‘hides’ unnecessary information.</a:t>
            </a:r>
          </a:p>
          <a:p>
            <a:r>
              <a:rPr lang="en-US" dirty="0"/>
              <a:t>You can use the implements keyword to implement an interface in TypeScript, it’s syntactically like the extends keyword.</a:t>
            </a:r>
          </a:p>
        </p:txBody>
      </p:sp>
      <p:sp>
        <p:nvSpPr>
          <p:cNvPr id="48" name="Rounded Rectangle 16">
            <a:extLst>
              <a:ext uri="{FF2B5EF4-FFF2-40B4-BE49-F238E27FC236}">
                <a16:creationId xmlns="" xmlns:a16="http://schemas.microsoft.com/office/drawing/2014/main" id="{63A60C88-7443-4827-9241-5019758CB4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text, application, email&#10;&#10;Description automatically generated">
            <a:extLst>
              <a:ext uri="{FF2B5EF4-FFF2-40B4-BE49-F238E27FC236}">
                <a16:creationId xmlns="" xmlns:a16="http://schemas.microsoft.com/office/drawing/2014/main" id="{8D551CE5-8F97-3547-96E4-825B35CC15A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34407" y="2330358"/>
            <a:ext cx="4744154" cy="1909522"/>
          </a:xfrm>
          <a:prstGeom prst="rect">
            <a:avLst/>
          </a:prstGeom>
        </p:spPr>
      </p:pic>
      <p:sp>
        <p:nvSpPr>
          <p:cNvPr id="20" name="TextBox 19">
            <a:extLst>
              <a:ext uri="{FF2B5EF4-FFF2-40B4-BE49-F238E27FC236}">
                <a16:creationId xmlns="" xmlns:a16="http://schemas.microsoft.com/office/drawing/2014/main" id="{42C1A88A-ABD8-8B45-9500-E551FAB8E06F}"/>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Tree>
    <p:extLst>
      <p:ext uri="{BB962C8B-B14F-4D97-AF65-F5344CB8AC3E}">
        <p14:creationId xmlns:p14="http://schemas.microsoft.com/office/powerpoint/2010/main" val="4287853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 xmlns:a16="http://schemas.microsoft.com/office/drawing/2014/main" id="{260ACC13-B825-49F3-93DE-C8B8F2FA37A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 xmlns:a16="http://schemas.microsoft.com/office/drawing/2014/main" id="{F947B31F-CA03-4793-845D-FD86BABC1A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 xmlns:a16="http://schemas.microsoft.com/office/drawing/2014/main" id="{DCDDE94D-F78C-4A48-AEA6-E922FC99A15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 xmlns:a16="http://schemas.microsoft.com/office/drawing/2014/main" id="{3445A886-F3CA-4DE4-90D7-535F9707B79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 xmlns:a16="http://schemas.microsoft.com/office/drawing/2014/main" id="{A8999CB6-C053-418B-AE37-E470804D251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 xmlns:a16="http://schemas.microsoft.com/office/drawing/2014/main" id="{81EA3E26-BFCD-4396-AE8A-2A9828BFFB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 xmlns:a16="http://schemas.microsoft.com/office/drawing/2014/main" id="{5F9BC582-73A6-4D8A-8738-E3647648935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 xmlns:a16="http://schemas.microsoft.com/office/drawing/2014/main" id="{A2E861A3-F23C-46B8-A38A-4A22E453D99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 xmlns:a16="http://schemas.microsoft.com/office/drawing/2014/main" id="{8BC3D220-643B-4160-B5A9-59DF5D21F41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 xmlns:a16="http://schemas.microsoft.com/office/drawing/2014/main" id="{B92237DE-D518-4625-8392-66D7084588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 xmlns:a16="http://schemas.microsoft.com/office/drawing/2014/main" id="{F290F0DD-E80A-4263-94E1-A41F57D84CC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 xmlns:a16="http://schemas.microsoft.com/office/drawing/2014/main" id="{D78EA7D2-CCEA-435E-873D-36BF0522FF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 xmlns:a16="http://schemas.microsoft.com/office/drawing/2014/main" id="{9DFA731E-D6BB-42CC-AA05-64023DC81F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 xmlns:a16="http://schemas.microsoft.com/office/drawing/2014/main" id="{B00D0483-90FB-4EB4-9770-CA8A310D50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 xmlns:a16="http://schemas.microsoft.com/office/drawing/2014/main" id="{339A428F-DE24-F24B-B03E-D8A9E51064E5}"/>
              </a:ext>
            </a:extLst>
          </p:cNvPr>
          <p:cNvSpPr>
            <a:spLocks noGrp="1"/>
          </p:cNvSpPr>
          <p:nvPr>
            <p:ph type="title"/>
          </p:nvPr>
        </p:nvSpPr>
        <p:spPr>
          <a:xfrm>
            <a:off x="1484312" y="685800"/>
            <a:ext cx="4278928" cy="1752599"/>
          </a:xfrm>
        </p:spPr>
        <p:txBody>
          <a:bodyPr vert="horz" lIns="91440" tIns="45720" rIns="91440" bIns="45720" rtlCol="0" anchor="ctr">
            <a:normAutofit/>
          </a:bodyPr>
          <a:lstStyle/>
          <a:p>
            <a:r>
              <a:rPr lang="en-US"/>
              <a:t>Polymorphism</a:t>
            </a:r>
          </a:p>
        </p:txBody>
      </p:sp>
      <p:sp>
        <p:nvSpPr>
          <p:cNvPr id="3" name="Content Placeholder 2">
            <a:extLst>
              <a:ext uri="{FF2B5EF4-FFF2-40B4-BE49-F238E27FC236}">
                <a16:creationId xmlns="" xmlns:a16="http://schemas.microsoft.com/office/drawing/2014/main" id="{75A636EE-6E6B-FA42-A59B-A03C4B025AA6}"/>
              </a:ext>
            </a:extLst>
          </p:cNvPr>
          <p:cNvSpPr>
            <a:spLocks noGrp="1"/>
          </p:cNvSpPr>
          <p:nvPr>
            <p:ph sz="half" idx="1"/>
          </p:nvPr>
        </p:nvSpPr>
        <p:spPr>
          <a:xfrm>
            <a:off x="1284287" y="2033159"/>
            <a:ext cx="4611687" cy="3352802"/>
          </a:xfrm>
        </p:spPr>
        <p:txBody>
          <a:bodyPr vert="horz" lIns="91440" tIns="45720" rIns="91440" bIns="45720" rtlCol="0" anchor="ctr">
            <a:normAutofit/>
          </a:bodyPr>
          <a:lstStyle/>
          <a:p>
            <a:r>
              <a:rPr lang="en-US" dirty="0"/>
              <a:t>Polymorphism is a feature of object-oriented programming languages that allows a specific routine to use variables of different types at different times.</a:t>
            </a:r>
          </a:p>
          <a:p>
            <a:r>
              <a:rPr lang="en-US" dirty="0"/>
              <a:t>TypeScript enables polymorphism via method overrides.</a:t>
            </a:r>
            <a:endParaRPr lang="en-US" sz="2000" dirty="0"/>
          </a:p>
          <a:p>
            <a:endParaRPr lang="en-US" sz="2000" dirty="0"/>
          </a:p>
        </p:txBody>
      </p:sp>
      <p:sp>
        <p:nvSpPr>
          <p:cNvPr id="48" name="Rounded Rectangle 16">
            <a:extLst>
              <a:ext uri="{FF2B5EF4-FFF2-40B4-BE49-F238E27FC236}">
                <a16:creationId xmlns="" xmlns:a16="http://schemas.microsoft.com/office/drawing/2014/main" id="{DD7EED39-224E-4230-8FD1-B1E1AF6C6E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text, application, email&#10;&#10;Description automatically generated">
            <a:extLst>
              <a:ext uri="{FF2B5EF4-FFF2-40B4-BE49-F238E27FC236}">
                <a16:creationId xmlns="" xmlns:a16="http://schemas.microsoft.com/office/drawing/2014/main" id="{B456F9CE-F0BD-F946-8528-D23C8FC58F39}"/>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3255" t="-18772" r="1784" b="-36315"/>
          <a:stretch/>
        </p:blipFill>
        <p:spPr>
          <a:xfrm>
            <a:off x="6598180" y="1584971"/>
            <a:ext cx="4744154" cy="4546708"/>
          </a:xfrm>
          <a:prstGeom prst="rect">
            <a:avLst/>
          </a:prstGeom>
        </p:spPr>
      </p:pic>
      <p:sp>
        <p:nvSpPr>
          <p:cNvPr id="20" name="TextBox 19">
            <a:extLst>
              <a:ext uri="{FF2B5EF4-FFF2-40B4-BE49-F238E27FC236}">
                <a16:creationId xmlns="" xmlns:a16="http://schemas.microsoft.com/office/drawing/2014/main"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Tree>
    <p:extLst>
      <p:ext uri="{BB962C8B-B14F-4D97-AF65-F5344CB8AC3E}">
        <p14:creationId xmlns:p14="http://schemas.microsoft.com/office/powerpoint/2010/main" val="2945036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947CD9-9A74-8F4F-8FF3-203F034E0AA1}"/>
              </a:ext>
            </a:extLst>
          </p:cNvPr>
          <p:cNvSpPr>
            <a:spLocks noGrp="1"/>
          </p:cNvSpPr>
          <p:nvPr>
            <p:ph type="title"/>
          </p:nvPr>
        </p:nvSpPr>
        <p:spPr>
          <a:xfrm>
            <a:off x="1620042" y="385549"/>
            <a:ext cx="10018713" cy="1752599"/>
          </a:xfrm>
        </p:spPr>
        <p:txBody>
          <a:bodyPr/>
          <a:lstStyle/>
          <a:p>
            <a:r>
              <a:rPr lang="en-US" dirty="0"/>
              <a:t>Components of TypeScript</a:t>
            </a:r>
          </a:p>
        </p:txBody>
      </p:sp>
      <p:pic>
        <p:nvPicPr>
          <p:cNvPr id="2050" name="Picture 2">
            <a:extLst>
              <a:ext uri="{FF2B5EF4-FFF2-40B4-BE49-F238E27FC236}">
                <a16:creationId xmlns="" xmlns:a16="http://schemas.microsoft.com/office/drawing/2014/main" id="{FC86EBE0-C866-0D44-9087-582C37699A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3362" y="2637949"/>
            <a:ext cx="5172074" cy="353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516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E4651F-3BD5-2742-B2EC-8253829D467A}"/>
              </a:ext>
            </a:extLst>
          </p:cNvPr>
          <p:cNvSpPr>
            <a:spLocks noGrp="1"/>
          </p:cNvSpPr>
          <p:nvPr>
            <p:ph type="title"/>
          </p:nvPr>
        </p:nvSpPr>
        <p:spPr>
          <a:xfrm>
            <a:off x="1620787" y="147180"/>
            <a:ext cx="10018713" cy="1752599"/>
          </a:xfrm>
        </p:spPr>
        <p:txBody>
          <a:bodyPr/>
          <a:lstStyle/>
          <a:p>
            <a:r>
              <a:rPr lang="en-US" dirty="0"/>
              <a:t>Object-Oriented Terms</a:t>
            </a:r>
          </a:p>
        </p:txBody>
      </p:sp>
      <p:pic>
        <p:nvPicPr>
          <p:cNvPr id="3074" name="Picture 2">
            <a:extLst>
              <a:ext uri="{FF2B5EF4-FFF2-40B4-BE49-F238E27FC236}">
                <a16:creationId xmlns="" xmlns:a16="http://schemas.microsoft.com/office/drawing/2014/main" id="{5241B8AC-5122-3A48-8F37-1B04E9599B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122" y="1899779"/>
            <a:ext cx="3875088" cy="4050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756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TypeScript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Open-Source Object-Oriented Language</a:t>
            </a:r>
          </a:p>
          <a:p>
            <a:pPr>
              <a:buFont typeface="Wingdings" panose="05000000000000000000" pitchFamily="2" charset="2"/>
              <a:buChar char="Ø"/>
            </a:pPr>
            <a:r>
              <a:rPr lang="en-US" dirty="0"/>
              <a:t>Developed and Maintained by: </a:t>
            </a:r>
            <a:r>
              <a:rPr lang="en-US" b="1" dirty="0"/>
              <a:t>Microsoft</a:t>
            </a:r>
          </a:p>
          <a:p>
            <a:pPr>
              <a:buFont typeface="Wingdings" panose="05000000000000000000" pitchFamily="2" charset="2"/>
              <a:buChar char="Ø"/>
            </a:pPr>
            <a:r>
              <a:rPr lang="en-US" dirty="0"/>
              <a:t>Introduced by: </a:t>
            </a:r>
            <a:r>
              <a:rPr lang="en-US" b="1" dirty="0"/>
              <a:t>Anders Hejlsberg</a:t>
            </a:r>
            <a:r>
              <a:rPr lang="en-US" dirty="0"/>
              <a:t>, lead architect of C# and creator of Delphi and Turbo Pascal, has worked on the development of </a:t>
            </a:r>
            <a:r>
              <a:rPr lang="en-US" dirty="0" smtClean="0"/>
              <a:t>TypeScript</a:t>
            </a:r>
          </a:p>
          <a:p>
            <a:pPr>
              <a:buFont typeface="Wingdings" panose="05000000000000000000" pitchFamily="2" charset="2"/>
              <a:buChar char="Ø"/>
            </a:pPr>
            <a:r>
              <a:rPr lang="en-US" dirty="0" smtClean="0"/>
              <a:t>First </a:t>
            </a:r>
            <a:r>
              <a:rPr lang="en-US" dirty="0"/>
              <a:t>Released: October </a:t>
            </a:r>
            <a:r>
              <a:rPr lang="en-US" dirty="0" smtClean="0"/>
              <a:t>2012</a:t>
            </a:r>
            <a:endParaRPr lang="en-US" dirty="0"/>
          </a:p>
        </p:txBody>
      </p:sp>
    </p:spTree>
    <p:extLst>
      <p:ext uri="{BB962C8B-B14F-4D97-AF65-F5344CB8AC3E}">
        <p14:creationId xmlns:p14="http://schemas.microsoft.com/office/powerpoint/2010/main" val="42852715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BC78A4-3799-2C4E-AC86-A301ADFE7F98}"/>
              </a:ext>
            </a:extLst>
          </p:cNvPr>
          <p:cNvSpPr>
            <a:spLocks noGrp="1"/>
          </p:cNvSpPr>
          <p:nvPr>
            <p:ph type="title"/>
          </p:nvPr>
        </p:nvSpPr>
        <p:spPr>
          <a:xfrm>
            <a:off x="1484310" y="444585"/>
            <a:ext cx="10018713" cy="1036673"/>
          </a:xfrm>
        </p:spPr>
        <p:txBody>
          <a:bodyPr/>
          <a:lstStyle/>
          <a:p>
            <a:r>
              <a:rPr lang="en-US" dirty="0"/>
              <a:t>Concurrency</a:t>
            </a:r>
          </a:p>
        </p:txBody>
      </p:sp>
      <p:sp>
        <p:nvSpPr>
          <p:cNvPr id="3" name="Content Placeholder 2">
            <a:extLst>
              <a:ext uri="{FF2B5EF4-FFF2-40B4-BE49-F238E27FC236}">
                <a16:creationId xmlns="" xmlns:a16="http://schemas.microsoft.com/office/drawing/2014/main" id="{99B02452-90E9-474D-9F4E-672C1FFA2208}"/>
              </a:ext>
            </a:extLst>
          </p:cNvPr>
          <p:cNvSpPr>
            <a:spLocks noGrp="1"/>
          </p:cNvSpPr>
          <p:nvPr>
            <p:ph idx="1"/>
          </p:nvPr>
        </p:nvSpPr>
        <p:spPr>
          <a:xfrm>
            <a:off x="1484310" y="1871331"/>
            <a:ext cx="10018713" cy="3919870"/>
          </a:xfrm>
        </p:spPr>
        <p:txBody>
          <a:bodyPr>
            <a:normAutofit/>
          </a:bodyPr>
          <a:lstStyle/>
          <a:p>
            <a:r>
              <a:rPr lang="en-US" sz="1800" dirty="0"/>
              <a:t>Concurrency is the execution of the multiple instruction sequences at the same time.</a:t>
            </a:r>
          </a:p>
          <a:p>
            <a:r>
              <a:rPr lang="en-US" sz="1800" dirty="0"/>
              <a:t>It is defined as one which uses the concept of simultaneously executing processes or threads of execution as a means of structuring a program.</a:t>
            </a:r>
          </a:p>
          <a:p>
            <a:r>
              <a:rPr lang="en-US" sz="1800" dirty="0"/>
              <a:t>Concurrency in software execution can occur at four different levels: </a:t>
            </a:r>
          </a:p>
          <a:p>
            <a:pPr lvl="1">
              <a:buFont typeface="Wingdings" pitchFamily="2" charset="2"/>
              <a:buChar char="§"/>
            </a:pPr>
            <a:r>
              <a:rPr lang="en-US" sz="1800" dirty="0"/>
              <a:t>Instruction level </a:t>
            </a:r>
          </a:p>
          <a:p>
            <a:pPr lvl="1">
              <a:buFont typeface="Wingdings" pitchFamily="2" charset="2"/>
              <a:buChar char="§"/>
            </a:pPr>
            <a:r>
              <a:rPr lang="en-US" sz="1800" dirty="0"/>
              <a:t>Statement level</a:t>
            </a:r>
          </a:p>
          <a:p>
            <a:pPr lvl="1">
              <a:buFont typeface="Wingdings" pitchFamily="2" charset="2"/>
              <a:buChar char="§"/>
            </a:pPr>
            <a:r>
              <a:rPr lang="en-US" sz="1800" dirty="0"/>
              <a:t>Unit level</a:t>
            </a:r>
          </a:p>
          <a:p>
            <a:pPr lvl="1">
              <a:buFont typeface="Wingdings" pitchFamily="2" charset="2"/>
              <a:buChar char="§"/>
            </a:pPr>
            <a:r>
              <a:rPr lang="en-US" sz="1800" dirty="0"/>
              <a:t>Program level</a:t>
            </a:r>
          </a:p>
          <a:p>
            <a:endParaRPr lang="en-US" sz="1800" dirty="0"/>
          </a:p>
          <a:p>
            <a:endParaRPr lang="en-US" sz="1800" dirty="0"/>
          </a:p>
        </p:txBody>
      </p:sp>
    </p:spTree>
    <p:extLst>
      <p:ext uri="{BB962C8B-B14F-4D97-AF65-F5344CB8AC3E}">
        <p14:creationId xmlns:p14="http://schemas.microsoft.com/office/powerpoint/2010/main" val="3035879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BC78A4-3799-2C4E-AC86-A301ADFE7F98}"/>
              </a:ext>
            </a:extLst>
          </p:cNvPr>
          <p:cNvSpPr>
            <a:spLocks noGrp="1"/>
          </p:cNvSpPr>
          <p:nvPr>
            <p:ph type="title"/>
          </p:nvPr>
        </p:nvSpPr>
        <p:spPr>
          <a:xfrm>
            <a:off x="1484310" y="622006"/>
            <a:ext cx="10018713" cy="1036673"/>
          </a:xfrm>
        </p:spPr>
        <p:txBody>
          <a:bodyPr/>
          <a:lstStyle/>
          <a:p>
            <a:r>
              <a:rPr lang="en-US" dirty="0"/>
              <a:t>Concurrency</a:t>
            </a:r>
          </a:p>
        </p:txBody>
      </p:sp>
      <p:sp>
        <p:nvSpPr>
          <p:cNvPr id="3" name="Content Placeholder 2">
            <a:extLst>
              <a:ext uri="{FF2B5EF4-FFF2-40B4-BE49-F238E27FC236}">
                <a16:creationId xmlns="" xmlns:a16="http://schemas.microsoft.com/office/drawing/2014/main" id="{99B02452-90E9-474D-9F4E-672C1FFA2208}"/>
              </a:ext>
            </a:extLst>
          </p:cNvPr>
          <p:cNvSpPr>
            <a:spLocks noGrp="1"/>
          </p:cNvSpPr>
          <p:nvPr>
            <p:ph idx="1"/>
          </p:nvPr>
        </p:nvSpPr>
        <p:spPr>
          <a:xfrm>
            <a:off x="1689027" y="1951630"/>
            <a:ext cx="10018713" cy="3198126"/>
          </a:xfrm>
        </p:spPr>
        <p:txBody>
          <a:bodyPr>
            <a:normAutofit/>
          </a:bodyPr>
          <a:lstStyle/>
          <a:p>
            <a:r>
              <a:rPr lang="en-US" sz="1800" dirty="0"/>
              <a:t>Running of Multiple Applications</a:t>
            </a:r>
          </a:p>
          <a:p>
            <a:r>
              <a:rPr lang="en-US" sz="1800" dirty="0"/>
              <a:t>Better Resource Utilization</a:t>
            </a:r>
          </a:p>
          <a:p>
            <a:r>
              <a:rPr lang="en-US" sz="1800" dirty="0"/>
              <a:t>Better Average Response Time</a:t>
            </a:r>
          </a:p>
          <a:p>
            <a:r>
              <a:rPr lang="en-US" sz="1800" dirty="0"/>
              <a:t>Better Performance</a:t>
            </a:r>
          </a:p>
          <a:p>
            <a:endParaRPr lang="en-US" sz="1800" dirty="0"/>
          </a:p>
        </p:txBody>
      </p:sp>
    </p:spTree>
    <p:extLst>
      <p:ext uri="{BB962C8B-B14F-4D97-AF65-F5344CB8AC3E}">
        <p14:creationId xmlns:p14="http://schemas.microsoft.com/office/powerpoint/2010/main" val="697239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 xmlns:a16="http://schemas.microsoft.com/office/drawing/2014/main" id="{260ACC13-B825-49F3-93DE-C8B8F2FA37A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 xmlns:a16="http://schemas.microsoft.com/office/drawing/2014/main" id="{F947B31F-CA03-4793-845D-FD86BABC1A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 xmlns:a16="http://schemas.microsoft.com/office/drawing/2014/main" id="{DCDDE94D-F78C-4A48-AEA6-E922FC99A15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 xmlns:a16="http://schemas.microsoft.com/office/drawing/2014/main" id="{3445A886-F3CA-4DE4-90D7-535F9707B79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 xmlns:a16="http://schemas.microsoft.com/office/drawing/2014/main" id="{A8999CB6-C053-418B-AE37-E470804D251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 xmlns:a16="http://schemas.microsoft.com/office/drawing/2014/main" id="{81EA3E26-BFCD-4396-AE8A-2A9828BFFB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 xmlns:a16="http://schemas.microsoft.com/office/drawing/2014/main" id="{5F9BC582-73A6-4D8A-8738-E3647648935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 xmlns:a16="http://schemas.microsoft.com/office/drawing/2014/main" id="{A2E861A3-F23C-46B8-A38A-4A22E453D99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 xmlns:a16="http://schemas.microsoft.com/office/drawing/2014/main" id="{8BC3D220-643B-4160-B5A9-59DF5D21F41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 xmlns:a16="http://schemas.microsoft.com/office/drawing/2014/main" id="{B92237DE-D518-4625-8392-66D7084588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 xmlns:a16="http://schemas.microsoft.com/office/drawing/2014/main" id="{F290F0DD-E80A-4263-94E1-A41F57D84CC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 xmlns:a16="http://schemas.microsoft.com/office/drawing/2014/main" id="{D78EA7D2-CCEA-435E-873D-36BF0522FF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 xmlns:a16="http://schemas.microsoft.com/office/drawing/2014/main" id="{9DFA731E-D6BB-42CC-AA05-64023DC81F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 xmlns:a16="http://schemas.microsoft.com/office/drawing/2014/main" id="{B00D0483-90FB-4EB4-9770-CA8A310D50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 xmlns:a16="http://schemas.microsoft.com/office/drawing/2014/main" id="{339A428F-DE24-F24B-B03E-D8A9E51064E5}"/>
              </a:ext>
            </a:extLst>
          </p:cNvPr>
          <p:cNvSpPr>
            <a:spLocks noGrp="1"/>
          </p:cNvSpPr>
          <p:nvPr>
            <p:ph type="title"/>
          </p:nvPr>
        </p:nvSpPr>
        <p:spPr>
          <a:xfrm>
            <a:off x="1484312" y="685800"/>
            <a:ext cx="4278928" cy="1752599"/>
          </a:xfrm>
        </p:spPr>
        <p:txBody>
          <a:bodyPr vert="horz" lIns="91440" tIns="45720" rIns="91440" bIns="45720" rtlCol="0" anchor="ctr">
            <a:normAutofit/>
          </a:bodyPr>
          <a:lstStyle/>
          <a:p>
            <a:r>
              <a:rPr lang="en-US" dirty="0"/>
              <a:t>Exception Handling</a:t>
            </a:r>
          </a:p>
        </p:txBody>
      </p:sp>
      <p:sp>
        <p:nvSpPr>
          <p:cNvPr id="3" name="Content Placeholder 2">
            <a:extLst>
              <a:ext uri="{FF2B5EF4-FFF2-40B4-BE49-F238E27FC236}">
                <a16:creationId xmlns="" xmlns:a16="http://schemas.microsoft.com/office/drawing/2014/main" id="{75A636EE-6E6B-FA42-A59B-A03C4B025AA6}"/>
              </a:ext>
            </a:extLst>
          </p:cNvPr>
          <p:cNvSpPr>
            <a:spLocks noGrp="1"/>
          </p:cNvSpPr>
          <p:nvPr>
            <p:ph sz="half" idx="1"/>
          </p:nvPr>
        </p:nvSpPr>
        <p:spPr>
          <a:xfrm>
            <a:off x="1151552" y="2438399"/>
            <a:ext cx="4611687" cy="3352802"/>
          </a:xfrm>
        </p:spPr>
        <p:txBody>
          <a:bodyPr vert="horz" lIns="91440" tIns="45720" rIns="91440" bIns="45720" rtlCol="0" anchor="ctr">
            <a:normAutofit/>
          </a:bodyPr>
          <a:lstStyle/>
          <a:p>
            <a:r>
              <a:rPr lang="en-US" dirty="0"/>
              <a:t>The </a:t>
            </a:r>
            <a:r>
              <a:rPr lang="en-US" b="1" dirty="0"/>
              <a:t>Exception Handling</a:t>
            </a:r>
            <a:r>
              <a:rPr lang="en-US" dirty="0"/>
              <a:t> is one of the powerful </a:t>
            </a:r>
            <a:r>
              <a:rPr lang="en-US" i="1" dirty="0"/>
              <a:t>mechanism to handle the runtime errors</a:t>
            </a:r>
            <a:r>
              <a:rPr lang="en-US" dirty="0"/>
              <a:t> so that the normal flow of the application can be maintained.</a:t>
            </a:r>
          </a:p>
          <a:p>
            <a:r>
              <a:rPr lang="en-US" dirty="0"/>
              <a:t>TypeScript has an Error class that you can use for exceptions. You throw an error with the throw keyword. You can catch it with a try / catch block pair</a:t>
            </a:r>
          </a:p>
        </p:txBody>
      </p:sp>
      <p:sp>
        <p:nvSpPr>
          <p:cNvPr id="48" name="Rounded Rectangle 16">
            <a:extLst>
              <a:ext uri="{FF2B5EF4-FFF2-40B4-BE49-F238E27FC236}">
                <a16:creationId xmlns="" xmlns:a16="http://schemas.microsoft.com/office/drawing/2014/main" id="{DD7EED39-224E-4230-8FD1-B1E1AF6C6E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pic>
        <p:nvPicPr>
          <p:cNvPr id="5" name="Picture 4"/>
          <p:cNvPicPr>
            <a:picLocks noChangeAspect="1"/>
          </p:cNvPicPr>
          <p:nvPr/>
        </p:nvPicPr>
        <p:blipFill>
          <a:blip r:embed="rId3"/>
          <a:stretch>
            <a:fillRect/>
          </a:stretch>
        </p:blipFill>
        <p:spPr>
          <a:xfrm>
            <a:off x="6263014" y="2438399"/>
            <a:ext cx="5109931" cy="1478508"/>
          </a:xfrm>
          <a:prstGeom prst="rect">
            <a:avLst/>
          </a:prstGeom>
        </p:spPr>
      </p:pic>
    </p:spTree>
    <p:extLst>
      <p:ext uri="{BB962C8B-B14F-4D97-AF65-F5344CB8AC3E}">
        <p14:creationId xmlns:p14="http://schemas.microsoft.com/office/powerpoint/2010/main" val="181345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BC78A4-3799-2C4E-AC86-A301ADFE7F98}"/>
              </a:ext>
            </a:extLst>
          </p:cNvPr>
          <p:cNvSpPr>
            <a:spLocks noGrp="1"/>
          </p:cNvSpPr>
          <p:nvPr>
            <p:ph type="title"/>
          </p:nvPr>
        </p:nvSpPr>
        <p:spPr>
          <a:xfrm>
            <a:off x="1484310" y="622006"/>
            <a:ext cx="10018713" cy="1036673"/>
          </a:xfrm>
        </p:spPr>
        <p:txBody>
          <a:bodyPr/>
          <a:lstStyle/>
          <a:p>
            <a:r>
              <a:rPr lang="en-US" dirty="0"/>
              <a:t>Error Sub Types</a:t>
            </a:r>
          </a:p>
        </p:txBody>
      </p:sp>
      <p:sp>
        <p:nvSpPr>
          <p:cNvPr id="3" name="Content Placeholder 2">
            <a:extLst>
              <a:ext uri="{FF2B5EF4-FFF2-40B4-BE49-F238E27FC236}">
                <a16:creationId xmlns="" xmlns:a16="http://schemas.microsoft.com/office/drawing/2014/main" id="{99B02452-90E9-474D-9F4E-672C1FFA2208}"/>
              </a:ext>
            </a:extLst>
          </p:cNvPr>
          <p:cNvSpPr>
            <a:spLocks noGrp="1"/>
          </p:cNvSpPr>
          <p:nvPr>
            <p:ph idx="1"/>
          </p:nvPr>
        </p:nvSpPr>
        <p:spPr>
          <a:xfrm>
            <a:off x="1484310" y="1871331"/>
            <a:ext cx="10018713" cy="3919870"/>
          </a:xfrm>
        </p:spPr>
        <p:txBody>
          <a:bodyPr>
            <a:normAutofit/>
          </a:bodyPr>
          <a:lstStyle/>
          <a:p>
            <a:r>
              <a:rPr lang="en-US" dirty="0"/>
              <a:t>Beyond the built in Error class there are a few additional built-in error classes that inherit from Error that the TypeScript runtime can throw:</a:t>
            </a:r>
          </a:p>
          <a:p>
            <a:pPr lvl="1"/>
            <a:r>
              <a:rPr lang="en-US" sz="1800" dirty="0" err="1"/>
              <a:t>RangeError</a:t>
            </a:r>
            <a:endParaRPr lang="en-US" sz="1800" dirty="0"/>
          </a:p>
          <a:p>
            <a:pPr lvl="1"/>
            <a:r>
              <a:rPr lang="en-US" sz="1800" dirty="0" err="1"/>
              <a:t>ReferenceError</a:t>
            </a:r>
            <a:endParaRPr lang="en-US" sz="1800" dirty="0"/>
          </a:p>
          <a:p>
            <a:pPr lvl="1"/>
            <a:r>
              <a:rPr lang="en-US" sz="1800" dirty="0" err="1"/>
              <a:t>SyntaxError</a:t>
            </a:r>
            <a:endParaRPr lang="en-US" sz="1800" dirty="0"/>
          </a:p>
          <a:p>
            <a:pPr lvl="1"/>
            <a:r>
              <a:rPr lang="en-US" sz="1800" dirty="0" err="1"/>
              <a:t>TypeError</a:t>
            </a:r>
            <a:endParaRPr lang="en-US" sz="1800" dirty="0"/>
          </a:p>
          <a:p>
            <a:pPr lvl="1"/>
            <a:r>
              <a:rPr lang="en-US" sz="1800" dirty="0" err="1"/>
              <a:t>URIError</a:t>
            </a:r>
            <a:endParaRPr lang="en-US" sz="1800" dirty="0"/>
          </a:p>
        </p:txBody>
      </p:sp>
    </p:spTree>
    <p:extLst>
      <p:ext uri="{BB962C8B-B14F-4D97-AF65-F5344CB8AC3E}">
        <p14:creationId xmlns:p14="http://schemas.microsoft.com/office/powerpoint/2010/main" val="841215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BC78A4-3799-2C4E-AC86-A301ADFE7F98}"/>
              </a:ext>
            </a:extLst>
          </p:cNvPr>
          <p:cNvSpPr>
            <a:spLocks noGrp="1"/>
          </p:cNvSpPr>
          <p:nvPr>
            <p:ph type="title"/>
          </p:nvPr>
        </p:nvSpPr>
        <p:spPr>
          <a:xfrm>
            <a:off x="1484310" y="622006"/>
            <a:ext cx="10018713" cy="1036673"/>
          </a:xfrm>
        </p:spPr>
        <p:txBody>
          <a:bodyPr/>
          <a:lstStyle/>
          <a:p>
            <a:r>
              <a:rPr lang="en-US" dirty="0"/>
              <a:t>Event Handling in TypeScript</a:t>
            </a:r>
          </a:p>
        </p:txBody>
      </p:sp>
      <p:sp>
        <p:nvSpPr>
          <p:cNvPr id="3" name="Content Placeholder 2">
            <a:extLst>
              <a:ext uri="{FF2B5EF4-FFF2-40B4-BE49-F238E27FC236}">
                <a16:creationId xmlns="" xmlns:a16="http://schemas.microsoft.com/office/drawing/2014/main" id="{99B02452-90E9-474D-9F4E-672C1FFA2208}"/>
              </a:ext>
            </a:extLst>
          </p:cNvPr>
          <p:cNvSpPr>
            <a:spLocks noGrp="1"/>
          </p:cNvSpPr>
          <p:nvPr>
            <p:ph idx="1"/>
          </p:nvPr>
        </p:nvSpPr>
        <p:spPr>
          <a:xfrm>
            <a:off x="1484310" y="1871331"/>
            <a:ext cx="10018713" cy="3919870"/>
          </a:xfrm>
        </p:spPr>
        <p:txBody>
          <a:bodyPr>
            <a:normAutofit/>
          </a:bodyPr>
          <a:lstStyle/>
          <a:p>
            <a:r>
              <a:rPr lang="en-US" dirty="0"/>
              <a:t>Events provide a channel of communication between different parts of an application. There are several techniques for creating and handling events, each with its own advantages and disadvantages.</a:t>
            </a:r>
          </a:p>
          <a:p>
            <a:r>
              <a:rPr lang="en-US" dirty="0"/>
              <a:t>Event handling reduces coupling between components to increase maintainability, flexibility and decoupling</a:t>
            </a:r>
            <a:br>
              <a:rPr lang="en-US" dirty="0"/>
            </a:br>
            <a:endParaRPr lang="en-US" dirty="0"/>
          </a:p>
        </p:txBody>
      </p:sp>
    </p:spTree>
    <p:extLst>
      <p:ext uri="{BB962C8B-B14F-4D97-AF65-F5344CB8AC3E}">
        <p14:creationId xmlns:p14="http://schemas.microsoft.com/office/powerpoint/2010/main" val="19262619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BC78A4-3799-2C4E-AC86-A301ADFE7F98}"/>
              </a:ext>
            </a:extLst>
          </p:cNvPr>
          <p:cNvSpPr>
            <a:spLocks noGrp="1"/>
          </p:cNvSpPr>
          <p:nvPr>
            <p:ph type="title"/>
          </p:nvPr>
        </p:nvSpPr>
        <p:spPr>
          <a:xfrm>
            <a:off x="1484310" y="622006"/>
            <a:ext cx="10018713" cy="1036673"/>
          </a:xfrm>
        </p:spPr>
        <p:txBody>
          <a:bodyPr/>
          <a:lstStyle/>
          <a:p>
            <a:r>
              <a:rPr lang="en-US" dirty="0"/>
              <a:t>Event Handling in TypeScript</a:t>
            </a:r>
          </a:p>
        </p:txBody>
      </p:sp>
      <p:sp>
        <p:nvSpPr>
          <p:cNvPr id="3" name="Content Placeholder 2">
            <a:extLst>
              <a:ext uri="{FF2B5EF4-FFF2-40B4-BE49-F238E27FC236}">
                <a16:creationId xmlns="" xmlns:a16="http://schemas.microsoft.com/office/drawing/2014/main" id="{99B02452-90E9-474D-9F4E-672C1FFA2208}"/>
              </a:ext>
            </a:extLst>
          </p:cNvPr>
          <p:cNvSpPr>
            <a:spLocks noGrp="1"/>
          </p:cNvSpPr>
          <p:nvPr>
            <p:ph idx="1"/>
          </p:nvPr>
        </p:nvSpPr>
        <p:spPr>
          <a:xfrm>
            <a:off x="1484310" y="1871331"/>
            <a:ext cx="10018713" cy="3919870"/>
          </a:xfrm>
        </p:spPr>
        <p:txBody>
          <a:bodyPr>
            <a:normAutofit/>
          </a:bodyPr>
          <a:lstStyle/>
          <a:p>
            <a:r>
              <a:rPr lang="en-US" dirty="0"/>
              <a:t>Below are some techniques for creating events and event handlers in </a:t>
            </a:r>
            <a:r>
              <a:rPr lang="en-US" dirty="0" smtClean="0"/>
              <a:t>TypeScript</a:t>
            </a:r>
            <a:r>
              <a:rPr lang="en-US" dirty="0"/>
              <a:t>:</a:t>
            </a:r>
          </a:p>
          <a:p>
            <a:pPr marL="0" indent="0">
              <a:buNone/>
            </a:pPr>
            <a:r>
              <a:rPr lang="en-US" dirty="0"/>
              <a:t>	1. Event Property Handlers </a:t>
            </a:r>
          </a:p>
          <a:p>
            <a:pPr marL="0" indent="0">
              <a:buNone/>
            </a:pPr>
            <a:r>
              <a:rPr lang="en-US" dirty="0"/>
              <a:t>	2. Event Listeners with </a:t>
            </a:r>
            <a:r>
              <a:rPr lang="en-US" dirty="0" err="1"/>
              <a:t>EventTarget</a:t>
            </a:r>
            <a:endParaRPr lang="en-US" dirty="0"/>
          </a:p>
          <a:p>
            <a:pPr marL="0" indent="0">
              <a:buNone/>
            </a:pPr>
            <a:r>
              <a:rPr lang="en-US" dirty="0"/>
              <a:t>	3. Event Listeners with </a:t>
            </a:r>
            <a:r>
              <a:rPr lang="en-US" dirty="0" err="1"/>
              <a:t>EventEmitter</a:t>
            </a:r>
            <a:endParaRPr lang="en-US" dirty="0"/>
          </a:p>
        </p:txBody>
      </p:sp>
    </p:spTree>
    <p:extLst>
      <p:ext uri="{BB962C8B-B14F-4D97-AF65-F5344CB8AC3E}">
        <p14:creationId xmlns:p14="http://schemas.microsoft.com/office/powerpoint/2010/main" val="41549716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BC78A4-3799-2C4E-AC86-A301ADFE7F98}"/>
              </a:ext>
            </a:extLst>
          </p:cNvPr>
          <p:cNvSpPr>
            <a:spLocks noGrp="1"/>
          </p:cNvSpPr>
          <p:nvPr>
            <p:ph type="title"/>
          </p:nvPr>
        </p:nvSpPr>
        <p:spPr>
          <a:xfrm>
            <a:off x="1484310" y="622006"/>
            <a:ext cx="10018713" cy="1036673"/>
          </a:xfrm>
        </p:spPr>
        <p:txBody>
          <a:bodyPr/>
          <a:lstStyle/>
          <a:p>
            <a:r>
              <a:rPr lang="en-US" dirty="0"/>
              <a:t>Functional Programming in TypeScript</a:t>
            </a:r>
          </a:p>
        </p:txBody>
      </p:sp>
      <p:sp>
        <p:nvSpPr>
          <p:cNvPr id="3" name="Content Placeholder 2">
            <a:extLst>
              <a:ext uri="{FF2B5EF4-FFF2-40B4-BE49-F238E27FC236}">
                <a16:creationId xmlns="" xmlns:a16="http://schemas.microsoft.com/office/drawing/2014/main" id="{99B02452-90E9-474D-9F4E-672C1FFA2208}"/>
              </a:ext>
            </a:extLst>
          </p:cNvPr>
          <p:cNvSpPr>
            <a:spLocks noGrp="1"/>
          </p:cNvSpPr>
          <p:nvPr>
            <p:ph idx="1"/>
          </p:nvPr>
        </p:nvSpPr>
        <p:spPr>
          <a:xfrm>
            <a:off x="1484310" y="1871331"/>
            <a:ext cx="10018713" cy="3919870"/>
          </a:xfrm>
        </p:spPr>
        <p:txBody>
          <a:bodyPr>
            <a:normAutofit/>
          </a:bodyPr>
          <a:lstStyle/>
          <a:p>
            <a:r>
              <a:rPr lang="en-US" b="1" dirty="0"/>
              <a:t>Functional programming</a:t>
            </a:r>
            <a:r>
              <a:rPr lang="en-US" dirty="0"/>
              <a:t> (often abbreviated FP) is the process of building software by composing </a:t>
            </a:r>
            <a:r>
              <a:rPr lang="en-US" b="1" dirty="0"/>
              <a:t>pure functions</a:t>
            </a:r>
            <a:r>
              <a:rPr lang="en-US" dirty="0"/>
              <a:t>, avoiding </a:t>
            </a:r>
            <a:r>
              <a:rPr lang="en-US" b="1" dirty="0"/>
              <a:t>shared state,</a:t>
            </a:r>
            <a:r>
              <a:rPr lang="en-US" dirty="0"/>
              <a:t> </a:t>
            </a:r>
            <a:r>
              <a:rPr lang="en-US" b="1" dirty="0"/>
              <a:t>mutable data, </a:t>
            </a:r>
            <a:r>
              <a:rPr lang="en-US" dirty="0"/>
              <a:t>and </a:t>
            </a:r>
            <a:r>
              <a:rPr lang="en-US" b="1" dirty="0"/>
              <a:t>side-effects</a:t>
            </a:r>
            <a:r>
              <a:rPr lang="en-US" dirty="0"/>
              <a:t>. </a:t>
            </a:r>
          </a:p>
          <a:p>
            <a:r>
              <a:rPr lang="en-US" dirty="0"/>
              <a:t>Functional programming is </a:t>
            </a:r>
            <a:r>
              <a:rPr lang="en-US" b="1" dirty="0"/>
              <a:t>declarative</a:t>
            </a:r>
            <a:r>
              <a:rPr lang="en-US" dirty="0"/>
              <a:t> rather than </a:t>
            </a:r>
            <a:r>
              <a:rPr lang="en-US" b="1" dirty="0"/>
              <a:t>imperative</a:t>
            </a:r>
            <a:r>
              <a:rPr lang="en-US" dirty="0"/>
              <a:t>, and application state flows through pure functions. </a:t>
            </a:r>
          </a:p>
          <a:p>
            <a:r>
              <a:rPr lang="en-US" dirty="0"/>
              <a:t>TypeScript is not a purely functional language but offers a lot of concepts which are in line with functional languages</a:t>
            </a:r>
          </a:p>
        </p:txBody>
      </p:sp>
    </p:spTree>
    <p:extLst>
      <p:ext uri="{BB962C8B-B14F-4D97-AF65-F5344CB8AC3E}">
        <p14:creationId xmlns:p14="http://schemas.microsoft.com/office/powerpoint/2010/main" val="27164777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BC78A4-3799-2C4E-AC86-A301ADFE7F98}"/>
              </a:ext>
            </a:extLst>
          </p:cNvPr>
          <p:cNvSpPr>
            <a:spLocks noGrp="1"/>
          </p:cNvSpPr>
          <p:nvPr>
            <p:ph type="title"/>
          </p:nvPr>
        </p:nvSpPr>
        <p:spPr>
          <a:xfrm>
            <a:off x="1484310" y="622006"/>
            <a:ext cx="10018713" cy="1036673"/>
          </a:xfrm>
        </p:spPr>
        <p:txBody>
          <a:bodyPr/>
          <a:lstStyle/>
          <a:p>
            <a:r>
              <a:rPr lang="en-US" dirty="0"/>
              <a:t>Functional Programming in TypeScript</a:t>
            </a:r>
          </a:p>
        </p:txBody>
      </p:sp>
      <p:sp>
        <p:nvSpPr>
          <p:cNvPr id="3" name="Content Placeholder 2">
            <a:extLst>
              <a:ext uri="{FF2B5EF4-FFF2-40B4-BE49-F238E27FC236}">
                <a16:creationId xmlns="" xmlns:a16="http://schemas.microsoft.com/office/drawing/2014/main" id="{99B02452-90E9-474D-9F4E-672C1FFA2208}"/>
              </a:ext>
            </a:extLst>
          </p:cNvPr>
          <p:cNvSpPr>
            <a:spLocks noGrp="1"/>
          </p:cNvSpPr>
          <p:nvPr>
            <p:ph idx="1"/>
          </p:nvPr>
        </p:nvSpPr>
        <p:spPr>
          <a:xfrm>
            <a:off x="1484311" y="2417242"/>
            <a:ext cx="9816036" cy="2919033"/>
          </a:xfrm>
        </p:spPr>
        <p:txBody>
          <a:bodyPr>
            <a:normAutofit fontScale="92500" lnSpcReduction="20000"/>
          </a:bodyPr>
          <a:lstStyle/>
          <a:p>
            <a:r>
              <a:rPr lang="en-US" b="1" dirty="0"/>
              <a:t>Some of the important concepts of functional programming are:</a:t>
            </a:r>
          </a:p>
          <a:p>
            <a:pPr lvl="1"/>
            <a:r>
              <a:rPr lang="en-US" dirty="0"/>
              <a:t>First-class and higher-order functions.</a:t>
            </a:r>
          </a:p>
          <a:p>
            <a:pPr lvl="1"/>
            <a:r>
              <a:rPr lang="en-US" dirty="0"/>
              <a:t>Pure functions</a:t>
            </a:r>
          </a:p>
          <a:p>
            <a:pPr lvl="1"/>
            <a:r>
              <a:rPr lang="en-US" dirty="0"/>
              <a:t>Recursion</a:t>
            </a:r>
          </a:p>
          <a:p>
            <a:pPr lvl="1"/>
            <a:r>
              <a:rPr lang="en-US" dirty="0"/>
              <a:t>Lazy evaluation</a:t>
            </a:r>
          </a:p>
          <a:p>
            <a:pPr marL="457200" lvl="1" indent="0">
              <a:buNone/>
            </a:pPr>
            <a:endParaRPr lang="en-US" b="1" dirty="0"/>
          </a:p>
          <a:p>
            <a:pPr marL="0" indent="0">
              <a:buNone/>
            </a:pPr>
            <a:r>
              <a:rPr lang="en-US" dirty="0"/>
              <a:t/>
            </a:r>
            <a:br>
              <a:rPr lang="en-US" dirty="0"/>
            </a:br>
            <a:endParaRPr lang="en-US" dirty="0"/>
          </a:p>
        </p:txBody>
      </p:sp>
    </p:spTree>
    <p:extLst>
      <p:ext uri="{BB962C8B-B14F-4D97-AF65-F5344CB8AC3E}">
        <p14:creationId xmlns:p14="http://schemas.microsoft.com/office/powerpoint/2010/main" val="20933701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BC78A4-3799-2C4E-AC86-A301ADFE7F98}"/>
              </a:ext>
            </a:extLst>
          </p:cNvPr>
          <p:cNvSpPr>
            <a:spLocks noGrp="1"/>
          </p:cNvSpPr>
          <p:nvPr>
            <p:ph type="title"/>
          </p:nvPr>
        </p:nvSpPr>
        <p:spPr>
          <a:xfrm>
            <a:off x="1484310" y="622006"/>
            <a:ext cx="10018713" cy="1036673"/>
          </a:xfrm>
        </p:spPr>
        <p:txBody>
          <a:bodyPr/>
          <a:lstStyle/>
          <a:p>
            <a:r>
              <a:rPr lang="en-US" dirty="0"/>
              <a:t>Functional Programming in TypeScript</a:t>
            </a:r>
          </a:p>
        </p:txBody>
      </p:sp>
      <p:sp>
        <p:nvSpPr>
          <p:cNvPr id="3" name="Content Placeholder 2">
            <a:extLst>
              <a:ext uri="{FF2B5EF4-FFF2-40B4-BE49-F238E27FC236}">
                <a16:creationId xmlns="" xmlns:a16="http://schemas.microsoft.com/office/drawing/2014/main" id="{99B02452-90E9-474D-9F4E-672C1FFA2208}"/>
              </a:ext>
            </a:extLst>
          </p:cNvPr>
          <p:cNvSpPr>
            <a:spLocks noGrp="1"/>
          </p:cNvSpPr>
          <p:nvPr>
            <p:ph idx="1"/>
          </p:nvPr>
        </p:nvSpPr>
        <p:spPr>
          <a:xfrm>
            <a:off x="1484310" y="1871331"/>
            <a:ext cx="10018713" cy="3919870"/>
          </a:xfrm>
        </p:spPr>
        <p:txBody>
          <a:bodyPr>
            <a:normAutofit fontScale="85000" lnSpcReduction="20000"/>
          </a:bodyPr>
          <a:lstStyle/>
          <a:p>
            <a:r>
              <a:rPr lang="en-US" b="1" dirty="0"/>
              <a:t>First-class and higher-order functions</a:t>
            </a:r>
          </a:p>
          <a:p>
            <a:pPr marL="457200" lvl="1" indent="0">
              <a:buNone/>
            </a:pPr>
            <a:r>
              <a:rPr lang="en-US" dirty="0"/>
              <a:t>First-class functions(function as a first-class citizen) means you can assign functions to variables, pass a function as an argument to another function or return a function from another.</a:t>
            </a:r>
          </a:p>
          <a:p>
            <a:r>
              <a:rPr lang="en-US" b="1" dirty="0"/>
              <a:t>Pure functions</a:t>
            </a:r>
          </a:p>
          <a:p>
            <a:pPr marL="457200" lvl="1" indent="0">
              <a:buNone/>
            </a:pPr>
            <a:r>
              <a:rPr lang="en-US" dirty="0"/>
              <a:t>a pure function should return values only based on the arguments passed and should not affect or depend on global state.</a:t>
            </a:r>
            <a:endParaRPr lang="en-US" b="1" dirty="0"/>
          </a:p>
          <a:p>
            <a:r>
              <a:rPr lang="en-US" b="1" dirty="0"/>
              <a:t>Recursion</a:t>
            </a:r>
          </a:p>
          <a:p>
            <a:pPr marL="457200" lvl="1" indent="0">
              <a:buNone/>
            </a:pPr>
            <a:r>
              <a:rPr lang="en-US" dirty="0"/>
              <a:t>Functional programming favors recursion over looping. The downside of the recursive approach is that it will be slower compared to an iterative approach most of the times.</a:t>
            </a:r>
          </a:p>
          <a:p>
            <a:r>
              <a:rPr lang="en-US" b="1" dirty="0"/>
              <a:t>Lazy evaluation</a:t>
            </a:r>
          </a:p>
          <a:p>
            <a:pPr marL="457200" lvl="1" indent="0">
              <a:buNone/>
            </a:pPr>
            <a:r>
              <a:rPr lang="en-US" dirty="0"/>
              <a:t>Lazy evaluation or non-strict evaluation is the process of delaying evaluation of an expression until it is needed.</a:t>
            </a:r>
            <a:endParaRPr lang="en-US" b="1" dirty="0"/>
          </a:p>
        </p:txBody>
      </p:sp>
    </p:spTree>
    <p:extLst>
      <p:ext uri="{BB962C8B-B14F-4D97-AF65-F5344CB8AC3E}">
        <p14:creationId xmlns:p14="http://schemas.microsoft.com/office/powerpoint/2010/main" val="873323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766" y="217914"/>
            <a:ext cx="10018713" cy="1752599"/>
          </a:xfrm>
        </p:spPr>
        <p:txBody>
          <a:bodyPr/>
          <a:lstStyle/>
          <a:p>
            <a:r>
              <a:rPr lang="en-US" dirty="0"/>
              <a:t>What is TypeScript?</a:t>
            </a:r>
          </a:p>
        </p:txBody>
      </p:sp>
      <p:sp>
        <p:nvSpPr>
          <p:cNvPr id="3" name="Content Placeholder 2"/>
          <p:cNvSpPr>
            <a:spLocks noGrp="1"/>
          </p:cNvSpPr>
          <p:nvPr>
            <p:ph sz="half" idx="1"/>
          </p:nvPr>
        </p:nvSpPr>
        <p:spPr>
          <a:xfrm>
            <a:off x="1719618" y="1807191"/>
            <a:ext cx="5151040" cy="3124201"/>
          </a:xfrm>
        </p:spPr>
        <p:txBody>
          <a:bodyPr>
            <a:normAutofit/>
          </a:bodyPr>
          <a:lstStyle/>
          <a:p>
            <a:pPr>
              <a:buFont typeface="Wingdings" panose="05000000000000000000" pitchFamily="2" charset="2"/>
              <a:buChar char="Ø"/>
            </a:pPr>
            <a:r>
              <a:rPr lang="en-US" sz="2000" dirty="0"/>
              <a:t>Strongly typed superset of JavaScript</a:t>
            </a:r>
          </a:p>
          <a:p>
            <a:pPr>
              <a:buFont typeface="Wingdings" panose="05000000000000000000" pitchFamily="2" charset="2"/>
              <a:buChar char="Ø"/>
            </a:pPr>
            <a:r>
              <a:rPr lang="en-US" sz="2000" dirty="0"/>
              <a:t>Which complies the code into plain JavaScript</a:t>
            </a:r>
            <a:endParaRPr lang="en-US" sz="2000" b="1" dirty="0"/>
          </a:p>
          <a:p>
            <a:pPr>
              <a:buFont typeface="Wingdings" panose="05000000000000000000" pitchFamily="2" charset="2"/>
              <a:buChar char="Ø"/>
            </a:pPr>
            <a:r>
              <a:rPr lang="en-US" sz="2000" dirty="0"/>
              <a:t>Designed for: </a:t>
            </a:r>
            <a:r>
              <a:rPr lang="en-US" sz="2000" b="1" dirty="0"/>
              <a:t> </a:t>
            </a:r>
            <a:r>
              <a:rPr lang="en-US" sz="2000" dirty="0"/>
              <a:t>large-scale JavaScript application development</a:t>
            </a:r>
          </a:p>
          <a:p>
            <a:pPr>
              <a:buFont typeface="Wingdings" panose="05000000000000000000" pitchFamily="2" charset="2"/>
              <a:buChar char="Ø"/>
            </a:pPr>
            <a:r>
              <a:rPr lang="en-US" sz="2000" dirty="0"/>
              <a:t>File extension: .</a:t>
            </a:r>
            <a:r>
              <a:rPr lang="en-US" sz="2000" dirty="0" err="1"/>
              <a:t>ts</a:t>
            </a:r>
            <a:endParaRPr lang="en-US" sz="2000" dirty="0"/>
          </a:p>
          <a:p>
            <a:pPr marL="0" indent="0">
              <a:buNone/>
            </a:pPr>
            <a:endParaRPr lang="en-US" sz="1600" dirty="0"/>
          </a:p>
          <a:p>
            <a:pPr marL="0" indent="0">
              <a:buNone/>
            </a:pPr>
            <a:endParaRPr lang="en-US" sz="1600" dirty="0"/>
          </a:p>
        </p:txBody>
      </p:sp>
      <p:pic>
        <p:nvPicPr>
          <p:cNvPr id="12" name="Content Placeholder 1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70658" y="1970513"/>
            <a:ext cx="4518532" cy="3952163"/>
          </a:xfr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2449" y="4420501"/>
            <a:ext cx="4485136" cy="1474067"/>
          </a:xfrm>
          <a:prstGeom prst="rect">
            <a:avLst/>
          </a:prstGeom>
        </p:spPr>
      </p:pic>
    </p:spTree>
    <p:extLst>
      <p:ext uri="{BB962C8B-B14F-4D97-AF65-F5344CB8AC3E}">
        <p14:creationId xmlns:p14="http://schemas.microsoft.com/office/powerpoint/2010/main" val="3527383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4437" y="280690"/>
            <a:ext cx="10018713" cy="1752599"/>
          </a:xfrm>
        </p:spPr>
        <p:txBody>
          <a:bodyPr/>
          <a:lstStyle/>
          <a:p>
            <a:r>
              <a:rPr lang="en-US" dirty="0"/>
              <a:t>Why need TypeScript over JavaScript?</a:t>
            </a:r>
          </a:p>
        </p:txBody>
      </p:sp>
      <p:sp>
        <p:nvSpPr>
          <p:cNvPr id="6" name="Text Placeholder 5"/>
          <p:cNvSpPr>
            <a:spLocks noGrp="1"/>
          </p:cNvSpPr>
          <p:nvPr>
            <p:ph type="body" idx="1"/>
          </p:nvPr>
        </p:nvSpPr>
        <p:spPr>
          <a:xfrm>
            <a:off x="1666356" y="2033289"/>
            <a:ext cx="2101546" cy="576262"/>
          </a:xfrm>
        </p:spPr>
        <p:txBody>
          <a:bodyPr/>
          <a:lstStyle/>
          <a:p>
            <a:r>
              <a:rPr lang="en-US" dirty="0"/>
              <a:t>JavaScript</a:t>
            </a:r>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34451" y="2695575"/>
            <a:ext cx="2565356" cy="2500821"/>
          </a:xfrm>
        </p:spPr>
      </p:pic>
      <p:sp>
        <p:nvSpPr>
          <p:cNvPr id="8" name="Text Placeholder 7"/>
          <p:cNvSpPr>
            <a:spLocks noGrp="1"/>
          </p:cNvSpPr>
          <p:nvPr>
            <p:ph type="body" sz="quarter" idx="3"/>
          </p:nvPr>
        </p:nvSpPr>
        <p:spPr>
          <a:xfrm>
            <a:off x="9094956" y="2076301"/>
            <a:ext cx="1937981" cy="576262"/>
          </a:xfrm>
        </p:spPr>
        <p:txBody>
          <a:bodyPr/>
          <a:lstStyle/>
          <a:p>
            <a:r>
              <a:rPr lang="en-US" dirty="0"/>
              <a:t>TypeScript</a:t>
            </a:r>
          </a:p>
        </p:txBody>
      </p:sp>
      <p:pic>
        <p:nvPicPr>
          <p:cNvPr id="11" name="Content Placeholder 10"/>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8681993" y="2757723"/>
            <a:ext cx="2763909" cy="2438673"/>
          </a:xfrm>
        </p:spPr>
      </p:pic>
      <p:sp>
        <p:nvSpPr>
          <p:cNvPr id="13" name="TextBox 12"/>
          <p:cNvSpPr txBox="1"/>
          <p:nvPr/>
        </p:nvSpPr>
        <p:spPr>
          <a:xfrm>
            <a:off x="8125965" y="5320665"/>
            <a:ext cx="3875964" cy="923330"/>
          </a:xfrm>
          <a:prstGeom prst="rect">
            <a:avLst/>
          </a:prstGeom>
          <a:noFill/>
        </p:spPr>
        <p:txBody>
          <a:bodyPr wrap="square" rtlCol="0">
            <a:spAutoFit/>
          </a:bodyPr>
          <a:lstStyle/>
          <a:p>
            <a:r>
              <a:rPr lang="en-US" dirty="0"/>
              <a:t>Warns us about possible bugs that can happen from simple edge cases, such as forgetting null checks, type errors</a:t>
            </a: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8570" y="3214190"/>
            <a:ext cx="2514073" cy="1180388"/>
          </a:xfrm>
          <a:prstGeom prst="rect">
            <a:avLst/>
          </a:prstGeom>
        </p:spPr>
      </p:pic>
    </p:spTree>
    <p:extLst>
      <p:ext uri="{BB962C8B-B14F-4D97-AF65-F5344CB8AC3E}">
        <p14:creationId xmlns:p14="http://schemas.microsoft.com/office/powerpoint/2010/main" val="3139599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 for TypeScript</a:t>
            </a:r>
          </a:p>
        </p:txBody>
      </p:sp>
      <p:sp>
        <p:nvSpPr>
          <p:cNvPr id="9" name="Content Placeholder 8"/>
          <p:cNvSpPr>
            <a:spLocks noGrp="1"/>
          </p:cNvSpPr>
          <p:nvPr>
            <p:ph idx="1"/>
          </p:nvPr>
        </p:nvSpPr>
        <p:spPr>
          <a:xfrm>
            <a:off x="2385063" y="2571464"/>
            <a:ext cx="7755224" cy="3124201"/>
          </a:xfrm>
        </p:spPr>
        <p:txBody>
          <a:bodyPr>
            <a:normAutofit/>
          </a:bodyPr>
          <a:lstStyle/>
          <a:p>
            <a:pPr>
              <a:buFont typeface="Wingdings" panose="05000000000000000000" pitchFamily="2" charset="2"/>
              <a:buChar char="Ø"/>
            </a:pPr>
            <a:r>
              <a:rPr lang="en-US" dirty="0"/>
              <a:t>Any IDE (Most preferred Visual Code)</a:t>
            </a:r>
          </a:p>
          <a:p>
            <a:pPr>
              <a:buFont typeface="Wingdings" panose="05000000000000000000" pitchFamily="2" charset="2"/>
              <a:buChar char="Ø"/>
            </a:pPr>
            <a:r>
              <a:rPr lang="en-US" dirty="0"/>
              <a:t>Install Node.js Package Manager (</a:t>
            </a:r>
            <a:r>
              <a:rPr lang="en-US" dirty="0" err="1"/>
              <a:t>npm</a:t>
            </a:r>
            <a:r>
              <a:rPr lang="en-US" dirty="0"/>
              <a:t>)</a:t>
            </a:r>
          </a:p>
          <a:p>
            <a:pPr>
              <a:buFont typeface="Wingdings" panose="05000000000000000000" pitchFamily="2" charset="2"/>
              <a:buChar char="Ø"/>
            </a:pPr>
            <a:r>
              <a:rPr lang="en-US" dirty="0"/>
              <a:t>Set up </a:t>
            </a:r>
            <a:r>
              <a:rPr lang="en-US" dirty="0" err="1"/>
              <a:t>package.json</a:t>
            </a:r>
            <a:endParaRPr lang="en-US" dirty="0"/>
          </a:p>
          <a:p>
            <a:pPr marL="457200" lvl="1" indent="0">
              <a:buNone/>
            </a:pPr>
            <a:r>
              <a:rPr lang="en-US" dirty="0" err="1"/>
              <a:t>Prepresent</a:t>
            </a:r>
            <a:r>
              <a:rPr lang="en-US" dirty="0"/>
              <a:t> your project configuration</a:t>
            </a:r>
          </a:p>
          <a:p>
            <a:pPr>
              <a:buFont typeface="Wingdings" panose="05000000000000000000" pitchFamily="2" charset="2"/>
              <a:buChar char="Ø"/>
            </a:pPr>
            <a:r>
              <a:rPr lang="en-US" dirty="0"/>
              <a:t>Install Typescript</a:t>
            </a:r>
          </a:p>
          <a:p>
            <a:pPr marL="457200" lvl="1" indent="0">
              <a:buNone/>
            </a:pPr>
            <a:r>
              <a:rPr lang="en-US" dirty="0"/>
              <a:t> 	</a:t>
            </a:r>
          </a:p>
          <a:p>
            <a:endParaRPr lang="en-US" dirty="0"/>
          </a:p>
        </p:txBody>
      </p:sp>
    </p:spTree>
    <p:extLst>
      <p:ext uri="{BB962C8B-B14F-4D97-AF65-F5344CB8AC3E}">
        <p14:creationId xmlns:p14="http://schemas.microsoft.com/office/powerpoint/2010/main" val="684150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 xmlns:a16="http://schemas.microsoft.com/office/drawing/2014/main" id="{260ACC13-B825-49F3-93DE-C8B8F2FA37A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 xmlns:a16="http://schemas.microsoft.com/office/drawing/2014/main" id="{F947B31F-CA03-4793-845D-FD86BABC1A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 xmlns:a16="http://schemas.microsoft.com/office/drawing/2014/main" id="{DCDDE94D-F78C-4A48-AEA6-E922FC99A15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 xmlns:a16="http://schemas.microsoft.com/office/drawing/2014/main" id="{3445A886-F3CA-4DE4-90D7-535F9707B79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 xmlns:a16="http://schemas.microsoft.com/office/drawing/2014/main" id="{A8999CB6-C053-418B-AE37-E470804D251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 xmlns:a16="http://schemas.microsoft.com/office/drawing/2014/main" id="{81EA3E26-BFCD-4396-AE8A-2A9828BFFB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 xmlns:a16="http://schemas.microsoft.com/office/drawing/2014/main" id="{5F9BC582-73A6-4D8A-8738-E3647648935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 xmlns:a16="http://schemas.microsoft.com/office/drawing/2014/main" id="{A2E861A3-F23C-46B8-A38A-4A22E453D99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 xmlns:a16="http://schemas.microsoft.com/office/drawing/2014/main" id="{8BC3D220-643B-4160-B5A9-59DF5D21F41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 xmlns:a16="http://schemas.microsoft.com/office/drawing/2014/main" id="{B92237DE-D518-4625-8392-66D7084588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 xmlns:a16="http://schemas.microsoft.com/office/drawing/2014/main" id="{F290F0DD-E80A-4263-94E1-A41F57D84CC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 xmlns:a16="http://schemas.microsoft.com/office/drawing/2014/main" id="{D78EA7D2-CCEA-435E-873D-36BF0522FF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 xmlns:a16="http://schemas.microsoft.com/office/drawing/2014/main" id="{9DFA731E-D6BB-42CC-AA05-64023DC81F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 xmlns:a16="http://schemas.microsoft.com/office/drawing/2014/main" id="{B00D0483-90FB-4EB4-9770-CA8A310D50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 xmlns:a16="http://schemas.microsoft.com/office/drawing/2014/main" id="{339A428F-DE24-F24B-B03E-D8A9E51064E5}"/>
              </a:ext>
            </a:extLst>
          </p:cNvPr>
          <p:cNvSpPr>
            <a:spLocks noGrp="1"/>
          </p:cNvSpPr>
          <p:nvPr>
            <p:ph type="title"/>
          </p:nvPr>
        </p:nvSpPr>
        <p:spPr>
          <a:xfrm>
            <a:off x="1484312" y="685800"/>
            <a:ext cx="4611688" cy="1752599"/>
          </a:xfrm>
        </p:spPr>
        <p:txBody>
          <a:bodyPr vert="horz" lIns="91440" tIns="45720" rIns="91440" bIns="45720" rtlCol="0" anchor="ctr">
            <a:normAutofit/>
          </a:bodyPr>
          <a:lstStyle/>
          <a:p>
            <a:r>
              <a:rPr lang="en-US" dirty="0"/>
              <a:t>Variable in TypeScript</a:t>
            </a:r>
          </a:p>
        </p:txBody>
      </p:sp>
      <p:sp>
        <p:nvSpPr>
          <p:cNvPr id="48" name="Rounded Rectangle 16">
            <a:extLst>
              <a:ext uri="{FF2B5EF4-FFF2-40B4-BE49-F238E27FC236}">
                <a16:creationId xmlns="" xmlns:a16="http://schemas.microsoft.com/office/drawing/2014/main" id="{DD7EED39-224E-4230-8FD1-B1E1AF6C6E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
        <p:nvSpPr>
          <p:cNvPr id="21" name="Content Placeholder 2"/>
          <p:cNvSpPr txBox="1">
            <a:spLocks/>
          </p:cNvSpPr>
          <p:nvPr/>
        </p:nvSpPr>
        <p:spPr>
          <a:xfrm>
            <a:off x="1539352" y="2598525"/>
            <a:ext cx="4895055" cy="3635991"/>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pPr marL="0" indent="0">
              <a:buFont typeface="Arial"/>
              <a:buNone/>
            </a:pPr>
            <a:r>
              <a:rPr lang="en-US" sz="2000" b="1" dirty="0" smtClean="0"/>
              <a:t>Rules:</a:t>
            </a:r>
          </a:p>
          <a:p>
            <a:pPr>
              <a:buFont typeface="Wingdings" panose="05000000000000000000" pitchFamily="2" charset="2"/>
              <a:buChar char="Ø"/>
            </a:pPr>
            <a:r>
              <a:rPr lang="en-US" sz="2000" dirty="0" smtClean="0"/>
              <a:t>Variable name must be an </a:t>
            </a:r>
            <a:r>
              <a:rPr lang="en-US" sz="2000" b="1" dirty="0" smtClean="0"/>
              <a:t>alphabet</a:t>
            </a:r>
            <a:r>
              <a:rPr lang="en-US" sz="2000" dirty="0" smtClean="0"/>
              <a:t> or </a:t>
            </a:r>
            <a:r>
              <a:rPr lang="en-US" sz="2000" b="1" dirty="0" smtClean="0"/>
              <a:t>numeric digits</a:t>
            </a:r>
            <a:r>
              <a:rPr lang="en-US" sz="2000" dirty="0" smtClean="0"/>
              <a:t>.</a:t>
            </a:r>
          </a:p>
          <a:p>
            <a:pPr>
              <a:buFont typeface="Wingdings" panose="05000000000000000000" pitchFamily="2" charset="2"/>
              <a:buChar char="Ø"/>
            </a:pPr>
            <a:r>
              <a:rPr lang="en-US" sz="2000" dirty="0" smtClean="0"/>
              <a:t>Variable name cannot start with digits.</a:t>
            </a:r>
          </a:p>
          <a:p>
            <a:pPr>
              <a:buFont typeface="Wingdings" panose="05000000000000000000" pitchFamily="2" charset="2"/>
              <a:buChar char="Ø"/>
            </a:pPr>
            <a:r>
              <a:rPr lang="en-US" sz="2000" dirty="0" smtClean="0"/>
              <a:t>Variable name cannot contain spaces and special character, except the </a:t>
            </a:r>
            <a:r>
              <a:rPr lang="en-US" sz="2000" b="1" dirty="0" smtClean="0"/>
              <a:t>underscore(_)</a:t>
            </a:r>
            <a:r>
              <a:rPr lang="en-US" sz="2000" dirty="0" smtClean="0"/>
              <a:t> and the </a:t>
            </a:r>
            <a:r>
              <a:rPr lang="en-US" sz="2000" b="1" dirty="0" smtClean="0"/>
              <a:t>dollar($)</a:t>
            </a:r>
            <a:r>
              <a:rPr lang="en-US" sz="2000" dirty="0" smtClean="0"/>
              <a:t> sign</a:t>
            </a:r>
          </a:p>
          <a:p>
            <a:pPr>
              <a:buFont typeface="Wingdings" panose="05000000000000000000" pitchFamily="2" charset="2"/>
              <a:buChar char="Ø"/>
            </a:pPr>
            <a:endParaRPr lang="en-US" sz="2000" dirty="0" smtClean="0"/>
          </a:p>
          <a:p>
            <a:endParaRPr lang="en-US" sz="2000" dirty="0"/>
          </a:p>
        </p:txBody>
      </p:sp>
      <p:sp>
        <p:nvSpPr>
          <p:cNvPr id="24" name="Content Placeholder 11"/>
          <p:cNvSpPr>
            <a:spLocks noGrp="1"/>
          </p:cNvSpPr>
          <p:nvPr>
            <p:ph sz="half" idx="2"/>
          </p:nvPr>
        </p:nvSpPr>
        <p:spPr>
          <a:xfrm>
            <a:off x="6521187" y="1562099"/>
            <a:ext cx="4895056" cy="3124200"/>
          </a:xfrm>
        </p:spPr>
        <p:txBody>
          <a:bodyPr>
            <a:normAutofit/>
          </a:bodyPr>
          <a:lstStyle/>
          <a:p>
            <a:pPr marL="0" indent="0">
              <a:buNone/>
            </a:pPr>
            <a:r>
              <a:rPr lang="en-US" dirty="0"/>
              <a:t>	</a:t>
            </a:r>
            <a:r>
              <a:rPr lang="en-US" dirty="0" err="1"/>
              <a:t>Var</a:t>
            </a:r>
            <a:r>
              <a:rPr lang="en-US" dirty="0"/>
              <a:t> name1 </a:t>
            </a:r>
          </a:p>
          <a:p>
            <a:pPr marL="0" indent="0">
              <a:buNone/>
            </a:pPr>
            <a:r>
              <a:rPr lang="en-US" dirty="0"/>
              <a:t>	</a:t>
            </a:r>
            <a:r>
              <a:rPr lang="en-US" dirty="0" err="1" smtClean="0"/>
              <a:t>Var</a:t>
            </a:r>
            <a:r>
              <a:rPr lang="en-US" dirty="0" smtClean="0"/>
              <a:t> </a:t>
            </a:r>
            <a:r>
              <a:rPr lang="en-US" dirty="0"/>
              <a:t>1name</a:t>
            </a:r>
          </a:p>
          <a:p>
            <a:pPr marL="0" indent="0">
              <a:buNone/>
            </a:pPr>
            <a:r>
              <a:rPr lang="en-US" dirty="0"/>
              <a:t>	</a:t>
            </a:r>
            <a:r>
              <a:rPr lang="en-US" dirty="0" err="1"/>
              <a:t>Var</a:t>
            </a:r>
            <a:r>
              <a:rPr lang="en-US" dirty="0"/>
              <a:t> name_1</a:t>
            </a:r>
          </a:p>
          <a:p>
            <a:pPr marL="0" indent="0">
              <a:buNone/>
            </a:pPr>
            <a:r>
              <a:rPr lang="en-US" dirty="0"/>
              <a:t>	</a:t>
            </a:r>
            <a:r>
              <a:rPr lang="en-US" dirty="0" err="1"/>
              <a:t>Var</a:t>
            </a:r>
            <a:r>
              <a:rPr lang="en-US" dirty="0"/>
              <a:t> name-1</a:t>
            </a:r>
          </a:p>
          <a:p>
            <a:endParaRPr lang="en-US" dirty="0"/>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08923" y="2277587"/>
            <a:ext cx="209419" cy="204433"/>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08924" y="3035359"/>
            <a:ext cx="209419" cy="204433"/>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408924" y="3459912"/>
            <a:ext cx="186698" cy="184031"/>
          </a:xfrm>
          <a:prstGeom prst="rect">
            <a:avLst/>
          </a:prstGeom>
        </p:spPr>
      </p:pic>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8408923" y="2602932"/>
            <a:ext cx="186698" cy="184031"/>
          </a:xfrm>
          <a:prstGeom prst="rect">
            <a:avLst/>
          </a:prstGeom>
        </p:spPr>
      </p:pic>
    </p:spTree>
    <p:extLst>
      <p:ext uri="{BB962C8B-B14F-4D97-AF65-F5344CB8AC3E}">
        <p14:creationId xmlns:p14="http://schemas.microsoft.com/office/powerpoint/2010/main" val="3749316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 xmlns:a16="http://schemas.microsoft.com/office/drawing/2014/main" id="{260ACC13-B825-49F3-93DE-C8B8F2FA37A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 xmlns:a16="http://schemas.microsoft.com/office/drawing/2014/main" id="{F947B31F-CA03-4793-845D-FD86BABC1A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 xmlns:a16="http://schemas.microsoft.com/office/drawing/2014/main" id="{DCDDE94D-F78C-4A48-AEA6-E922FC99A15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 xmlns:a16="http://schemas.microsoft.com/office/drawing/2014/main" id="{3445A886-F3CA-4DE4-90D7-535F9707B79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 xmlns:a16="http://schemas.microsoft.com/office/drawing/2014/main" id="{A8999CB6-C053-418B-AE37-E470804D251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 xmlns:a16="http://schemas.microsoft.com/office/drawing/2014/main" id="{81EA3E26-BFCD-4396-AE8A-2A9828BFFB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 xmlns:a16="http://schemas.microsoft.com/office/drawing/2014/main" id="{5F9BC582-73A6-4D8A-8738-E3647648935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 xmlns:a16="http://schemas.microsoft.com/office/drawing/2014/main" id="{A2E861A3-F23C-46B8-A38A-4A22E453D99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 xmlns:a16="http://schemas.microsoft.com/office/drawing/2014/main" id="{8BC3D220-643B-4160-B5A9-59DF5D21F41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 xmlns:a16="http://schemas.microsoft.com/office/drawing/2014/main" id="{B92237DE-D518-4625-8392-66D7084588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 xmlns:a16="http://schemas.microsoft.com/office/drawing/2014/main" id="{F290F0DD-E80A-4263-94E1-A41F57D84CC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 xmlns:a16="http://schemas.microsoft.com/office/drawing/2014/main" id="{D78EA7D2-CCEA-435E-873D-36BF0522FF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 xmlns:a16="http://schemas.microsoft.com/office/drawing/2014/main" id="{9DFA731E-D6BB-42CC-AA05-64023DC81F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 xmlns:a16="http://schemas.microsoft.com/office/drawing/2014/main" id="{B00D0483-90FB-4EB4-9770-CA8A310D50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 xmlns:a16="http://schemas.microsoft.com/office/drawing/2014/main" id="{339A428F-DE24-F24B-B03E-D8A9E51064E5}"/>
              </a:ext>
            </a:extLst>
          </p:cNvPr>
          <p:cNvSpPr>
            <a:spLocks noGrp="1"/>
          </p:cNvSpPr>
          <p:nvPr>
            <p:ph type="title"/>
          </p:nvPr>
        </p:nvSpPr>
        <p:spPr>
          <a:xfrm>
            <a:off x="1484312" y="299101"/>
            <a:ext cx="4611688" cy="1752599"/>
          </a:xfrm>
        </p:spPr>
        <p:txBody>
          <a:bodyPr vert="horz" lIns="91440" tIns="45720" rIns="91440" bIns="45720" rtlCol="0" anchor="ctr">
            <a:normAutofit/>
          </a:bodyPr>
          <a:lstStyle/>
          <a:p>
            <a:r>
              <a:rPr lang="en-US" dirty="0"/>
              <a:t>Variable Declaration </a:t>
            </a:r>
            <a:r>
              <a:rPr lang="en-US" dirty="0" smtClean="0"/>
              <a:t>in TypeScript</a:t>
            </a:r>
            <a:endParaRPr lang="en-US" dirty="0"/>
          </a:p>
        </p:txBody>
      </p:sp>
      <p:sp>
        <p:nvSpPr>
          <p:cNvPr id="48" name="Rounded Rectangle 16">
            <a:extLst>
              <a:ext uri="{FF2B5EF4-FFF2-40B4-BE49-F238E27FC236}">
                <a16:creationId xmlns="" xmlns:a16="http://schemas.microsoft.com/office/drawing/2014/main" id="{DD7EED39-224E-4230-8FD1-B1E1AF6C6E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
        <p:nvSpPr>
          <p:cNvPr id="29" name="Content Placeholder 2"/>
          <p:cNvSpPr>
            <a:spLocks noGrp="1"/>
          </p:cNvSpPr>
          <p:nvPr>
            <p:ph sz="half" idx="1"/>
          </p:nvPr>
        </p:nvSpPr>
        <p:spPr>
          <a:xfrm>
            <a:off x="1388871" y="2281239"/>
            <a:ext cx="4507103" cy="3996731"/>
          </a:xfrm>
        </p:spPr>
        <p:txBody>
          <a:bodyPr>
            <a:normAutofit lnSpcReduction="10000"/>
          </a:bodyPr>
          <a:lstStyle/>
          <a:p>
            <a:pPr>
              <a:buFont typeface="Wingdings" panose="05000000000000000000" pitchFamily="2" charset="2"/>
              <a:buChar char="Ø"/>
            </a:pPr>
            <a:r>
              <a:rPr lang="en-US" sz="2000" dirty="0"/>
              <a:t>Variables can be declared using: </a:t>
            </a:r>
          </a:p>
          <a:p>
            <a:pPr lvl="1">
              <a:buFont typeface="Arial" panose="020B0604020202020204" pitchFamily="34" charset="0"/>
              <a:buChar char="•"/>
            </a:pPr>
            <a:r>
              <a:rPr lang="en-US" sz="2000" dirty="0" err="1"/>
              <a:t>Var</a:t>
            </a:r>
            <a:endParaRPr lang="en-US" sz="2000" dirty="0"/>
          </a:p>
          <a:p>
            <a:pPr lvl="1">
              <a:buFont typeface="Arial" panose="020B0604020202020204" pitchFamily="34" charset="0"/>
              <a:buChar char="•"/>
            </a:pPr>
            <a:r>
              <a:rPr lang="en-US" sz="2000" dirty="0"/>
              <a:t>Let</a:t>
            </a:r>
          </a:p>
          <a:p>
            <a:pPr lvl="1">
              <a:buFont typeface="Arial" panose="020B0604020202020204" pitchFamily="34" charset="0"/>
              <a:buChar char="•"/>
            </a:pPr>
            <a:r>
              <a:rPr lang="en-US" sz="2000" dirty="0" err="1"/>
              <a:t>Const</a:t>
            </a:r>
            <a:endParaRPr lang="en-US" sz="2000" dirty="0"/>
          </a:p>
          <a:p>
            <a:pPr>
              <a:buFont typeface="Wingdings" panose="05000000000000000000" pitchFamily="2" charset="2"/>
              <a:buChar char="Ø"/>
            </a:pPr>
            <a:r>
              <a:rPr lang="en-US" sz="2000" dirty="0"/>
              <a:t>Each of the variable declaration keyword has similar declaration and initialization.</a:t>
            </a:r>
          </a:p>
          <a:p>
            <a:pPr>
              <a:buFont typeface="Wingdings" panose="05000000000000000000" pitchFamily="2" charset="2"/>
              <a:buChar char="Ø"/>
            </a:pPr>
            <a:r>
              <a:rPr lang="en-US" sz="2000" dirty="0"/>
              <a:t>Those vary with each other in terms of their scope and usage</a:t>
            </a:r>
            <a:r>
              <a:rPr lang="en-US" dirty="0"/>
              <a:t>.</a:t>
            </a:r>
          </a:p>
          <a:p>
            <a:pPr marL="457200" lvl="1" indent="0">
              <a:buNone/>
            </a:pPr>
            <a:r>
              <a:rPr lang="en-US" sz="1700" b="1" dirty="0"/>
              <a:t>Scope</a:t>
            </a:r>
            <a:r>
              <a:rPr lang="en-US" sz="1700" dirty="0"/>
              <a:t> essentially means where these variables are available for use</a:t>
            </a:r>
          </a:p>
        </p:txBody>
      </p:sp>
      <p:sp>
        <p:nvSpPr>
          <p:cNvPr id="30" name="Content Placeholder 4"/>
          <p:cNvSpPr>
            <a:spLocks noGrp="1"/>
          </p:cNvSpPr>
          <p:nvPr>
            <p:ph sz="half" idx="2"/>
          </p:nvPr>
        </p:nvSpPr>
        <p:spPr>
          <a:xfrm>
            <a:off x="6581749" y="1385533"/>
            <a:ext cx="4435524" cy="3853217"/>
          </a:xfrm>
        </p:spPr>
        <p:txBody>
          <a:bodyPr>
            <a:normAutofit lnSpcReduction="10000"/>
          </a:bodyPr>
          <a:lstStyle/>
          <a:p>
            <a:pPr marL="0" indent="0">
              <a:buNone/>
            </a:pPr>
            <a:endParaRPr lang="en-US" dirty="0"/>
          </a:p>
          <a:p>
            <a:pPr lvl="1">
              <a:buFont typeface="Arial" panose="020B0604020202020204" pitchFamily="34" charset="0"/>
              <a:buChar char="•"/>
            </a:pPr>
            <a:r>
              <a:rPr lang="en-US" sz="2000" dirty="0"/>
              <a:t>Keyword name: type = value;</a:t>
            </a:r>
          </a:p>
          <a:p>
            <a:pPr lvl="2">
              <a:buFont typeface="Arial" panose="020B0604020202020204" pitchFamily="34" charset="0"/>
              <a:buChar char="•"/>
            </a:pPr>
            <a:r>
              <a:rPr lang="en-US" sz="1600" dirty="0" err="1"/>
              <a:t>Var</a:t>
            </a:r>
            <a:r>
              <a:rPr lang="en-US" sz="1600" dirty="0"/>
              <a:t> age: number = 50;</a:t>
            </a:r>
          </a:p>
          <a:p>
            <a:pPr lvl="1">
              <a:buFont typeface="Arial" panose="020B0604020202020204" pitchFamily="34" charset="0"/>
              <a:buChar char="•"/>
            </a:pPr>
            <a:r>
              <a:rPr lang="en-US" sz="2000" dirty="0"/>
              <a:t>Keyword name: type;</a:t>
            </a:r>
          </a:p>
          <a:p>
            <a:pPr lvl="2">
              <a:buFont typeface="Arial" panose="020B0604020202020204" pitchFamily="34" charset="0"/>
              <a:buChar char="•"/>
            </a:pPr>
            <a:r>
              <a:rPr lang="en-US" sz="1600" dirty="0" err="1"/>
              <a:t>Var</a:t>
            </a:r>
            <a:r>
              <a:rPr lang="en-US" sz="1600" dirty="0"/>
              <a:t> </a:t>
            </a:r>
            <a:r>
              <a:rPr lang="en-US" sz="1600" dirty="0" err="1"/>
              <a:t>age:number</a:t>
            </a:r>
            <a:r>
              <a:rPr lang="en-US" sz="1600" dirty="0"/>
              <a:t>;</a:t>
            </a:r>
          </a:p>
          <a:p>
            <a:pPr lvl="1">
              <a:buFont typeface="Arial" panose="020B0604020202020204" pitchFamily="34" charset="0"/>
              <a:buChar char="•"/>
            </a:pPr>
            <a:r>
              <a:rPr lang="en-US" sz="2000" dirty="0"/>
              <a:t>Keyword name = value;</a:t>
            </a:r>
          </a:p>
          <a:p>
            <a:pPr lvl="2">
              <a:buFont typeface="Arial" panose="020B0604020202020204" pitchFamily="34" charset="0"/>
              <a:buChar char="•"/>
            </a:pPr>
            <a:r>
              <a:rPr lang="en-US" sz="1600" dirty="0" err="1"/>
              <a:t>Var</a:t>
            </a:r>
            <a:r>
              <a:rPr lang="en-US" sz="1600" dirty="0"/>
              <a:t> age = 50</a:t>
            </a:r>
            <a:r>
              <a:rPr lang="en-US" sz="1800" dirty="0"/>
              <a:t>;</a:t>
            </a:r>
          </a:p>
          <a:p>
            <a:pPr lvl="1">
              <a:buFont typeface="Arial" panose="020B0604020202020204" pitchFamily="34" charset="0"/>
              <a:buChar char="•"/>
            </a:pPr>
            <a:r>
              <a:rPr lang="en-US" sz="2000" dirty="0"/>
              <a:t>Keyword name;</a:t>
            </a:r>
          </a:p>
          <a:p>
            <a:pPr lvl="2">
              <a:buFont typeface="Arial" panose="020B0604020202020204" pitchFamily="34" charset="0"/>
              <a:buChar char="•"/>
            </a:pPr>
            <a:r>
              <a:rPr lang="en-US" sz="1600" dirty="0" err="1"/>
              <a:t>Var</a:t>
            </a:r>
            <a:r>
              <a:rPr lang="en-US" sz="1600" dirty="0"/>
              <a:t> age;</a:t>
            </a:r>
          </a:p>
          <a:p>
            <a:pPr lvl="2">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163589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7" name="Group 31">
            <a:extLst>
              <a:ext uri="{FF2B5EF4-FFF2-40B4-BE49-F238E27FC236}">
                <a16:creationId xmlns="" xmlns:a16="http://schemas.microsoft.com/office/drawing/2014/main" id="{260ACC13-B825-49F3-93DE-C8B8F2FA37A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 xmlns:a16="http://schemas.microsoft.com/office/drawing/2014/main" id="{F947B31F-CA03-4793-845D-FD86BABC1A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 xmlns:a16="http://schemas.microsoft.com/office/drawing/2014/main" id="{DCDDE94D-F78C-4A48-AEA6-E922FC99A15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 xmlns:a16="http://schemas.microsoft.com/office/drawing/2014/main" id="{3445A886-F3CA-4DE4-90D7-535F9707B79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 xmlns:a16="http://schemas.microsoft.com/office/drawing/2014/main" id="{A8999CB6-C053-418B-AE37-E470804D251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 xmlns:a16="http://schemas.microsoft.com/office/drawing/2014/main" id="{81EA3E26-BFCD-4396-AE8A-2A9828BFFBA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 xmlns:a16="http://schemas.microsoft.com/office/drawing/2014/main" id="{5F9BC582-73A6-4D8A-8738-E3647648935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40" name="Group 39">
            <a:extLst>
              <a:ext uri="{FF2B5EF4-FFF2-40B4-BE49-F238E27FC236}">
                <a16:creationId xmlns="" xmlns:a16="http://schemas.microsoft.com/office/drawing/2014/main" id="{A2E861A3-F23C-46B8-A38A-4A22E453D99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0812" y="0"/>
            <a:ext cx="2436813" cy="6858001"/>
            <a:chOff x="1320800" y="0"/>
            <a:chExt cx="2436813" cy="6858001"/>
          </a:xfrm>
        </p:grpSpPr>
        <p:sp>
          <p:nvSpPr>
            <p:cNvPr id="41" name="Freeform 6">
              <a:extLst>
                <a:ext uri="{FF2B5EF4-FFF2-40B4-BE49-F238E27FC236}">
                  <a16:creationId xmlns="" xmlns:a16="http://schemas.microsoft.com/office/drawing/2014/main" id="{8BC3D220-643B-4160-B5A9-59DF5D21F41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2" name="Freeform 7">
              <a:extLst>
                <a:ext uri="{FF2B5EF4-FFF2-40B4-BE49-F238E27FC236}">
                  <a16:creationId xmlns="" xmlns:a16="http://schemas.microsoft.com/office/drawing/2014/main" id="{B92237DE-D518-4625-8392-66D7084588A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3" name="Freeform 8">
              <a:extLst>
                <a:ext uri="{FF2B5EF4-FFF2-40B4-BE49-F238E27FC236}">
                  <a16:creationId xmlns="" xmlns:a16="http://schemas.microsoft.com/office/drawing/2014/main" id="{F290F0DD-E80A-4263-94E1-A41F57D84CC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4" name="Freeform 9">
              <a:extLst>
                <a:ext uri="{FF2B5EF4-FFF2-40B4-BE49-F238E27FC236}">
                  <a16:creationId xmlns="" xmlns:a16="http://schemas.microsoft.com/office/drawing/2014/main" id="{D78EA7D2-CCEA-435E-873D-36BF0522FFE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5" name="Freeform 10">
              <a:extLst>
                <a:ext uri="{FF2B5EF4-FFF2-40B4-BE49-F238E27FC236}">
                  <a16:creationId xmlns="" xmlns:a16="http://schemas.microsoft.com/office/drawing/2014/main" id="{9DFA731E-D6BB-42CC-AA05-64023DC81FE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6" name="Freeform 11">
              <a:extLst>
                <a:ext uri="{FF2B5EF4-FFF2-40B4-BE49-F238E27FC236}">
                  <a16:creationId xmlns="" xmlns:a16="http://schemas.microsoft.com/office/drawing/2014/main" id="{B00D0483-90FB-4EB4-9770-CA8A310D50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 xmlns:a16="http://schemas.microsoft.com/office/drawing/2014/main" id="{339A428F-DE24-F24B-B03E-D8A9E51064E5}"/>
              </a:ext>
            </a:extLst>
          </p:cNvPr>
          <p:cNvSpPr>
            <a:spLocks noGrp="1"/>
          </p:cNvSpPr>
          <p:nvPr>
            <p:ph type="title"/>
          </p:nvPr>
        </p:nvSpPr>
        <p:spPr>
          <a:xfrm>
            <a:off x="1484312" y="299101"/>
            <a:ext cx="4611688" cy="1752599"/>
          </a:xfrm>
        </p:spPr>
        <p:txBody>
          <a:bodyPr vert="horz" lIns="91440" tIns="45720" rIns="91440" bIns="45720" rtlCol="0" anchor="ctr">
            <a:normAutofit/>
          </a:bodyPr>
          <a:lstStyle/>
          <a:p>
            <a:r>
              <a:rPr lang="en-US" dirty="0"/>
              <a:t>Scope for “</a:t>
            </a:r>
            <a:r>
              <a:rPr lang="en-US" dirty="0" err="1"/>
              <a:t>Var</a:t>
            </a:r>
            <a:r>
              <a:rPr lang="en-US" dirty="0"/>
              <a:t>”</a:t>
            </a:r>
          </a:p>
        </p:txBody>
      </p:sp>
      <p:sp>
        <p:nvSpPr>
          <p:cNvPr id="48" name="Rounded Rectangle 16">
            <a:extLst>
              <a:ext uri="{FF2B5EF4-FFF2-40B4-BE49-F238E27FC236}">
                <a16:creationId xmlns="" xmlns:a16="http://schemas.microsoft.com/office/drawing/2014/main" id="{DD7EED39-224E-4230-8FD1-B1E1AF6C6E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0983CF5F-AED5-EA43-B332-EF09D66427D2}"/>
              </a:ext>
            </a:extLst>
          </p:cNvPr>
          <p:cNvSpPr txBox="1"/>
          <p:nvPr/>
        </p:nvSpPr>
        <p:spPr>
          <a:xfrm>
            <a:off x="6263014" y="761306"/>
            <a:ext cx="1340285" cy="369332"/>
          </a:xfrm>
          <a:prstGeom prst="rect">
            <a:avLst/>
          </a:prstGeom>
          <a:noFill/>
        </p:spPr>
        <p:txBody>
          <a:bodyPr wrap="square" rtlCol="0">
            <a:spAutoFit/>
          </a:bodyPr>
          <a:lstStyle/>
          <a:p>
            <a:r>
              <a:rPr lang="en-US" dirty="0"/>
              <a:t>Example:</a:t>
            </a:r>
          </a:p>
        </p:txBody>
      </p:sp>
      <p:sp>
        <p:nvSpPr>
          <p:cNvPr id="22" name="Content Placeholder 2"/>
          <p:cNvSpPr txBox="1">
            <a:spLocks/>
          </p:cNvSpPr>
          <p:nvPr/>
        </p:nvSpPr>
        <p:spPr>
          <a:xfrm>
            <a:off x="1360533" y="1665027"/>
            <a:ext cx="4603750" cy="4963235"/>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pPr>
              <a:buFont typeface="Wingdings" panose="05000000000000000000" pitchFamily="2" charset="2"/>
              <a:buChar char="Ø"/>
            </a:pPr>
            <a:r>
              <a:rPr lang="en-US" dirty="0" smtClean="0"/>
              <a:t>Global:</a:t>
            </a:r>
          </a:p>
          <a:p>
            <a:pPr lvl="1">
              <a:buFont typeface="Arial" panose="020B0604020202020204" pitchFamily="34" charset="0"/>
              <a:buChar char="•"/>
            </a:pPr>
            <a:r>
              <a:rPr lang="en-US" dirty="0" smtClean="0"/>
              <a:t>If variable is declared outside a function.</a:t>
            </a:r>
          </a:p>
          <a:p>
            <a:pPr lvl="1"/>
            <a:r>
              <a:rPr lang="en-US" dirty="0" smtClean="0"/>
              <a:t>This means that any variable that is declared outside a function block is available for use in the whole window.</a:t>
            </a:r>
          </a:p>
          <a:p>
            <a:pPr>
              <a:buFont typeface="Wingdings" panose="05000000000000000000" pitchFamily="2" charset="2"/>
              <a:buChar char="Ø"/>
            </a:pPr>
            <a:r>
              <a:rPr lang="en-US" dirty="0" smtClean="0"/>
              <a:t>Function:</a:t>
            </a:r>
          </a:p>
          <a:p>
            <a:pPr lvl="1"/>
            <a:r>
              <a:rPr lang="en-US" dirty="0" smtClean="0"/>
              <a:t> If variable is declared within a function. </a:t>
            </a:r>
          </a:p>
          <a:p>
            <a:pPr lvl="1"/>
            <a:r>
              <a:rPr lang="en-US" dirty="0" smtClean="0"/>
              <a:t>This means that it is available and can be accessed only within that function.</a:t>
            </a:r>
          </a:p>
          <a:p>
            <a:pPr lvl="1">
              <a:buFont typeface="Wingdings" panose="05000000000000000000" pitchFamily="2" charset="2"/>
              <a:buChar char="Ø"/>
            </a:pPr>
            <a:endParaRPr lang="en-US" dirty="0" smtClean="0"/>
          </a:p>
          <a:p>
            <a:pPr>
              <a:buFont typeface="Wingdings" panose="05000000000000000000" pitchFamily="2" charset="2"/>
              <a:buChar char="Ø"/>
            </a:pPr>
            <a:r>
              <a:rPr lang="en-US" b="1" dirty="0" err="1" smtClean="0"/>
              <a:t>var</a:t>
            </a:r>
            <a:r>
              <a:rPr lang="en-US" dirty="0" smtClean="0"/>
              <a:t> variables can be </a:t>
            </a:r>
            <a:r>
              <a:rPr lang="en-US" b="1" dirty="0" smtClean="0"/>
              <a:t>updated</a:t>
            </a:r>
            <a:r>
              <a:rPr lang="en-US" dirty="0" smtClean="0"/>
              <a:t> and </a:t>
            </a:r>
            <a:br>
              <a:rPr lang="en-US" dirty="0" smtClean="0"/>
            </a:br>
            <a:r>
              <a:rPr lang="en-US" b="1" dirty="0" smtClean="0"/>
              <a:t>re-declared</a:t>
            </a:r>
            <a:r>
              <a:rPr lang="en-US" dirty="0" smtClean="0"/>
              <a:t> within its scope</a:t>
            </a:r>
          </a:p>
          <a:p>
            <a:pPr lvl="1">
              <a:buFont typeface="Wingdings" panose="05000000000000000000" pitchFamily="2" charset="2"/>
              <a:buChar char="Ø"/>
            </a:pPr>
            <a:endParaRPr lang="en-US" dirty="0"/>
          </a:p>
        </p:txBody>
      </p:sp>
      <p:sp>
        <p:nvSpPr>
          <p:cNvPr id="24" name="Content Placeholder 3"/>
          <p:cNvSpPr>
            <a:spLocks noGrp="1"/>
          </p:cNvSpPr>
          <p:nvPr>
            <p:ph sz="half" idx="2"/>
          </p:nvPr>
        </p:nvSpPr>
        <p:spPr>
          <a:xfrm>
            <a:off x="6587519" y="1032394"/>
            <a:ext cx="5047221" cy="4667534"/>
          </a:xfrm>
        </p:spPr>
        <p:txBody>
          <a:bodyPr>
            <a:normAutofit/>
          </a:bodyPr>
          <a:lstStyle/>
          <a:p>
            <a:pPr marL="457200" lvl="1" indent="0">
              <a:buNone/>
            </a:pPr>
            <a:endParaRPr lang="en-US" dirty="0">
              <a:solidFill>
                <a:schemeClr val="accent1">
                  <a:lumMod val="50000"/>
                </a:schemeClr>
              </a:solidFill>
            </a:endParaRPr>
          </a:p>
          <a:p>
            <a:pPr marL="457200" lvl="1" indent="0">
              <a:buNone/>
            </a:pPr>
            <a:endParaRPr lang="en-US" b="1" dirty="0" smtClean="0"/>
          </a:p>
          <a:p>
            <a:pPr marL="457200" lvl="1" indent="0">
              <a:buNone/>
            </a:pPr>
            <a:endParaRPr lang="en-US" b="1" dirty="0"/>
          </a:p>
          <a:p>
            <a:pPr marL="457200" lvl="1" indent="0">
              <a:buNone/>
            </a:pPr>
            <a:endParaRPr lang="en-US" b="1" dirty="0" smtClean="0"/>
          </a:p>
          <a:p>
            <a:pPr marL="457200" lvl="1" indent="0">
              <a:buNone/>
            </a:pPr>
            <a:endParaRPr lang="en-US" b="1" dirty="0"/>
          </a:p>
          <a:p>
            <a:pPr marL="457200" lvl="1" indent="0">
              <a:buNone/>
            </a:pPr>
            <a:endParaRPr lang="en-US" b="1" dirty="0" smtClean="0"/>
          </a:p>
          <a:p>
            <a:pPr marL="457200" lvl="1" indent="0">
              <a:buNone/>
            </a:pPr>
            <a:endParaRPr lang="en-US" b="1" dirty="0"/>
          </a:p>
          <a:p>
            <a:pPr marL="457200" lvl="1" indent="0">
              <a:buNone/>
            </a:pPr>
            <a:endParaRPr lang="en-US" b="1" dirty="0" smtClean="0"/>
          </a:p>
          <a:p>
            <a:pPr marL="457200" lvl="1" indent="0">
              <a:buNone/>
            </a:pPr>
            <a:r>
              <a:rPr lang="en-US" b="1" dirty="0" smtClean="0"/>
              <a:t>course</a:t>
            </a:r>
            <a:r>
              <a:rPr lang="en-US" dirty="0"/>
              <a:t>: Global scoped</a:t>
            </a:r>
          </a:p>
          <a:p>
            <a:pPr marL="457200" lvl="1" indent="0">
              <a:buNone/>
            </a:pPr>
            <a:r>
              <a:rPr lang="en-US" b="1" dirty="0"/>
              <a:t>subject</a:t>
            </a:r>
            <a:r>
              <a:rPr lang="en-US" dirty="0"/>
              <a:t>: Function scoped</a:t>
            </a:r>
          </a:p>
        </p:txBody>
      </p:sp>
      <p:pic>
        <p:nvPicPr>
          <p:cNvPr id="6" name="Picture 5"/>
          <p:cNvPicPr>
            <a:picLocks noChangeAspect="1"/>
          </p:cNvPicPr>
          <p:nvPr/>
        </p:nvPicPr>
        <p:blipFill>
          <a:blip r:embed="rId3"/>
          <a:stretch>
            <a:fillRect/>
          </a:stretch>
        </p:blipFill>
        <p:spPr>
          <a:xfrm>
            <a:off x="6311900" y="1401726"/>
            <a:ext cx="4995729" cy="2810896"/>
          </a:xfrm>
          <a:prstGeom prst="rect">
            <a:avLst/>
          </a:prstGeom>
        </p:spPr>
      </p:pic>
    </p:spTree>
    <p:extLst>
      <p:ext uri="{BB962C8B-B14F-4D97-AF65-F5344CB8AC3E}">
        <p14:creationId xmlns:p14="http://schemas.microsoft.com/office/powerpoint/2010/main" val="15985261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1104</TotalTime>
  <Words>1692</Words>
  <Application>Microsoft Office PowerPoint</Application>
  <PresentationFormat>Widescreen</PresentationFormat>
  <Paragraphs>351</Paragraphs>
  <Slides>38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Corbel</vt:lpstr>
      <vt:lpstr>open sans</vt:lpstr>
      <vt:lpstr>Wingdings</vt:lpstr>
      <vt:lpstr>Parallax</vt:lpstr>
      <vt:lpstr>Advanced Software Paradigms  Computer Programming Language</vt:lpstr>
      <vt:lpstr>Contents</vt:lpstr>
      <vt:lpstr>About TypeScript</vt:lpstr>
      <vt:lpstr>What is TypeScript?</vt:lpstr>
      <vt:lpstr>Why need TypeScript over JavaScript?</vt:lpstr>
      <vt:lpstr>Pre-requisite for TypeScript</vt:lpstr>
      <vt:lpstr>Variable in TypeScript</vt:lpstr>
      <vt:lpstr>Variable Declaration in TypeScript</vt:lpstr>
      <vt:lpstr>Scope for “Var”</vt:lpstr>
      <vt:lpstr>Scope for “Let”</vt:lpstr>
      <vt:lpstr>Scope for “Const”</vt:lpstr>
      <vt:lpstr>Data Types in TypeScript</vt:lpstr>
      <vt:lpstr>Data Types in TypeScript</vt:lpstr>
      <vt:lpstr>Data Types in TypeScript</vt:lpstr>
      <vt:lpstr>Data Types in TypeScript</vt:lpstr>
      <vt:lpstr>Data Types in TypeScript</vt:lpstr>
      <vt:lpstr>Data Types in TypeScript</vt:lpstr>
      <vt:lpstr>Data Types in TypeScript</vt:lpstr>
      <vt:lpstr>Data Types in TypeScript</vt:lpstr>
      <vt:lpstr>Data Types in TypeScript</vt:lpstr>
      <vt:lpstr>Assignment Statements  in TypeScript</vt:lpstr>
      <vt:lpstr>Assignment Statements in TypeScript</vt:lpstr>
      <vt:lpstr>Support to OO Programming</vt:lpstr>
      <vt:lpstr>Encapsulation</vt:lpstr>
      <vt:lpstr>Inheritance</vt:lpstr>
      <vt:lpstr>Abstraction</vt:lpstr>
      <vt:lpstr>Polymorphism</vt:lpstr>
      <vt:lpstr>Components of TypeScript</vt:lpstr>
      <vt:lpstr>Object-Oriented Terms</vt:lpstr>
      <vt:lpstr>Concurrency</vt:lpstr>
      <vt:lpstr>Concurrency</vt:lpstr>
      <vt:lpstr>Exception Handling</vt:lpstr>
      <vt:lpstr>Error Sub Types</vt:lpstr>
      <vt:lpstr>Event Handling in TypeScript</vt:lpstr>
      <vt:lpstr>Event Handling in TypeScript</vt:lpstr>
      <vt:lpstr>Functional Programming in TypeScript</vt:lpstr>
      <vt:lpstr>Functional Programming in TypeScript</vt:lpstr>
      <vt:lpstr>Functional Programming in TypeScript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Software Paradigms</dc:title>
  <dc:creator>Jainee Gohil</dc:creator>
  <cp:lastModifiedBy>Jainee Gohil</cp:lastModifiedBy>
  <cp:revision>280</cp:revision>
  <dcterms:created xsi:type="dcterms:W3CDTF">2021-09-16T00:42:42Z</dcterms:created>
  <dcterms:modified xsi:type="dcterms:W3CDTF">2021-09-28T01:55:33Z</dcterms:modified>
</cp:coreProperties>
</file>