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33"/>
  </p:notes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2" r:id="rId26"/>
    <p:sldId id="283" r:id="rId27"/>
    <p:sldId id="284" r:id="rId28"/>
    <p:sldId id="280" r:id="rId29"/>
    <p:sldId id="281"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9/26/21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br>
              <a:rPr lang="en-US" dirty="0"/>
            </a:b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a:t>By </a:t>
            </a:r>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“Let”</a:t>
            </a:r>
          </a:p>
        </p:txBody>
      </p:sp>
      <p:sp>
        <p:nvSpPr>
          <p:cNvPr id="3" name="Content Placeholder 2"/>
          <p:cNvSpPr>
            <a:spLocks noGrp="1"/>
          </p:cNvSpPr>
          <p:nvPr>
            <p:ph sz="half" idx="1"/>
          </p:nvPr>
        </p:nvSpPr>
        <p:spPr>
          <a:xfrm>
            <a:off x="1598613" y="1774209"/>
            <a:ext cx="4895055" cy="4612943"/>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updated but not re-declared.</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dirty="0">
                <a:solidFill>
                  <a:schemeClr val="accent1">
                    <a:lumMod val="50000"/>
                  </a:schemeClr>
                </a:solidFill>
              </a:rPr>
              <a:t>let course= “Computer Science";</a:t>
            </a:r>
          </a:p>
          <a:p>
            <a:pPr marL="457200" lvl="1" indent="0">
              <a:buNone/>
            </a:pPr>
            <a:r>
              <a:rPr lang="en-US" dirty="0">
                <a:solidFill>
                  <a:schemeClr val="accent1">
                    <a:lumMod val="50000"/>
                  </a:schemeClr>
                </a:solidFill>
              </a:rPr>
              <a:t>let point = 4;</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If(point &gt; 9){</a:t>
            </a:r>
          </a:p>
          <a:p>
            <a:pPr marL="457200" lvl="1" indent="0">
              <a:buNone/>
            </a:pPr>
            <a:r>
              <a:rPr lang="en-US" dirty="0">
                <a:solidFill>
                  <a:schemeClr val="accent1">
                    <a:lumMod val="50000"/>
                  </a:schemeClr>
                </a:solidFill>
              </a:rPr>
              <a:t>       	 	let subject= “Software Paradigm";</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Console.log(subject); </a:t>
            </a:r>
            <a:r>
              <a:rPr lang="en-US" b="1" dirty="0">
                <a:solidFill>
                  <a:schemeClr val="accent1">
                    <a:lumMod val="50000"/>
                  </a:schemeClr>
                </a:solidFill>
              </a:rPr>
              <a:t>//Error</a:t>
            </a:r>
            <a:endParaRPr lang="en-US" dirty="0">
              <a:solidFill>
                <a:schemeClr val="accent1">
                  <a:lumMod val="50000"/>
                </a:schemeClr>
              </a:solidFill>
            </a:endParaRP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0622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Const</a:t>
            </a:r>
            <a:r>
              <a:rPr lang="en-US" dirty="0"/>
              <a:t>”</a:t>
            </a:r>
          </a:p>
        </p:txBody>
      </p:sp>
      <p:sp>
        <p:nvSpPr>
          <p:cNvPr id="3" name="Content Placeholder 2"/>
          <p:cNvSpPr>
            <a:spLocks noGrp="1"/>
          </p:cNvSpPr>
          <p:nvPr>
            <p:ph sz="half" idx="1"/>
          </p:nvPr>
        </p:nvSpPr>
        <p:spPr>
          <a:xfrm>
            <a:off x="1598613" y="1947080"/>
            <a:ext cx="4895055" cy="4330890"/>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cannot be updated or re-declared.</a:t>
            </a:r>
          </a:p>
          <a:p>
            <a:pPr lvl="2"/>
            <a:r>
              <a:rPr lang="en-US" sz="1800" dirty="0" err="1"/>
              <a:t>const</a:t>
            </a:r>
            <a:r>
              <a:rPr lang="en-US" sz="1800" dirty="0"/>
              <a:t> variable must be initialized at the time of declaration.</a:t>
            </a:r>
          </a:p>
          <a:p>
            <a:pPr lvl="1"/>
            <a:endParaRPr lang="en-US" dirty="0"/>
          </a:p>
        </p:txBody>
      </p:sp>
      <p:sp>
        <p:nvSpPr>
          <p:cNvPr id="4" name="Content Placeholder 3"/>
          <p:cNvSpPr>
            <a:spLocks noGrp="1"/>
          </p:cNvSpPr>
          <p:nvPr>
            <p:ph sz="half" idx="2"/>
          </p:nvPr>
        </p:nvSpPr>
        <p:spPr>
          <a:xfrm>
            <a:off x="6894570" y="1467134"/>
            <a:ext cx="4895056" cy="4920018"/>
          </a:xfrm>
        </p:spPr>
        <p:txBody>
          <a:bodyPr>
            <a:normAutofit/>
          </a:bodyPr>
          <a:lstStyle/>
          <a:p>
            <a:pPr>
              <a:buFont typeface="Wingdings" panose="05000000000000000000" pitchFamily="2" charset="2"/>
              <a:buChar char="Ø"/>
            </a:pPr>
            <a:r>
              <a:rPr lang="en-US" b="1" dirty="0"/>
              <a:t>Example:</a:t>
            </a: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course= “Computer Engineering";</a:t>
            </a:r>
          </a:p>
          <a:p>
            <a:pPr marL="457200" lvl="1" indent="0">
              <a:buNone/>
            </a:pPr>
            <a:endParaRPr lang="en-US" b="1" dirty="0">
              <a:solidFill>
                <a:schemeClr val="accent1">
                  <a:lumMod val="50000"/>
                </a:schemeClr>
              </a:solidFill>
            </a:endParaRPr>
          </a:p>
          <a:p>
            <a:pPr marL="457200" lvl="1" indent="0">
              <a:buNone/>
            </a:pPr>
            <a:r>
              <a:rPr lang="en-US" b="1" dirty="0">
                <a:solidFill>
                  <a:schemeClr val="accent1">
                    <a:lumMod val="50000"/>
                  </a:schemeClr>
                </a:solidFill>
              </a:rPr>
              <a:t>Not possible: </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Science";</a:t>
            </a:r>
          </a:p>
          <a:p>
            <a:pPr marL="457200" lvl="1" indent="0">
              <a:buNone/>
            </a:pPr>
            <a:r>
              <a:rPr lang="en-US" dirty="0" err="1">
                <a:solidFill>
                  <a:schemeClr val="accent1">
                    <a:lumMod val="50000"/>
                  </a:schemeClr>
                </a:solidFill>
              </a:rPr>
              <a:t>const</a:t>
            </a:r>
            <a:r>
              <a:rPr lang="en-US" dirty="0">
                <a:solidFill>
                  <a:schemeClr val="accent1">
                    <a:lumMod val="50000"/>
                  </a:schemeClr>
                </a:solidFill>
              </a:rPr>
              <a:t> course= “Computer Engineering ";</a:t>
            </a:r>
          </a:p>
          <a:p>
            <a:pPr marL="457200" lvl="1" indent="0">
              <a:buNone/>
            </a:pPr>
            <a:r>
              <a:rPr lang="en-US" dirty="0">
                <a:solidFill>
                  <a:schemeClr val="accent1">
                    <a:lumMod val="50000"/>
                  </a:schemeClr>
                </a:solidFill>
              </a:rPr>
              <a:t> </a:t>
            </a:r>
          </a:p>
        </p:txBody>
      </p:sp>
    </p:spTree>
    <p:extLst>
      <p:ext uri="{BB962C8B-B14F-4D97-AF65-F5344CB8AC3E}">
        <p14:creationId xmlns:p14="http://schemas.microsoft.com/office/powerpoint/2010/main" val="195542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2620371"/>
            <a:ext cx="4895055" cy="1132764"/>
          </a:xfrm>
        </p:spPr>
        <p:txBody>
          <a:bodyPr>
            <a:normAutofit fontScale="92500" lnSpcReduction="10000"/>
          </a:bodyPr>
          <a:lstStyle/>
          <a:p>
            <a:pPr>
              <a:buFont typeface="Wingdings" panose="05000000000000000000" pitchFamily="2" charset="2"/>
              <a:buChar char="Ø"/>
            </a:pPr>
            <a:r>
              <a:rPr lang="en-US" sz="2400" dirty="0"/>
              <a:t>Boolean:</a:t>
            </a:r>
          </a:p>
          <a:p>
            <a:pPr lvl="1"/>
            <a:r>
              <a:rPr lang="en-US" sz="2000" dirty="0"/>
              <a:t>Basic </a:t>
            </a:r>
            <a:r>
              <a:rPr lang="en-US" sz="2000" dirty="0" err="1"/>
              <a:t>datatype</a:t>
            </a:r>
            <a:r>
              <a:rPr lang="en-US" sz="2000" dirty="0"/>
              <a:t> is the simple true/false call a Boolean .</a:t>
            </a:r>
          </a:p>
          <a:p>
            <a:pPr lvl="1"/>
            <a:endParaRPr lang="en-US" dirty="0"/>
          </a:p>
          <a:p>
            <a:pPr marL="0" indent="0">
              <a:buNone/>
            </a:pPr>
            <a:endParaRPr lang="en-IN" dirty="0"/>
          </a:p>
        </p:txBody>
      </p:sp>
      <p:sp>
        <p:nvSpPr>
          <p:cNvPr id="4" name="Content Placeholder 3"/>
          <p:cNvSpPr>
            <a:spLocks noGrp="1"/>
          </p:cNvSpPr>
          <p:nvPr>
            <p:ph sz="half" idx="2"/>
          </p:nvPr>
        </p:nvSpPr>
        <p:spPr>
          <a:xfrm>
            <a:off x="6607968" y="2438399"/>
            <a:ext cx="4895056" cy="1137314"/>
          </a:xfrm>
        </p:spPr>
        <p:txBody>
          <a:bodyPr>
            <a:normAutofit fontScale="92500" lnSpcReduction="10000"/>
          </a:bodyPr>
          <a:lstStyle/>
          <a:p>
            <a:pPr>
              <a:buFont typeface="Wingdings" panose="05000000000000000000" pitchFamily="2" charset="2"/>
              <a:buChar char="Ø"/>
            </a:pPr>
            <a:r>
              <a:rPr lang="en-US" b="1" dirty="0"/>
              <a:t>Example:</a:t>
            </a:r>
          </a:p>
          <a:p>
            <a:pPr marL="457200" lvl="1" indent="0">
              <a:buNone/>
            </a:pPr>
            <a:r>
              <a:rPr lang="en-IN" dirty="0"/>
              <a:t>let </a:t>
            </a:r>
            <a:r>
              <a:rPr lang="en-IN" dirty="0" err="1"/>
              <a:t>isDone</a:t>
            </a:r>
            <a:r>
              <a:rPr lang="en-IN" dirty="0"/>
              <a:t>: </a:t>
            </a:r>
            <a:r>
              <a:rPr lang="en-IN" dirty="0" err="1"/>
              <a:t>boolean</a:t>
            </a:r>
            <a:r>
              <a:rPr lang="en-IN" dirty="0"/>
              <a:t> = false;</a:t>
            </a:r>
            <a:endParaRPr lang="en-US" b="1" dirty="0">
              <a:solidFill>
                <a:schemeClr val="accent1">
                  <a:lumMod val="50000"/>
                </a:schemeClr>
              </a:solidFill>
            </a:endParaRPr>
          </a:p>
        </p:txBody>
      </p:sp>
      <p:sp>
        <p:nvSpPr>
          <p:cNvPr id="8" name="Rectangle 7"/>
          <p:cNvSpPr/>
          <p:nvPr/>
        </p:nvSpPr>
        <p:spPr>
          <a:xfrm>
            <a:off x="1484311" y="3753135"/>
            <a:ext cx="4895056" cy="1585049"/>
          </a:xfrm>
          <a:prstGeom prst="rect">
            <a:avLst/>
          </a:prstGeom>
        </p:spPr>
        <p:txBody>
          <a:bodyPr wrap="square">
            <a:spAutoFit/>
          </a:bodyPr>
          <a:lstStyle/>
          <a:p>
            <a:pPr indent="-285750"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2200" dirty="0"/>
              <a:t>Number</a:t>
            </a:r>
          </a:p>
          <a:p>
            <a:pPr marL="742950" lvl="1" indent="-285750" defTabSz="457200">
              <a:lnSpc>
                <a:spcPct val="90000"/>
              </a:lnSpc>
              <a:spcBef>
                <a:spcPct val="20000"/>
              </a:spcBef>
              <a:spcAft>
                <a:spcPts val="600"/>
              </a:spcAft>
              <a:buClr>
                <a:schemeClr val="accent1">
                  <a:lumMod val="75000"/>
                </a:schemeClr>
              </a:buClr>
              <a:buSzPct val="145000"/>
              <a:buFont typeface="Arial"/>
              <a:buChar char="•"/>
            </a:pPr>
            <a:r>
              <a:rPr lang="en-IN" sz="1900" dirty="0"/>
              <a:t>TypeScript are either floating point values or </a:t>
            </a:r>
            <a:r>
              <a:rPr lang="en-IN" sz="1900" dirty="0" err="1"/>
              <a:t>BigIntegers</a:t>
            </a:r>
            <a:r>
              <a:rPr lang="en-IN" sz="1900" dirty="0"/>
              <a:t>. These floating point numbers get the type number, while </a:t>
            </a:r>
            <a:r>
              <a:rPr lang="en-IN" sz="1900" dirty="0" err="1"/>
              <a:t>BigIntegers</a:t>
            </a:r>
            <a:r>
              <a:rPr lang="en-IN" sz="1900" dirty="0"/>
              <a:t> get the type </a:t>
            </a:r>
            <a:r>
              <a:rPr lang="en-IN" sz="1900" dirty="0" err="1"/>
              <a:t>bigint</a:t>
            </a:r>
            <a:r>
              <a:rPr lang="en-IN" sz="1900" dirty="0"/>
              <a:t>.</a:t>
            </a:r>
            <a:endParaRPr lang="en-US" sz="1900" dirty="0"/>
          </a:p>
        </p:txBody>
      </p:sp>
      <p:sp>
        <p:nvSpPr>
          <p:cNvPr id="10" name="Rectangle 9"/>
          <p:cNvSpPr/>
          <p:nvPr/>
        </p:nvSpPr>
        <p:spPr>
          <a:xfrm>
            <a:off x="6607968" y="3753135"/>
            <a:ext cx="4293182" cy="1982081"/>
          </a:xfrm>
          <a:prstGeom prst="rect">
            <a:avLst/>
          </a:prstGeom>
        </p:spPr>
        <p:txBody>
          <a:bodyPr wrap="square">
            <a:spAutoFit/>
          </a:bodyPr>
          <a:lstStyle/>
          <a:p>
            <a:pPr defTabSz="45720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US" sz="1700" b="1" dirty="0"/>
              <a:t>Example:</a:t>
            </a:r>
          </a:p>
          <a:p>
            <a:pPr lvl="1" defTabSz="457200">
              <a:lnSpc>
                <a:spcPct val="90000"/>
              </a:lnSpc>
              <a:spcBef>
                <a:spcPct val="20000"/>
              </a:spcBef>
              <a:spcAft>
                <a:spcPts val="600"/>
              </a:spcAft>
              <a:buClr>
                <a:schemeClr val="accent1">
                  <a:lumMod val="75000"/>
                </a:schemeClr>
              </a:buClr>
              <a:buSzPct val="145000"/>
            </a:pPr>
            <a:r>
              <a:rPr lang="en-IN" sz="1500" dirty="0"/>
              <a:t>let decimal: number = 6;</a:t>
            </a:r>
          </a:p>
          <a:p>
            <a:pPr lvl="1" defTabSz="457200">
              <a:lnSpc>
                <a:spcPct val="90000"/>
              </a:lnSpc>
              <a:spcBef>
                <a:spcPct val="20000"/>
              </a:spcBef>
              <a:spcAft>
                <a:spcPts val="600"/>
              </a:spcAft>
              <a:buClr>
                <a:schemeClr val="accent1">
                  <a:lumMod val="75000"/>
                </a:schemeClr>
              </a:buClr>
              <a:buSzPct val="145000"/>
            </a:pPr>
            <a:r>
              <a:rPr lang="en-IN" sz="1500" dirty="0"/>
              <a:t>let hex: number = 0xf00d;</a:t>
            </a:r>
          </a:p>
          <a:p>
            <a:pPr lvl="1" defTabSz="457200">
              <a:lnSpc>
                <a:spcPct val="90000"/>
              </a:lnSpc>
              <a:spcBef>
                <a:spcPct val="20000"/>
              </a:spcBef>
              <a:spcAft>
                <a:spcPts val="600"/>
              </a:spcAft>
              <a:buClr>
                <a:schemeClr val="accent1">
                  <a:lumMod val="75000"/>
                </a:schemeClr>
              </a:buClr>
              <a:buSzPct val="145000"/>
            </a:pPr>
            <a:r>
              <a:rPr lang="en-IN" sz="1500" dirty="0"/>
              <a:t>let binary: number = 0b1010;</a:t>
            </a:r>
          </a:p>
          <a:p>
            <a:pPr lvl="1" defTabSz="457200">
              <a:lnSpc>
                <a:spcPct val="90000"/>
              </a:lnSpc>
              <a:spcBef>
                <a:spcPct val="20000"/>
              </a:spcBef>
              <a:spcAft>
                <a:spcPts val="600"/>
              </a:spcAft>
              <a:buClr>
                <a:schemeClr val="accent1">
                  <a:lumMod val="75000"/>
                </a:schemeClr>
              </a:buClr>
              <a:buSzPct val="145000"/>
            </a:pPr>
            <a:r>
              <a:rPr lang="en-IN" sz="1500" dirty="0"/>
              <a:t>let octal: number = 0o744;</a:t>
            </a:r>
          </a:p>
          <a:p>
            <a:pPr lvl="1" defTabSz="457200">
              <a:lnSpc>
                <a:spcPct val="90000"/>
              </a:lnSpc>
              <a:spcBef>
                <a:spcPct val="20000"/>
              </a:spcBef>
              <a:spcAft>
                <a:spcPts val="600"/>
              </a:spcAft>
              <a:buClr>
                <a:schemeClr val="accent1">
                  <a:lumMod val="75000"/>
                </a:schemeClr>
              </a:buClr>
              <a:buSzPct val="145000"/>
            </a:pPr>
            <a:r>
              <a:rPr lang="en-IN" sz="1500" dirty="0"/>
              <a:t>let big: </a:t>
            </a:r>
            <a:r>
              <a:rPr lang="en-IN" sz="1500" dirty="0" err="1"/>
              <a:t>bigint</a:t>
            </a:r>
            <a:r>
              <a:rPr lang="en-IN" sz="1500" dirty="0"/>
              <a:t> = 100n;</a:t>
            </a:r>
            <a:endParaRPr lang="en-US" b="1" dirty="0">
              <a:solidFill>
                <a:schemeClr val="accent1">
                  <a:lumMod val="50000"/>
                </a:schemeClr>
              </a:solidFill>
            </a:endParaRPr>
          </a:p>
        </p:txBody>
      </p:sp>
    </p:spTree>
    <p:extLst>
      <p:ext uri="{BB962C8B-B14F-4D97-AF65-F5344CB8AC3E}">
        <p14:creationId xmlns:p14="http://schemas.microsoft.com/office/powerpoint/2010/main" val="422098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String:</a:t>
            </a:r>
          </a:p>
          <a:p>
            <a:pPr lvl="1"/>
            <a:r>
              <a:rPr lang="en-IN" sz="1900" dirty="0"/>
              <a:t>Fundamental part of creating programs in TypeScript is working with textual data. As in other languages, we use the type string to refer to these textual datatypes. TypeScript also uses double quotes (") or single quotes (') to surround string data.</a:t>
            </a:r>
            <a:endParaRPr lang="en-US" sz="1900" dirty="0"/>
          </a:p>
          <a:p>
            <a:pPr marL="0" indent="0">
              <a:buNone/>
            </a:pPr>
            <a:endParaRPr lang="en-IN"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a:t>
            </a:r>
            <a:r>
              <a:rPr lang="en-IN" dirty="0" err="1"/>
              <a:t>fullName</a:t>
            </a:r>
            <a:r>
              <a:rPr lang="en-IN" dirty="0"/>
              <a:t>: string = `Bob </a:t>
            </a:r>
            <a:r>
              <a:rPr lang="en-IN" dirty="0" err="1"/>
              <a:t>Bobbington</a:t>
            </a:r>
            <a:r>
              <a:rPr lang="en-IN" dirty="0"/>
              <a:t>`;</a:t>
            </a:r>
          </a:p>
          <a:p>
            <a:r>
              <a:rPr lang="en-IN" dirty="0"/>
              <a:t>let sentence: string = `Hello, my name is ${</a:t>
            </a:r>
            <a:r>
              <a:rPr lang="en-IN" dirty="0" err="1"/>
              <a:t>fullName</a:t>
            </a:r>
            <a:r>
              <a:rPr lang="en-IN" dirty="0"/>
              <a:t>}.</a:t>
            </a:r>
          </a:p>
        </p:txBody>
      </p:sp>
    </p:spTree>
    <p:extLst>
      <p:ext uri="{BB962C8B-B14F-4D97-AF65-F5344CB8AC3E}">
        <p14:creationId xmlns:p14="http://schemas.microsoft.com/office/powerpoint/2010/main" val="359712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Array:</a:t>
            </a:r>
          </a:p>
          <a:p>
            <a:pPr lvl="1"/>
            <a:r>
              <a:rPr lang="en-IN" sz="1900" dirty="0"/>
              <a:t>TypeScript allows you to work with arrays of values. Array types can be written in one of two ways. </a:t>
            </a:r>
          </a:p>
          <a:p>
            <a:pPr lvl="1"/>
            <a:r>
              <a:rPr lang="en-IN" sz="1900" dirty="0"/>
              <a:t>In the first, you use the type of the elements followed by [] to denote an array of that element type:</a:t>
            </a:r>
          </a:p>
          <a:p>
            <a:pPr lvl="1"/>
            <a:r>
              <a:rPr lang="en-IN" sz="1900" dirty="0"/>
              <a:t>The second way uses a generic array type, Array&lt;</a:t>
            </a:r>
            <a:r>
              <a:rPr lang="en-IN" sz="1900" dirty="0" err="1"/>
              <a:t>elemType</a:t>
            </a:r>
            <a:r>
              <a:rPr lang="en-IN" sz="1900" dirty="0"/>
              <a:t>&gt;:</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let list: number[] = [1, 2, 3];</a:t>
            </a:r>
          </a:p>
          <a:p>
            <a:r>
              <a:rPr lang="en-IN" dirty="0"/>
              <a:t>let list: Array&lt;number&gt; = [1, 2, 3];</a:t>
            </a:r>
          </a:p>
        </p:txBody>
      </p:sp>
    </p:spTree>
    <p:extLst>
      <p:ext uri="{BB962C8B-B14F-4D97-AF65-F5344CB8AC3E}">
        <p14:creationId xmlns:p14="http://schemas.microsoft.com/office/powerpoint/2010/main" val="4266511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a:t>Tuple:</a:t>
            </a:r>
          </a:p>
          <a:p>
            <a:pPr lvl="1"/>
            <a:r>
              <a:rPr lang="en-IN" sz="1900" dirty="0"/>
              <a:t>Tuple types allow you to express an array with a fixed number of elements whose types are known, but need not be the same. </a:t>
            </a:r>
          </a:p>
          <a:p>
            <a:pPr lvl="1"/>
            <a:r>
              <a:rPr lang="en-IN" sz="1900" dirty="0"/>
              <a:t>For example, you may want to represent a value as a pair of a string and a number:</a:t>
            </a:r>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pPr marL="0" indent="0">
              <a:buNone/>
            </a:pPr>
            <a:r>
              <a:rPr lang="en-IN" dirty="0"/>
              <a:t>// Declare a tuple type</a:t>
            </a:r>
          </a:p>
          <a:p>
            <a:r>
              <a:rPr lang="en-IN" dirty="0"/>
              <a:t>let x: [string, number];</a:t>
            </a:r>
          </a:p>
          <a:p>
            <a:pPr marL="0" indent="0">
              <a:buNone/>
            </a:pPr>
            <a:r>
              <a:rPr lang="en-IN" dirty="0"/>
              <a:t>// Initialize it</a:t>
            </a:r>
          </a:p>
          <a:p>
            <a:r>
              <a:rPr lang="en-IN" dirty="0"/>
              <a:t>x = ["hello", 10]; // OK</a:t>
            </a:r>
          </a:p>
          <a:p>
            <a:pPr marL="0" indent="0">
              <a:buNone/>
            </a:pPr>
            <a:r>
              <a:rPr lang="en-IN" dirty="0"/>
              <a:t>// Initialize it incorrectly</a:t>
            </a:r>
          </a:p>
          <a:p>
            <a:r>
              <a:rPr lang="en-IN" dirty="0"/>
              <a:t>x = [10, "hello"]; // Error</a:t>
            </a:r>
          </a:p>
        </p:txBody>
      </p:sp>
    </p:spTree>
    <p:extLst>
      <p:ext uri="{BB962C8B-B14F-4D97-AF65-F5344CB8AC3E}">
        <p14:creationId xmlns:p14="http://schemas.microsoft.com/office/powerpoint/2010/main" val="155284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a:bodyPr>
          <a:lstStyle/>
          <a:p>
            <a:pPr>
              <a:lnSpc>
                <a:spcPct val="110000"/>
              </a:lnSpc>
              <a:buFont typeface="Wingdings" panose="05000000000000000000" pitchFamily="2" charset="2"/>
              <a:buChar char="Ø"/>
            </a:pPr>
            <a:r>
              <a:rPr lang="en-US" sz="2800" dirty="0" err="1"/>
              <a:t>Enum</a:t>
            </a:r>
            <a:r>
              <a:rPr lang="en-US" sz="2800" dirty="0"/>
              <a:t>:</a:t>
            </a:r>
          </a:p>
          <a:p>
            <a:pPr lvl="1"/>
            <a:r>
              <a:rPr lang="en-IN" sz="1900" dirty="0"/>
              <a:t>A helpful addition to the standard set of datatypes from JavaScript is the </a:t>
            </a:r>
            <a:r>
              <a:rPr lang="en-IN" sz="1900" dirty="0" err="1"/>
              <a:t>enum</a:t>
            </a:r>
            <a:r>
              <a:rPr lang="en-IN" sz="1900" dirty="0"/>
              <a:t>. As in languages like C#, an </a:t>
            </a:r>
            <a:r>
              <a:rPr lang="en-IN" sz="1900" dirty="0" err="1"/>
              <a:t>enum</a:t>
            </a:r>
            <a:r>
              <a:rPr lang="en-IN" sz="1900" dirty="0"/>
              <a:t> is a way of giving more friendly names to sets of numeric values.</a:t>
            </a:r>
          </a:p>
          <a:p>
            <a:pPr lvl="1"/>
            <a:r>
              <a:rPr lang="en-IN" sz="2000" dirty="0"/>
              <a:t>Even manually set all the values in the </a:t>
            </a:r>
            <a:r>
              <a:rPr lang="en-IN" sz="2000" dirty="0" err="1"/>
              <a:t>enum</a:t>
            </a:r>
            <a:r>
              <a:rPr lang="en-IN" sz="2000" dirty="0"/>
              <a:t>:</a:t>
            </a:r>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err="1"/>
              <a:t>enum</a:t>
            </a:r>
            <a:r>
              <a:rPr lang="en-IN" dirty="0"/>
              <a:t> </a:t>
            </a:r>
            <a:r>
              <a:rPr lang="en-IN" dirty="0" err="1"/>
              <a:t>Color</a:t>
            </a:r>
            <a:r>
              <a:rPr lang="en-IN" dirty="0"/>
              <a:t> {  Red,  Green,  Blue,}</a:t>
            </a:r>
          </a:p>
          <a:p>
            <a:pPr marL="0" indent="0">
              <a:buNone/>
            </a:pPr>
            <a:r>
              <a:rPr lang="en-IN" dirty="0"/>
              <a:t>let c: </a:t>
            </a:r>
            <a:r>
              <a:rPr lang="en-IN" dirty="0" err="1"/>
              <a:t>Color</a:t>
            </a:r>
            <a:r>
              <a:rPr lang="en-IN" dirty="0"/>
              <a:t> = </a:t>
            </a:r>
            <a:r>
              <a:rPr lang="en-IN" dirty="0" err="1"/>
              <a:t>Color.Green</a:t>
            </a:r>
            <a:r>
              <a:rPr lang="en-IN" dirty="0"/>
              <a:t>;</a:t>
            </a:r>
          </a:p>
          <a:p>
            <a:r>
              <a:rPr lang="en-IN" dirty="0" err="1"/>
              <a:t>enum</a:t>
            </a:r>
            <a:r>
              <a:rPr lang="en-IN" dirty="0"/>
              <a:t> </a:t>
            </a:r>
            <a:r>
              <a:rPr lang="en-IN" dirty="0" err="1"/>
              <a:t>Color</a:t>
            </a:r>
            <a:r>
              <a:rPr lang="en-IN" dirty="0"/>
              <a:t> {Red = 1,Green = 2,Blue = 4,}</a:t>
            </a:r>
          </a:p>
          <a:p>
            <a:pPr marL="0" indent="0">
              <a:buNone/>
            </a:pPr>
            <a:r>
              <a:rPr lang="en-IN" dirty="0"/>
              <a:t>let c: </a:t>
            </a:r>
            <a:r>
              <a:rPr lang="en-IN" dirty="0" err="1"/>
              <a:t>Color</a:t>
            </a:r>
            <a:r>
              <a:rPr lang="en-IN" dirty="0"/>
              <a:t> = </a:t>
            </a:r>
            <a:r>
              <a:rPr lang="en-IN" dirty="0" err="1"/>
              <a:t>Color.Green</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351891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978925"/>
            <a:ext cx="4861897" cy="3903260"/>
          </a:xfrm>
        </p:spPr>
        <p:txBody>
          <a:bodyPr>
            <a:normAutofit fontScale="92500" lnSpcReduction="10000"/>
          </a:bodyPr>
          <a:lstStyle/>
          <a:p>
            <a:pPr>
              <a:lnSpc>
                <a:spcPct val="110000"/>
              </a:lnSpc>
              <a:buFont typeface="Wingdings" panose="05000000000000000000" pitchFamily="2" charset="2"/>
              <a:buChar char="Ø"/>
            </a:pPr>
            <a:r>
              <a:rPr lang="en-US" sz="2800" dirty="0"/>
              <a:t>Unknown:</a:t>
            </a:r>
          </a:p>
          <a:p>
            <a:pPr lvl="1"/>
            <a:r>
              <a:rPr lang="en-IN" sz="1900" dirty="0"/>
              <a:t>To describe the type of variables that we do not know when we are writing an application. These values may come from dynamic content.</a:t>
            </a:r>
          </a:p>
          <a:p>
            <a:pPr lvl="1"/>
            <a:r>
              <a:rPr lang="en-IN" sz="2000" dirty="0"/>
              <a:t>e.g. from the user – or we may want to intentionally accept all values in our API. </a:t>
            </a:r>
          </a:p>
          <a:p>
            <a:pPr lvl="1"/>
            <a:r>
              <a:rPr lang="en-IN" sz="1900" dirty="0"/>
              <a:t>In these cases, we want to provide a type that tells the compiler and future readers that this variable could be anything, so we give it the unknown type.</a:t>
            </a:r>
          </a:p>
        </p:txBody>
      </p:sp>
      <p:sp>
        <p:nvSpPr>
          <p:cNvPr id="4" name="Content Placeholder 3"/>
          <p:cNvSpPr>
            <a:spLocks noGrp="1"/>
          </p:cNvSpPr>
          <p:nvPr>
            <p:ph sz="half" idx="2"/>
          </p:nvPr>
        </p:nvSpPr>
        <p:spPr>
          <a:xfrm>
            <a:off x="6607968" y="1978925"/>
            <a:ext cx="4895056" cy="3903260"/>
          </a:xfrm>
        </p:spPr>
        <p:txBody>
          <a:bodyPr>
            <a:normAutofit fontScale="92500" lnSpcReduction="10000"/>
          </a:bodyPr>
          <a:lstStyle/>
          <a:p>
            <a:pPr>
              <a:buFont typeface="Wingdings" panose="05000000000000000000" pitchFamily="2" charset="2"/>
              <a:buChar char="Ø"/>
            </a:pPr>
            <a:r>
              <a:rPr lang="en-US" b="1" dirty="0"/>
              <a:t>Example:</a:t>
            </a:r>
          </a:p>
          <a:p>
            <a:r>
              <a:rPr lang="en-IN" dirty="0"/>
              <a:t>let </a:t>
            </a:r>
            <a:r>
              <a:rPr lang="en-IN" dirty="0" err="1"/>
              <a:t>notSure</a:t>
            </a:r>
            <a:r>
              <a:rPr lang="en-IN" dirty="0"/>
              <a:t>: unknown = 4;</a:t>
            </a:r>
          </a:p>
          <a:p>
            <a:r>
              <a:rPr lang="en-IN" dirty="0" err="1"/>
              <a:t>notSure</a:t>
            </a:r>
            <a:r>
              <a:rPr lang="en-IN" dirty="0"/>
              <a:t> = "maybe a string instead";</a:t>
            </a:r>
          </a:p>
          <a:p>
            <a:pPr marL="0" indent="0">
              <a:buNone/>
            </a:pPr>
            <a:r>
              <a:rPr lang="en-IN" dirty="0"/>
              <a:t>// OK, definitely a </a:t>
            </a:r>
            <a:r>
              <a:rPr lang="en-IN" dirty="0" err="1"/>
              <a:t>boolean</a:t>
            </a:r>
            <a:endParaRPr lang="en-IN" dirty="0"/>
          </a:p>
          <a:p>
            <a:r>
              <a:rPr lang="en-IN" dirty="0" err="1"/>
              <a:t>notSure</a:t>
            </a:r>
            <a:r>
              <a:rPr lang="en-IN" dirty="0"/>
              <a:t> = false;</a:t>
            </a:r>
          </a:p>
          <a:p>
            <a:endParaRPr lang="en-IN" dirty="0"/>
          </a:p>
          <a:p>
            <a:pPr marL="0" indent="0">
              <a:buNone/>
            </a:pPr>
            <a:endParaRPr lang="en-IN" dirty="0"/>
          </a:p>
        </p:txBody>
      </p:sp>
    </p:spTree>
    <p:extLst>
      <p:ext uri="{BB962C8B-B14F-4D97-AF65-F5344CB8AC3E}">
        <p14:creationId xmlns:p14="http://schemas.microsoft.com/office/powerpoint/2010/main" val="38367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fontScale="85000" lnSpcReduction="10000"/>
          </a:bodyPr>
          <a:lstStyle/>
          <a:p>
            <a:pPr>
              <a:lnSpc>
                <a:spcPct val="110000"/>
              </a:lnSpc>
              <a:buFont typeface="Wingdings" panose="05000000000000000000" pitchFamily="2" charset="2"/>
              <a:buChar char="Ø"/>
            </a:pPr>
            <a:r>
              <a:rPr lang="en-US" sz="2800" dirty="0"/>
              <a:t>Any:</a:t>
            </a:r>
          </a:p>
          <a:p>
            <a:pPr lvl="1"/>
            <a:r>
              <a:rPr lang="en-IN" sz="19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IN" sz="1900" dirty="0"/>
              <a:t>The any type is a powerful way to work with existing JavaScript, allowing you to gradually opt-in and opt-out of type checking during compilation.</a:t>
            </a:r>
          </a:p>
          <a:p>
            <a:pPr lvl="1"/>
            <a:r>
              <a:rPr lang="en-IN" sz="1900" dirty="0"/>
              <a:t>Unlike unknown, variables of type any allow you to access arbitrary properties, even ones that don’t exist. These properties include functions and TypeScript will not check their existence or type:</a:t>
            </a:r>
          </a:p>
        </p:txBody>
      </p:sp>
      <p:sp>
        <p:nvSpPr>
          <p:cNvPr id="4" name="Content Placeholder 3"/>
          <p:cNvSpPr>
            <a:spLocks noGrp="1"/>
          </p:cNvSpPr>
          <p:nvPr>
            <p:ph sz="half" idx="2"/>
          </p:nvPr>
        </p:nvSpPr>
        <p:spPr>
          <a:xfrm>
            <a:off x="6607968" y="1978925"/>
            <a:ext cx="4895056" cy="3903260"/>
          </a:xfrm>
        </p:spPr>
        <p:txBody>
          <a:bodyPr>
            <a:normAutofit fontScale="85000" lnSpcReduction="10000"/>
          </a:bodyPr>
          <a:lstStyle/>
          <a:p>
            <a:pPr>
              <a:buFont typeface="Wingdings" panose="05000000000000000000" pitchFamily="2" charset="2"/>
              <a:buChar char="Ø"/>
            </a:pPr>
            <a:r>
              <a:rPr lang="en-US" b="1" dirty="0"/>
              <a:t>Example:</a:t>
            </a:r>
          </a:p>
          <a:p>
            <a:r>
              <a:rPr lang="en-IN" dirty="0"/>
              <a:t>declare function </a:t>
            </a:r>
            <a:r>
              <a:rPr lang="en-IN" dirty="0" err="1"/>
              <a:t>getValue</a:t>
            </a:r>
            <a:r>
              <a:rPr lang="en-IN" dirty="0"/>
              <a:t>(key: string): any;</a:t>
            </a:r>
          </a:p>
          <a:p>
            <a:pPr marL="0" indent="0">
              <a:buNone/>
            </a:pPr>
            <a:r>
              <a:rPr lang="en-IN" dirty="0"/>
              <a:t>// OK, return value of '</a:t>
            </a:r>
            <a:r>
              <a:rPr lang="en-IN" dirty="0" err="1"/>
              <a:t>getValue</a:t>
            </a:r>
            <a:r>
              <a:rPr lang="en-IN" dirty="0"/>
              <a:t>' is not checked</a:t>
            </a:r>
          </a:p>
          <a:p>
            <a:r>
              <a:rPr lang="en-IN" dirty="0" err="1"/>
              <a:t>const</a:t>
            </a:r>
            <a:r>
              <a:rPr lang="en-IN" dirty="0"/>
              <a:t> </a:t>
            </a:r>
            <a:r>
              <a:rPr lang="en-IN" dirty="0" err="1"/>
              <a:t>str</a:t>
            </a:r>
            <a:r>
              <a:rPr lang="en-IN" dirty="0"/>
              <a:t>: string = </a:t>
            </a:r>
            <a:r>
              <a:rPr lang="en-IN" dirty="0" err="1"/>
              <a:t>getValue</a:t>
            </a:r>
            <a:r>
              <a:rPr lang="en-IN" dirty="0"/>
              <a:t>("</a:t>
            </a:r>
            <a:r>
              <a:rPr lang="en-IN" dirty="0" err="1"/>
              <a:t>myString</a:t>
            </a:r>
            <a:r>
              <a:rPr lang="en-IN" dirty="0"/>
              <a:t>");</a:t>
            </a:r>
          </a:p>
          <a:p>
            <a:r>
              <a:rPr lang="en-IN" dirty="0"/>
              <a:t>let </a:t>
            </a:r>
            <a:r>
              <a:rPr lang="en-IN" dirty="0" err="1"/>
              <a:t>looselyTyped</a:t>
            </a:r>
            <a:r>
              <a:rPr lang="en-IN" dirty="0"/>
              <a:t>: any = 4;</a:t>
            </a:r>
          </a:p>
          <a:p>
            <a:pPr marL="0" indent="0">
              <a:buNone/>
            </a:pPr>
            <a:r>
              <a:rPr lang="en-IN" dirty="0"/>
              <a:t>// OK, </a:t>
            </a:r>
            <a:r>
              <a:rPr lang="en-IN" dirty="0" err="1"/>
              <a:t>ifItExists</a:t>
            </a:r>
            <a:r>
              <a:rPr lang="en-IN" dirty="0"/>
              <a:t> might exist at runtime</a:t>
            </a:r>
          </a:p>
          <a:p>
            <a:r>
              <a:rPr lang="en-IN" dirty="0" err="1"/>
              <a:t>looselyTyped.ifItExists</a:t>
            </a:r>
            <a:r>
              <a:rPr lang="en-IN" dirty="0"/>
              <a:t>();</a:t>
            </a:r>
          </a:p>
          <a:p>
            <a:pPr marL="0" indent="0">
              <a:buNone/>
            </a:pPr>
            <a:r>
              <a:rPr lang="en-IN" dirty="0"/>
              <a:t>// OK, </a:t>
            </a:r>
            <a:r>
              <a:rPr lang="en-IN" dirty="0" err="1"/>
              <a:t>toFixed</a:t>
            </a:r>
            <a:r>
              <a:rPr lang="en-IN" dirty="0"/>
              <a:t> exists (but the compiler doesn't check)</a:t>
            </a:r>
          </a:p>
          <a:p>
            <a:r>
              <a:rPr lang="en-IN" dirty="0" err="1"/>
              <a:t>looselyTyped.toFixed</a:t>
            </a:r>
            <a:r>
              <a:rPr lang="en-IN" dirty="0"/>
              <a:t>();</a:t>
            </a:r>
          </a:p>
        </p:txBody>
      </p:sp>
    </p:spTree>
    <p:extLst>
      <p:ext uri="{BB962C8B-B14F-4D97-AF65-F5344CB8AC3E}">
        <p14:creationId xmlns:p14="http://schemas.microsoft.com/office/powerpoint/2010/main" val="97178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293125"/>
          </a:xfrm>
        </p:spPr>
        <p:txBody>
          <a:bodyPr/>
          <a:lstStyle/>
          <a:p>
            <a:r>
              <a:rPr lang="en-IN" dirty="0"/>
              <a:t>Data Types in TypeScript</a:t>
            </a:r>
          </a:p>
        </p:txBody>
      </p:sp>
      <p:sp>
        <p:nvSpPr>
          <p:cNvPr id="3" name="Content Placeholder 2"/>
          <p:cNvSpPr>
            <a:spLocks noGrp="1"/>
          </p:cNvSpPr>
          <p:nvPr>
            <p:ph sz="half" idx="1"/>
          </p:nvPr>
        </p:nvSpPr>
        <p:spPr>
          <a:xfrm>
            <a:off x="1484312" y="1774210"/>
            <a:ext cx="4861897" cy="4844954"/>
          </a:xfrm>
        </p:spPr>
        <p:txBody>
          <a:bodyPr>
            <a:normAutofit/>
          </a:bodyPr>
          <a:lstStyle/>
          <a:p>
            <a:pPr>
              <a:lnSpc>
                <a:spcPct val="110000"/>
              </a:lnSpc>
              <a:buFont typeface="Wingdings" panose="05000000000000000000" pitchFamily="2" charset="2"/>
              <a:buChar char="Ø"/>
            </a:pPr>
            <a:r>
              <a:rPr lang="en-US" sz="2800" dirty="0"/>
              <a:t>Void:</a:t>
            </a:r>
          </a:p>
          <a:p>
            <a:pPr lvl="1"/>
            <a:r>
              <a:rPr lang="en-IN" sz="1900" dirty="0"/>
              <a:t>void is a little like the opposite of any: the absence of having any type at all. You may commonly see this as the return type of functions that do not return a value.</a:t>
            </a:r>
          </a:p>
          <a:p>
            <a:pPr lvl="1"/>
            <a:r>
              <a:rPr lang="en-IN" sz="1900" dirty="0"/>
              <a:t>Declaring variables of type void is not useful because you can only assign null (only if --</a:t>
            </a:r>
            <a:r>
              <a:rPr lang="en-IN" sz="1900" dirty="0" err="1"/>
              <a:t>strictNullChecks</a:t>
            </a:r>
            <a:r>
              <a:rPr lang="en-IN" sz="1900" dirty="0"/>
              <a:t> is not specified, see next section) or undefined to them:</a:t>
            </a:r>
          </a:p>
          <a:p>
            <a:pPr lvl="1"/>
            <a:endParaRPr lang="en-IN" sz="1900" dirty="0"/>
          </a:p>
        </p:txBody>
      </p:sp>
      <p:sp>
        <p:nvSpPr>
          <p:cNvPr id="4" name="Content Placeholder 3"/>
          <p:cNvSpPr>
            <a:spLocks noGrp="1"/>
          </p:cNvSpPr>
          <p:nvPr>
            <p:ph sz="half" idx="2"/>
          </p:nvPr>
        </p:nvSpPr>
        <p:spPr>
          <a:xfrm>
            <a:off x="6607968" y="1978925"/>
            <a:ext cx="4895056" cy="3903260"/>
          </a:xfrm>
        </p:spPr>
        <p:txBody>
          <a:bodyPr>
            <a:normAutofit/>
          </a:bodyPr>
          <a:lstStyle/>
          <a:p>
            <a:pPr>
              <a:buFont typeface="Wingdings" panose="05000000000000000000" pitchFamily="2" charset="2"/>
              <a:buChar char="Ø"/>
            </a:pPr>
            <a:r>
              <a:rPr lang="en-US" b="1" dirty="0"/>
              <a:t>Example:</a:t>
            </a:r>
          </a:p>
          <a:p>
            <a:r>
              <a:rPr lang="en-IN" dirty="0"/>
              <a:t>function </a:t>
            </a:r>
            <a:r>
              <a:rPr lang="en-IN" dirty="0" err="1"/>
              <a:t>warnUser</a:t>
            </a:r>
            <a:r>
              <a:rPr lang="en-IN" dirty="0"/>
              <a:t>(): void {</a:t>
            </a:r>
          </a:p>
          <a:p>
            <a:pPr marL="0" indent="0">
              <a:buNone/>
            </a:pPr>
            <a:r>
              <a:rPr lang="en-IN" dirty="0"/>
              <a:t>  console.log("This is my warning message");</a:t>
            </a:r>
          </a:p>
          <a:p>
            <a:pPr marL="0" indent="0">
              <a:buNone/>
            </a:pPr>
            <a:r>
              <a:rPr lang="en-IN" dirty="0"/>
              <a:t>}</a:t>
            </a:r>
          </a:p>
          <a:p>
            <a:r>
              <a:rPr lang="en-IN" dirty="0"/>
              <a:t>let unusable: void = undefined;</a:t>
            </a:r>
          </a:p>
          <a:p>
            <a:pPr marL="0" indent="0">
              <a:buNone/>
            </a:pPr>
            <a:r>
              <a:rPr lang="en-IN" dirty="0"/>
              <a:t>// OK if `--</a:t>
            </a:r>
            <a:r>
              <a:rPr lang="en-IN" dirty="0" err="1"/>
              <a:t>strictNullChecks</a:t>
            </a:r>
            <a:r>
              <a:rPr lang="en-IN" dirty="0"/>
              <a:t>` is not given</a:t>
            </a:r>
          </a:p>
          <a:p>
            <a:r>
              <a:rPr lang="en-IN" dirty="0"/>
              <a:t>unusable = null;</a:t>
            </a:r>
          </a:p>
        </p:txBody>
      </p:sp>
    </p:spTree>
    <p:extLst>
      <p:ext uri="{BB962C8B-B14F-4D97-AF65-F5344CB8AC3E}">
        <p14:creationId xmlns:p14="http://schemas.microsoft.com/office/powerpoint/2010/main" val="411035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757149"/>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lstStyle/>
          <a:p>
            <a:r>
              <a:rPr lang="en-US" dirty="0"/>
              <a:t>About </a:t>
            </a:r>
            <a:r>
              <a:rPr lang="en-US" dirty="0" err="1"/>
              <a:t>TypeScript</a:t>
            </a:r>
            <a:endParaRPr lang="en-US" dirty="0"/>
          </a:p>
          <a:p>
            <a:r>
              <a:rPr lang="en-US" dirty="0"/>
              <a:t>What is Typescript? And to use it over JavaScript?</a:t>
            </a:r>
          </a:p>
          <a:p>
            <a:r>
              <a:rPr lang="en-US" dirty="0"/>
              <a:t>Set up </a:t>
            </a:r>
            <a:r>
              <a:rPr lang="en-US" dirty="0" err="1"/>
              <a:t>TypeScript</a:t>
            </a:r>
            <a:r>
              <a:rPr lang="en-US" dirty="0"/>
              <a:t> environment</a:t>
            </a:r>
          </a:p>
          <a:p>
            <a:r>
              <a:rPr lang="en-US" dirty="0"/>
              <a:t>Variables in </a:t>
            </a:r>
            <a:r>
              <a:rPr lang="en-US" dirty="0" err="1"/>
              <a:t>TypeScript</a:t>
            </a:r>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TypeScript</a:t>
            </a:r>
          </a:p>
        </p:txBody>
      </p:sp>
      <p:sp>
        <p:nvSpPr>
          <p:cNvPr id="3" name="Content Placeholder 2"/>
          <p:cNvSpPr>
            <a:spLocks noGrp="1"/>
          </p:cNvSpPr>
          <p:nvPr>
            <p:ph sz="half" idx="1"/>
          </p:nvPr>
        </p:nvSpPr>
        <p:spPr/>
        <p:txBody>
          <a:bodyPr/>
          <a:lstStyle/>
          <a:p>
            <a:r>
              <a:rPr lang="en-IN" sz="2800" dirty="0"/>
              <a:t>Null and Undefined</a:t>
            </a:r>
          </a:p>
          <a:p>
            <a:r>
              <a:rPr lang="en-IN" sz="2800" dirty="0"/>
              <a:t>Never</a:t>
            </a:r>
          </a:p>
          <a:p>
            <a:r>
              <a:rPr lang="en-IN" sz="2800" dirty="0"/>
              <a:t>Object</a:t>
            </a:r>
          </a:p>
          <a:p>
            <a:endParaRPr lang="en-IN" dirty="0"/>
          </a:p>
        </p:txBody>
      </p:sp>
      <p:sp>
        <p:nvSpPr>
          <p:cNvPr id="4" name="Content Placeholder 3"/>
          <p:cNvSpPr>
            <a:spLocks noGrp="1"/>
          </p:cNvSpPr>
          <p:nvPr>
            <p:ph sz="half" idx="2"/>
          </p:nvPr>
        </p:nvSpPr>
        <p:spPr/>
        <p:txBody>
          <a:bodyPr/>
          <a:lstStyle/>
          <a:p>
            <a:r>
              <a:rPr lang="en-IN" dirty="0"/>
              <a:t>let u: undefined = undefined;</a:t>
            </a:r>
          </a:p>
          <a:p>
            <a:r>
              <a:rPr lang="en-IN" dirty="0"/>
              <a:t>let n: null = null;</a:t>
            </a:r>
          </a:p>
          <a:p>
            <a:r>
              <a:rPr lang="en-IN" dirty="0"/>
              <a:t>function error(message: string): never {</a:t>
            </a:r>
          </a:p>
          <a:p>
            <a:pPr marL="0" indent="0">
              <a:buNone/>
            </a:pPr>
            <a:r>
              <a:rPr lang="en-IN" dirty="0"/>
              <a:t>throw new Error(message);</a:t>
            </a:r>
          </a:p>
          <a:p>
            <a:pPr marL="0" indent="0">
              <a:buNone/>
            </a:pPr>
            <a:r>
              <a:rPr lang="en-IN" dirty="0"/>
              <a:t>}</a:t>
            </a:r>
          </a:p>
          <a:p>
            <a:r>
              <a:rPr lang="en-IN" dirty="0"/>
              <a:t>declare function create(o: object | null): void;</a:t>
            </a:r>
          </a:p>
          <a:p>
            <a:endParaRPr lang="en-IN" dirty="0"/>
          </a:p>
        </p:txBody>
      </p:sp>
    </p:spTree>
    <p:extLst>
      <p:ext uri="{BB962C8B-B14F-4D97-AF65-F5344CB8AC3E}">
        <p14:creationId xmlns:p14="http://schemas.microsoft.com/office/powerpoint/2010/main" val="198028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a16="http://schemas.microsoft.com/office/drawing/2014/main" val="20000"/>
                    </a:ext>
                  </a:extLst>
                </a:gridCol>
                <a:gridCol w="1129516">
                  <a:extLst>
                    <a:ext uri="{9D8B030D-6E8A-4147-A177-3AD203B41FA5}">
                      <a16:colId xmlns:a16="http://schemas.microsoft.com/office/drawing/2014/main" val="20001"/>
                    </a:ext>
                  </a:extLst>
                </a:gridCol>
                <a:gridCol w="6361828">
                  <a:extLst>
                    <a:ext uri="{9D8B030D-6E8A-4147-A177-3AD203B41FA5}">
                      <a16:colId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a16="http://schemas.microsoft.com/office/drawing/2014/main" id="{CFF4DF4D-C291-C141-90EE-6C7CB411A5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a16="http://schemas.microsoft.com/office/drawing/2014/main" id="{CB681A90-0CD3-EA46-BD97-5803DCFB3E5D}"/>
              </a:ext>
            </a:extLst>
          </p:cNvPr>
          <p:cNvSpPr>
            <a:spLocks noGrp="1"/>
          </p:cNvSpPr>
          <p:nvPr>
            <p:ph sz="half" idx="1"/>
          </p:nvPr>
        </p:nvSpPr>
        <p:spPr>
          <a:xfrm>
            <a:off x="1268412" y="2447924"/>
            <a:ext cx="4627562" cy="3124201"/>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34407" y="1243013"/>
            <a:ext cx="4744154" cy="4084211"/>
          </a:xfrm>
          <a:prstGeom prst="rect">
            <a:avLst/>
          </a:prstGeom>
        </p:spPr>
      </p:pic>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a16="http://schemas.microsoft.com/office/drawing/2014/main" id="{4A7DF545-5DF3-C048-9C1F-B821D7E5FD68}"/>
              </a:ext>
            </a:extLst>
          </p:cNvPr>
          <p:cNvSpPr>
            <a:spLocks noGrp="1"/>
          </p:cNvSpPr>
          <p:nvPr>
            <p:ph sz="half" idx="1"/>
          </p:nvPr>
        </p:nvSpPr>
        <p:spPr>
          <a:xfrm>
            <a:off x="1268412" y="2604977"/>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a16="http://schemas.microsoft.com/office/drawing/2014/main" id="{E7444C4F-ABE5-3348-9F01-1F2FC5A10A64}"/>
              </a:ext>
            </a:extLst>
          </p:cNvPr>
          <p:cNvSpPr>
            <a:spLocks noGrp="1"/>
          </p:cNvSpPr>
          <p:nvPr>
            <p:ph sz="half" idx="1"/>
          </p:nvPr>
        </p:nvSpPr>
        <p:spPr>
          <a:xfrm>
            <a:off x="1268412" y="2486025"/>
            <a:ext cx="4494827" cy="3305176"/>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a16="http://schemas.microsoft.com/office/drawing/2014/main" id="{A2E861A3-F23C-46B8-A38A-4A22E453D9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a16="http://schemas.microsoft.com/office/drawing/2014/main" id="{8BC3D220-643B-4160-B5A9-59DF5D21F4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a16="http://schemas.microsoft.com/office/drawing/2014/main" id="{B92237DE-D518-4625-8392-66D708458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a16="http://schemas.microsoft.com/office/drawing/2014/main" id="{F290F0DD-E80A-4263-94E1-A41F57D84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a16="http://schemas.microsoft.com/office/drawing/2014/main" id="{D78EA7D2-CCEA-435E-873D-36BF0522F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a16="http://schemas.microsoft.com/office/drawing/2014/main" id="{9DFA731E-D6BB-42CC-AA05-64023DC81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a16="http://schemas.microsoft.com/office/drawing/2014/main" id="{B00D0483-90FB-4EB4-9770-CA8A310D5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a16="http://schemas.microsoft.com/office/drawing/2014/main" id="{DD7EED39-224E-4230-8FD1-B1E1AF6C6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434407" y="1011765"/>
            <a:ext cx="4744154" cy="4546708"/>
          </a:xfrm>
          <a:prstGeom prst="rect">
            <a:avLst/>
          </a:prstGeom>
        </p:spPr>
      </p:pic>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7CD9-9A74-8F4F-8FF3-203F034E0AA1}"/>
              </a:ext>
            </a:extLst>
          </p:cNvPr>
          <p:cNvSpPr>
            <a:spLocks noGrp="1"/>
          </p:cNvSpPr>
          <p:nvPr>
            <p:ph type="title"/>
          </p:nvPr>
        </p:nvSpPr>
        <p:spPr/>
        <p:txBody>
          <a:bodyPr/>
          <a:lstStyle/>
          <a:p>
            <a:r>
              <a:rPr lang="en-US"/>
              <a:t>Components of TypeScript</a:t>
            </a:r>
            <a:endParaRPr lang="en-US" dirty="0"/>
          </a:p>
        </p:txBody>
      </p:sp>
      <p:pic>
        <p:nvPicPr>
          <p:cNvPr id="2050" name="Picture 2">
            <a:extLst>
              <a:ext uri="{FF2B5EF4-FFF2-40B4-BE49-F238E27FC236}">
                <a16:creationId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651F-3BD5-2742-B2EC-8253829D467A}"/>
              </a:ext>
            </a:extLst>
          </p:cNvPr>
          <p:cNvSpPr>
            <a:spLocks noGrp="1"/>
          </p:cNvSpPr>
          <p:nvPr>
            <p:ph type="title"/>
          </p:nvPr>
        </p:nvSpPr>
        <p:spPr/>
        <p:txBody>
          <a:bodyPr/>
          <a:lstStyle/>
          <a:p>
            <a:r>
              <a:rPr lang="en-US" dirty="0"/>
              <a:t>Object-Oriented Terms</a:t>
            </a:r>
          </a:p>
        </p:txBody>
      </p:sp>
      <p:pic>
        <p:nvPicPr>
          <p:cNvPr id="3074" name="Picture 2">
            <a:extLst>
              <a:ext uri="{FF2B5EF4-FFF2-40B4-BE49-F238E27FC236}">
                <a16:creationId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3" y="243839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a:t>
            </a:r>
            <a:r>
              <a:rPr lang="en-US" dirty="0" err="1"/>
              <a:t>TypeScript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a core member of the development team of C# language</a:t>
            </a:r>
          </a:p>
          <a:p>
            <a:pPr>
              <a:buFont typeface="Wingdings" panose="05000000000000000000" pitchFamily="2" charset="2"/>
              <a:buChar char="Ø"/>
            </a:pPr>
            <a:r>
              <a:rPr lang="en-US" dirty="0"/>
              <a:t>First Released: October 2012</a:t>
            </a:r>
          </a:p>
          <a:p>
            <a:pPr marL="0" indent="0">
              <a:buNone/>
            </a:pP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a:t>
            </a:r>
            <a:r>
              <a:rPr lang="en-US" dirty="0" err="1"/>
              <a:t>TypeScript</a:t>
            </a:r>
            <a:r>
              <a:rPr lang="en-US" dirty="0"/>
              <a: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a:t>
            </a:r>
            <a:r>
              <a:rPr lang="en-US" dirty="0" err="1"/>
              <a:t>TypeScript</a:t>
            </a:r>
            <a:r>
              <a:rPr lang="en-US" dirty="0"/>
              <a: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err="1"/>
              <a:t>TypeScript</a:t>
            </a:r>
            <a:endParaRPr lang="en-US" dirty="0"/>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a:t>
            </a:r>
            <a:r>
              <a:rPr lang="en-US" dirty="0" err="1"/>
              <a:t>TypeScript</a:t>
            </a:r>
            <a:endParaRPr lang="en-US" dirty="0"/>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in </a:t>
            </a:r>
            <a:r>
              <a:rPr lang="en-US" dirty="0" err="1"/>
              <a:t>TypeScript</a:t>
            </a:r>
            <a:endParaRPr lang="en-US" dirty="0"/>
          </a:p>
        </p:txBody>
      </p:sp>
      <p:sp>
        <p:nvSpPr>
          <p:cNvPr id="3" name="Content Placeholder 2"/>
          <p:cNvSpPr>
            <a:spLocks noGrp="1"/>
          </p:cNvSpPr>
          <p:nvPr>
            <p:ph sz="half" idx="1"/>
          </p:nvPr>
        </p:nvSpPr>
        <p:spPr>
          <a:xfrm>
            <a:off x="1796504" y="2656421"/>
            <a:ext cx="4895055" cy="3635991"/>
          </a:xfrm>
        </p:spPr>
        <p:txBody>
          <a:bodyPr>
            <a:noAutofit/>
          </a:bodyPr>
          <a:lstStyle/>
          <a:p>
            <a:pPr marL="0" indent="0">
              <a:buNone/>
            </a:pPr>
            <a:r>
              <a:rPr lang="en-US" sz="2000" b="1" dirty="0"/>
              <a:t>Rules:</a:t>
            </a:r>
          </a:p>
          <a:p>
            <a:pPr>
              <a:buFont typeface="Wingdings" panose="05000000000000000000" pitchFamily="2" charset="2"/>
              <a:buChar char="Ø"/>
            </a:pPr>
            <a:r>
              <a:rPr lang="en-US" sz="2000" dirty="0"/>
              <a:t>Variable name must be an </a:t>
            </a:r>
            <a:r>
              <a:rPr lang="en-US" sz="2000" b="1" dirty="0"/>
              <a:t>alphabet</a:t>
            </a:r>
            <a:r>
              <a:rPr lang="en-US" sz="2000" dirty="0"/>
              <a:t> or </a:t>
            </a:r>
            <a:r>
              <a:rPr lang="en-US" sz="2000" b="1" dirty="0"/>
              <a:t>numeric digits</a:t>
            </a:r>
            <a:r>
              <a:rPr lang="en-US" sz="2000" dirty="0"/>
              <a:t>.</a:t>
            </a:r>
          </a:p>
          <a:p>
            <a:pPr>
              <a:buFont typeface="Wingdings" panose="05000000000000000000" pitchFamily="2" charset="2"/>
              <a:buChar char="Ø"/>
            </a:pPr>
            <a:r>
              <a:rPr lang="en-US" sz="2000" dirty="0"/>
              <a:t>Variable name cannot start with digits.</a:t>
            </a:r>
          </a:p>
          <a:p>
            <a:pPr>
              <a:buFont typeface="Wingdings" panose="05000000000000000000" pitchFamily="2" charset="2"/>
              <a:buChar char="Ø"/>
            </a:pPr>
            <a:r>
              <a:rPr lang="en-US" sz="2000" dirty="0"/>
              <a:t>Variable name cannot contain spaces and special character, except the u</a:t>
            </a:r>
            <a:r>
              <a:rPr lang="en-US" sz="2000" b="1" dirty="0"/>
              <a:t>nderscore(_)</a:t>
            </a:r>
            <a:r>
              <a:rPr lang="en-US" sz="2000" dirty="0"/>
              <a:t> and the </a:t>
            </a:r>
            <a:r>
              <a:rPr lang="en-US" sz="2000" b="1" dirty="0"/>
              <a:t>dollar($)</a:t>
            </a:r>
            <a:r>
              <a:rPr lang="en-US" sz="2000" dirty="0"/>
              <a:t> sign</a:t>
            </a:r>
          </a:p>
          <a:p>
            <a:pPr>
              <a:buFont typeface="Wingdings" panose="05000000000000000000" pitchFamily="2" charset="2"/>
              <a:buChar char="Ø"/>
            </a:pPr>
            <a:endParaRPr lang="en-US" sz="2000" dirty="0"/>
          </a:p>
          <a:p>
            <a:endParaRPr lang="en-US" sz="2000" dirty="0"/>
          </a:p>
        </p:txBody>
      </p:sp>
      <p:sp>
        <p:nvSpPr>
          <p:cNvPr id="12" name="Content Placeholder 11"/>
          <p:cNvSpPr>
            <a:spLocks noGrp="1"/>
          </p:cNvSpPr>
          <p:nvPr>
            <p:ph sz="half" idx="2"/>
          </p:nvPr>
        </p:nvSpPr>
        <p:spPr>
          <a:xfrm>
            <a:off x="7003752" y="2423704"/>
            <a:ext cx="4895056" cy="3124200"/>
          </a:xfrm>
        </p:spPr>
        <p:txBody>
          <a:bodyPr>
            <a:normAutofit/>
          </a:bodyPr>
          <a:lstStyle/>
          <a:p>
            <a:pPr>
              <a:buFont typeface="Wingdings" panose="05000000000000000000" pitchFamily="2" charset="2"/>
              <a:buChar char="Ø"/>
            </a:pPr>
            <a:r>
              <a:rPr lang="en-US" b="1" dirty="0"/>
              <a:t>Example</a:t>
            </a:r>
            <a:r>
              <a:rPr lang="en-US" dirty="0"/>
              <a:t>:</a:t>
            </a:r>
          </a:p>
          <a:p>
            <a:pPr marL="0" indent="0">
              <a:buNone/>
            </a:pPr>
            <a:r>
              <a:rPr lang="en-US" dirty="0"/>
              <a:t>	</a:t>
            </a:r>
            <a:r>
              <a:rPr lang="en-US" dirty="0" err="1"/>
              <a:t>Var</a:t>
            </a:r>
            <a:r>
              <a:rPr lang="en-US" dirty="0"/>
              <a:t> name1 </a:t>
            </a:r>
          </a:p>
          <a:p>
            <a:pPr marL="0" indent="0">
              <a:buNone/>
            </a:pPr>
            <a:r>
              <a:rPr lang="en-US" dirty="0"/>
              <a:t>	</a:t>
            </a:r>
            <a:r>
              <a:rPr lang="en-US" dirty="0" err="1"/>
              <a:t>Var</a:t>
            </a:r>
            <a:r>
              <a:rPr lang="en-US" dirty="0"/>
              <a:t> 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8926" y="3298816"/>
            <a:ext cx="209419" cy="20443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5095" y="4108615"/>
            <a:ext cx="193703" cy="1890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3669466"/>
            <a:ext cx="186698" cy="1840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811647" y="4474417"/>
            <a:ext cx="186698" cy="184031"/>
          </a:xfrm>
          <a:prstGeom prst="rect">
            <a:avLst/>
          </a:prstGeom>
        </p:spPr>
      </p:pic>
    </p:spTree>
    <p:extLst>
      <p:ext uri="{BB962C8B-B14F-4D97-AF65-F5344CB8AC3E}">
        <p14:creationId xmlns:p14="http://schemas.microsoft.com/office/powerpoint/2010/main" val="380855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41" y="235424"/>
            <a:ext cx="10018713" cy="1752599"/>
          </a:xfrm>
        </p:spPr>
        <p:txBody>
          <a:bodyPr/>
          <a:lstStyle/>
          <a:p>
            <a:r>
              <a:rPr lang="en-US" dirty="0"/>
              <a:t>Variable Declaration in </a:t>
            </a:r>
            <a:r>
              <a:rPr lang="en-US" dirty="0" err="1"/>
              <a:t>TypeScript</a:t>
            </a:r>
            <a:endParaRPr lang="en-US" dirty="0"/>
          </a:p>
        </p:txBody>
      </p:sp>
      <p:sp>
        <p:nvSpPr>
          <p:cNvPr id="3" name="Content Placeholder 2"/>
          <p:cNvSpPr>
            <a:spLocks noGrp="1"/>
          </p:cNvSpPr>
          <p:nvPr>
            <p:ph sz="half" idx="1"/>
          </p:nvPr>
        </p:nvSpPr>
        <p:spPr>
          <a:xfrm>
            <a:off x="1484312" y="2298510"/>
            <a:ext cx="5544285" cy="3733799"/>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5" name="Content Placeholder 4"/>
          <p:cNvSpPr>
            <a:spLocks noGrp="1"/>
          </p:cNvSpPr>
          <p:nvPr>
            <p:ph sz="half" idx="2"/>
          </p:nvPr>
        </p:nvSpPr>
        <p:spPr>
          <a:xfrm>
            <a:off x="7519915" y="2438399"/>
            <a:ext cx="4435524" cy="3853217"/>
          </a:xfrm>
        </p:spPr>
        <p:txBody>
          <a:bodyPr>
            <a:normAutofit lnSpcReduction="10000"/>
          </a:bodyPr>
          <a:lstStyle/>
          <a:p>
            <a:pPr>
              <a:buFont typeface="Wingdings" panose="05000000000000000000" pitchFamily="2" charset="2"/>
              <a:buChar char="Ø"/>
            </a:pPr>
            <a:r>
              <a:rPr lang="en-US" b="1" dirty="0"/>
              <a:t>Example</a:t>
            </a:r>
            <a:r>
              <a:rPr lang="en-US" dirty="0"/>
              <a:t>:</a:t>
            </a:r>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25125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94481"/>
            <a:ext cx="10018713" cy="1752599"/>
          </a:xfrm>
        </p:spPr>
        <p:txBody>
          <a:bodyPr/>
          <a:lstStyle/>
          <a:p>
            <a:r>
              <a:rPr lang="en-US" dirty="0"/>
              <a:t>Scope for “</a:t>
            </a:r>
            <a:r>
              <a:rPr lang="en-US" dirty="0" err="1"/>
              <a:t>Var</a:t>
            </a:r>
            <a:r>
              <a:rPr lang="en-US" dirty="0"/>
              <a:t>”</a:t>
            </a:r>
          </a:p>
        </p:txBody>
      </p:sp>
      <p:sp>
        <p:nvSpPr>
          <p:cNvPr id="3" name="Content Placeholder 2"/>
          <p:cNvSpPr>
            <a:spLocks noGrp="1"/>
          </p:cNvSpPr>
          <p:nvPr>
            <p:ph sz="half" idx="1"/>
          </p:nvPr>
        </p:nvSpPr>
        <p:spPr>
          <a:xfrm>
            <a:off x="1598613" y="1651379"/>
            <a:ext cx="4895055" cy="4963235"/>
          </a:xfrm>
        </p:spPr>
        <p:txBody>
          <a:bodyPr>
            <a:noAutofit/>
          </a:bodyPr>
          <a:lstStyle/>
          <a:p>
            <a:pPr>
              <a:buFont typeface="Wingdings" panose="05000000000000000000" pitchFamily="2" charset="2"/>
              <a:buChar char="Ø"/>
            </a:pPr>
            <a:r>
              <a:rPr lang="en-US" dirty="0"/>
              <a:t>Global:</a:t>
            </a:r>
          </a:p>
          <a:p>
            <a:pPr lvl="1">
              <a:buFont typeface="Arial" panose="020B0604020202020204" pitchFamily="34" charset="0"/>
              <a:buChar char="•"/>
            </a:pPr>
            <a:r>
              <a:rPr lang="en-US" dirty="0"/>
              <a:t>If variable is declared outside a function.</a:t>
            </a:r>
          </a:p>
          <a:p>
            <a:pPr lvl="1"/>
            <a:r>
              <a:rPr lang="en-US" dirty="0"/>
              <a:t>This means that any variable that is declared outside a function block is available for use in the whole window.</a:t>
            </a:r>
          </a:p>
          <a:p>
            <a:pPr>
              <a:buFont typeface="Wingdings" panose="05000000000000000000" pitchFamily="2" charset="2"/>
              <a:buChar char="Ø"/>
            </a:pPr>
            <a:r>
              <a:rPr lang="en-US" dirty="0"/>
              <a:t>Function:</a:t>
            </a:r>
          </a:p>
          <a:p>
            <a:pPr lvl="1"/>
            <a:r>
              <a:rPr lang="en-US" dirty="0"/>
              <a:t> If variable is declared within a function. </a:t>
            </a:r>
          </a:p>
          <a:p>
            <a:pPr lvl="1"/>
            <a:r>
              <a:rPr lang="en-US" dirty="0"/>
              <a:t>This means that it is available and can be accessed only within that function.</a:t>
            </a:r>
          </a:p>
          <a:p>
            <a:pPr lvl="1">
              <a:buFont typeface="Wingdings" panose="05000000000000000000" pitchFamily="2" charset="2"/>
              <a:buChar char="Ø"/>
            </a:pPr>
            <a:endParaRPr lang="en-US" dirty="0"/>
          </a:p>
          <a:p>
            <a:pPr>
              <a:buFont typeface="Wingdings" panose="05000000000000000000" pitchFamily="2" charset="2"/>
              <a:buChar char="Ø"/>
            </a:pPr>
            <a:r>
              <a:rPr lang="en-US" b="1" dirty="0" err="1"/>
              <a:t>var</a:t>
            </a:r>
            <a:r>
              <a:rPr lang="en-US" dirty="0"/>
              <a:t> variables can be updated and re-declared within its scope</a:t>
            </a:r>
          </a:p>
          <a:p>
            <a:pPr lvl="1">
              <a:buFont typeface="Wingdings" panose="05000000000000000000" pitchFamily="2" charset="2"/>
              <a:buChar char="Ø"/>
            </a:pPr>
            <a:endParaRPr lang="en-US" dirty="0"/>
          </a:p>
        </p:txBody>
      </p:sp>
      <p:sp>
        <p:nvSpPr>
          <p:cNvPr id="4" name="Content Placeholder 3"/>
          <p:cNvSpPr>
            <a:spLocks noGrp="1"/>
          </p:cNvSpPr>
          <p:nvPr>
            <p:ph sz="half" idx="2"/>
          </p:nvPr>
        </p:nvSpPr>
        <p:spPr>
          <a:xfrm>
            <a:off x="6962807" y="1947080"/>
            <a:ext cx="5047221" cy="4667534"/>
          </a:xfrm>
        </p:spPr>
        <p:txBody>
          <a:bodyPr>
            <a:normAutofit fontScale="92500" lnSpcReduction="20000"/>
          </a:bodyPr>
          <a:lstStyle/>
          <a:p>
            <a:pPr>
              <a:buFont typeface="Wingdings" panose="05000000000000000000" pitchFamily="2" charset="2"/>
              <a:buChar char="Ø"/>
            </a:pPr>
            <a:r>
              <a:rPr lang="en-US" b="1" dirty="0"/>
              <a:t>Example:</a:t>
            </a:r>
          </a:p>
          <a:p>
            <a:pPr marL="457200" lvl="1" indent="0">
              <a:buNone/>
            </a:pPr>
            <a:r>
              <a:rPr lang="en-US" dirty="0" err="1">
                <a:solidFill>
                  <a:schemeClr val="accent1">
                    <a:lumMod val="50000"/>
                  </a:schemeClr>
                </a:solidFill>
              </a:rPr>
              <a:t>var</a:t>
            </a:r>
            <a:r>
              <a:rPr lang="en-US" dirty="0">
                <a:solidFill>
                  <a:schemeClr val="accent1">
                    <a:lumMod val="50000"/>
                  </a:schemeClr>
                </a:solidFill>
              </a:rPr>
              <a:t> course= “Computer Science";</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function Main() {</a:t>
            </a:r>
          </a:p>
          <a:p>
            <a:pPr marL="457200" lvl="1" indent="0">
              <a:buNone/>
            </a:pPr>
            <a:r>
              <a:rPr lang="en-US" dirty="0">
                <a:solidFill>
                  <a:schemeClr val="accent1">
                    <a:lumMod val="50000"/>
                  </a:schemeClr>
                </a:solidFill>
              </a:rPr>
              <a:t>        </a:t>
            </a:r>
            <a:r>
              <a:rPr lang="en-US" dirty="0" err="1">
                <a:solidFill>
                  <a:schemeClr val="accent1">
                    <a:lumMod val="50000"/>
                  </a:schemeClr>
                </a:solidFill>
              </a:rPr>
              <a:t>var</a:t>
            </a:r>
            <a:r>
              <a:rPr lang="en-US" dirty="0">
                <a:solidFill>
                  <a:schemeClr val="accent1">
                    <a:lumMod val="50000"/>
                  </a:schemeClr>
                </a:solidFill>
              </a:rPr>
              <a:t> subject= “Software Paradigm";</a:t>
            </a:r>
          </a:p>
          <a:p>
            <a:pPr marL="457200" lvl="1" indent="0">
              <a:buNone/>
            </a:pPr>
            <a:r>
              <a:rPr lang="en-US" dirty="0">
                <a:solidFill>
                  <a:schemeClr val="accent1">
                    <a:lumMod val="50000"/>
                  </a:schemeClr>
                </a:solidFill>
              </a:rPr>
              <a:t>	</a:t>
            </a:r>
          </a:p>
          <a:p>
            <a:pPr marL="457200" lvl="1" indent="0">
              <a:buNone/>
            </a:pPr>
            <a:r>
              <a:rPr lang="en-US" dirty="0">
                <a:solidFill>
                  <a:schemeClr val="accent1">
                    <a:lumMod val="50000"/>
                  </a:schemeClr>
                </a:solidFill>
              </a:rPr>
              <a:t>  	Console.log(course);</a:t>
            </a:r>
          </a:p>
          <a:p>
            <a:pPr marL="457200" lvl="1" indent="0">
              <a:buNone/>
            </a:pPr>
            <a:r>
              <a:rPr lang="en-US" dirty="0">
                <a:solidFill>
                  <a:schemeClr val="accent1">
                    <a:lumMod val="50000"/>
                  </a:schemeClr>
                </a:solidFill>
              </a:rPr>
              <a:t>	Console.log(subject);</a:t>
            </a:r>
          </a:p>
          <a:p>
            <a:pPr marL="457200" lvl="1" indent="0">
              <a:buNone/>
            </a:pPr>
            <a:r>
              <a:rPr lang="en-US" dirty="0">
                <a:solidFill>
                  <a:schemeClr val="accent1">
                    <a:lumMod val="50000"/>
                  </a:schemeClr>
                </a:solidFill>
              </a:rPr>
              <a:t>    }</a:t>
            </a:r>
          </a:p>
          <a:p>
            <a:pPr marL="457200" lvl="1" indent="0">
              <a:buNone/>
            </a:pPr>
            <a:endParaRPr lang="en-US" dirty="0">
              <a:solidFill>
                <a:schemeClr val="accent1">
                  <a:lumMod val="50000"/>
                </a:schemeClr>
              </a:solidFill>
            </a:endParaRPr>
          </a:p>
          <a:p>
            <a:pPr marL="457200" lvl="1" indent="0">
              <a:buNone/>
            </a:pPr>
            <a:r>
              <a:rPr lang="en-US" dirty="0">
                <a:solidFill>
                  <a:schemeClr val="accent1">
                    <a:lumMod val="50000"/>
                  </a:schemeClr>
                </a:solidFill>
              </a:rPr>
              <a:t>Console.log(course);</a:t>
            </a:r>
          </a:p>
          <a:p>
            <a:pPr marL="457200" lvl="1" indent="0">
              <a:buNone/>
            </a:pPr>
            <a:r>
              <a:rPr lang="en-US" dirty="0">
                <a:solidFill>
                  <a:schemeClr val="accent1">
                    <a:lumMod val="50000"/>
                  </a:schemeClr>
                </a:solidFill>
              </a:rPr>
              <a:t>Console.log(subject);</a:t>
            </a:r>
            <a:r>
              <a:rPr lang="en-US" b="1" dirty="0">
                <a:solidFill>
                  <a:schemeClr val="accent1">
                    <a:lumMod val="50000"/>
                  </a:schemeClr>
                </a:solidFill>
              </a:rPr>
              <a:t> //Error</a:t>
            </a:r>
          </a:p>
          <a:p>
            <a:pPr marL="457200" lvl="1" indent="0">
              <a:buNone/>
            </a:pPr>
            <a:endParaRPr lang="en-US" dirty="0">
              <a:solidFill>
                <a:schemeClr val="accent1">
                  <a:lumMod val="50000"/>
                </a:schemeClr>
              </a:solidFill>
            </a:endParaRPr>
          </a:p>
          <a:p>
            <a:pPr marL="457200" lvl="1" indent="0">
              <a:buNone/>
            </a:pPr>
            <a:r>
              <a:rPr lang="en-US" b="1" dirty="0"/>
              <a:t>course</a:t>
            </a:r>
            <a:r>
              <a:rPr lang="en-US" dirty="0"/>
              <a:t>: Global scoped</a:t>
            </a:r>
          </a:p>
          <a:p>
            <a:pPr marL="457200" lvl="1" indent="0">
              <a:buNone/>
            </a:pPr>
            <a:r>
              <a:rPr lang="en-US" b="1" dirty="0"/>
              <a:t>subject</a:t>
            </a:r>
            <a:r>
              <a:rPr lang="en-US" dirty="0"/>
              <a:t>: Function scoped</a:t>
            </a:r>
          </a:p>
        </p:txBody>
      </p:sp>
    </p:spTree>
    <p:extLst>
      <p:ext uri="{BB962C8B-B14F-4D97-AF65-F5344CB8AC3E}">
        <p14:creationId xmlns:p14="http://schemas.microsoft.com/office/powerpoint/2010/main" val="623499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923</TotalTime>
  <Words>2146</Words>
  <Application>Microsoft Macintosh PowerPoint</Application>
  <PresentationFormat>Widescreen</PresentationFormat>
  <Paragraphs>268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Manji, Prashanth Kumar</cp:lastModifiedBy>
  <cp:revision>199</cp:revision>
  <dcterms:created xsi:type="dcterms:W3CDTF">2021-09-16T00:42:42Z</dcterms:created>
  <dcterms:modified xsi:type="dcterms:W3CDTF">2021-09-26T22:20:55Z</dcterms:modified>
</cp:coreProperties>
</file>