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9/17/2021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a:t>
            </a:r>
            <a:r>
              <a:rPr lang="en-US" sz="6700" b="1" dirty="0" smtClean="0"/>
              <a:t>Paradigms</a:t>
            </a:r>
            <a:r>
              <a:rPr lang="en-US" dirty="0" smtClean="0"/>
              <a:t/>
            </a:r>
            <a:br>
              <a:rPr lang="en-US" dirty="0" smtClean="0"/>
            </a:br>
            <a:r>
              <a:rPr lang="en-US" dirty="0" smtClean="0"/>
              <a:t/>
            </a:r>
            <a:br>
              <a:rPr lang="en-US" dirty="0" smtClean="0"/>
            </a:br>
            <a:r>
              <a:rPr lang="en-US" sz="4400" dirty="0"/>
              <a:t>C</a:t>
            </a:r>
            <a:r>
              <a:rPr lang="en-US" sz="4400" dirty="0" smtClean="0"/>
              <a:t>omputer </a:t>
            </a:r>
            <a:r>
              <a:rPr lang="en-US" sz="4400" dirty="0"/>
              <a:t>P</a:t>
            </a:r>
            <a:r>
              <a:rPr lang="en-US" sz="4400" dirty="0" smtClean="0"/>
              <a:t>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smtClean="0"/>
              <a:t>By </a:t>
            </a:r>
          </a:p>
          <a:p>
            <a:pPr>
              <a:lnSpc>
                <a:spcPct val="120000"/>
              </a:lnSpc>
              <a:spcBef>
                <a:spcPts val="0"/>
              </a:spcBef>
            </a:pPr>
            <a:r>
              <a:rPr lang="en-US" sz="5600" dirty="0" smtClean="0"/>
              <a:t>Jainee Gohil, </a:t>
            </a:r>
          </a:p>
          <a:p>
            <a:pPr>
              <a:lnSpc>
                <a:spcPct val="120000"/>
              </a:lnSpc>
              <a:spcBef>
                <a:spcPts val="0"/>
              </a:spcBef>
            </a:pPr>
            <a:r>
              <a:rPr lang="en-US" sz="5600" dirty="0" smtClean="0"/>
              <a:t>Kalyan Kollepara, </a:t>
            </a:r>
          </a:p>
          <a:p>
            <a:pPr>
              <a:lnSpc>
                <a:spcPct val="120000"/>
              </a:lnSpc>
              <a:spcBef>
                <a:spcPts val="0"/>
              </a:spcBef>
            </a:pPr>
            <a:r>
              <a:rPr lang="en-US" sz="5600" dirty="0" smtClean="0"/>
              <a:t>Mahesh </a:t>
            </a:r>
            <a:r>
              <a:rPr lang="en-US" sz="5600" dirty="0"/>
              <a:t>Kumar </a:t>
            </a:r>
            <a:r>
              <a:rPr lang="en-US" sz="5600" dirty="0" err="1" smtClean="0"/>
              <a:t>Gudumala</a:t>
            </a:r>
            <a:r>
              <a:rPr lang="en-US" sz="5600" dirty="0" smtClean="0"/>
              <a:t>,</a:t>
            </a:r>
            <a:r>
              <a:rPr lang="en-US" sz="5600" dirty="0"/>
              <a:t> </a:t>
            </a:r>
            <a:endParaRPr lang="en-US" sz="5600" dirty="0" smtClean="0"/>
          </a:p>
          <a:p>
            <a:pPr>
              <a:lnSpc>
                <a:spcPct val="120000"/>
              </a:lnSpc>
              <a:spcBef>
                <a:spcPts val="0"/>
              </a:spcBef>
            </a:pPr>
            <a:r>
              <a:rPr lang="en-US" sz="5600" dirty="0" err="1" smtClean="0"/>
              <a:t>Prashanth</a:t>
            </a:r>
            <a:r>
              <a:rPr lang="en-US" sz="5600" dirty="0" smtClean="0"/>
              <a:t> </a:t>
            </a:r>
            <a:r>
              <a:rPr lang="en-US" sz="5600" dirty="0"/>
              <a:t>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smtClean="0"/>
              <a:t>Scope for “Let”</a:t>
            </a:r>
            <a:endParaRPr lang="en-US" dirty="0"/>
          </a:p>
        </p:txBody>
      </p:sp>
      <p:sp>
        <p:nvSpPr>
          <p:cNvPr id="3" name="Content Placeholder 2"/>
          <p:cNvSpPr>
            <a:spLocks noGrp="1"/>
          </p:cNvSpPr>
          <p:nvPr>
            <p:ph sz="half" idx="1"/>
          </p:nvPr>
        </p:nvSpPr>
        <p:spPr>
          <a:xfrm>
            <a:off x="1598613" y="1774209"/>
            <a:ext cx="4895055" cy="4612943"/>
          </a:xfrm>
        </p:spPr>
        <p:txBody>
          <a:bodyPr>
            <a:noAutofit/>
          </a:bodyPr>
          <a:lstStyle/>
          <a:p>
            <a:pPr>
              <a:buFont typeface="Wingdings" panose="05000000000000000000" pitchFamily="2" charset="2"/>
              <a:buChar char="Ø"/>
            </a:pPr>
            <a:r>
              <a:rPr lang="en-US" sz="2400" dirty="0" smtClean="0"/>
              <a:t>Block:</a:t>
            </a:r>
          </a:p>
          <a:p>
            <a:pPr lvl="1">
              <a:buFont typeface="Arial" panose="020B0604020202020204" pitchFamily="34" charset="0"/>
              <a:buChar char="•"/>
            </a:pPr>
            <a:r>
              <a:rPr lang="en-US" sz="2000" dirty="0"/>
              <a:t>A block lives in curly </a:t>
            </a:r>
            <a:r>
              <a:rPr lang="en-US" sz="2000" dirty="0" smtClean="0"/>
              <a:t>braces “{}”. </a:t>
            </a:r>
            <a:r>
              <a:rPr lang="en-US" sz="2000" dirty="0"/>
              <a:t>Anything within curly braces is a block.</a:t>
            </a:r>
            <a:endParaRPr lang="en-US" sz="2000" dirty="0" smtClean="0"/>
          </a:p>
          <a:p>
            <a:pPr lvl="1">
              <a:buFont typeface="Arial" panose="020B0604020202020204" pitchFamily="34" charset="0"/>
              <a:buChar char="•"/>
            </a:pPr>
            <a:r>
              <a:rPr lang="en-US" sz="2000" b="1" dirty="0"/>
              <a:t>l</a:t>
            </a:r>
            <a:r>
              <a:rPr lang="en-US" sz="2000" b="1" dirty="0" smtClean="0"/>
              <a:t>et </a:t>
            </a:r>
            <a:r>
              <a:rPr lang="en-US" sz="2000" dirty="0" smtClean="0"/>
              <a:t>has scoped </a:t>
            </a:r>
            <a:r>
              <a:rPr lang="en-US" sz="2000" dirty="0"/>
              <a:t>to the nearest enclosing block which can be smaller than a function </a:t>
            </a:r>
            <a:r>
              <a:rPr lang="en-US" sz="2000" dirty="0" smtClean="0"/>
              <a:t>block.</a:t>
            </a:r>
          </a:p>
          <a:p>
            <a:pPr lvl="1">
              <a:buFont typeface="Arial" panose="020B0604020202020204" pitchFamily="34" charset="0"/>
              <a:buChar char="•"/>
            </a:pPr>
            <a:r>
              <a:rPr lang="en-US" sz="2000" dirty="0"/>
              <a:t>So a variable declared in a block with let  is only available for use within that </a:t>
            </a:r>
            <a:r>
              <a:rPr lang="en-US" sz="2000" dirty="0" smtClean="0"/>
              <a:t>block.</a:t>
            </a:r>
          </a:p>
          <a:p>
            <a:pPr lvl="1">
              <a:buFont typeface="Arial" panose="020B0604020202020204" pitchFamily="34" charset="0"/>
              <a:buChar char="•"/>
            </a:pPr>
            <a:r>
              <a:rPr lang="en-US" sz="2000" b="1" dirty="0"/>
              <a:t>let</a:t>
            </a:r>
            <a:r>
              <a:rPr lang="en-US" sz="2000" dirty="0"/>
              <a:t> variables can be updated but not </a:t>
            </a:r>
            <a:r>
              <a:rPr lang="en-US" sz="2000" dirty="0" smtClean="0"/>
              <a:t>re-declared.</a:t>
            </a:r>
          </a:p>
          <a:p>
            <a:pPr lvl="1">
              <a:buFont typeface="Wingdings" panose="05000000000000000000" pitchFamily="2" charset="2"/>
              <a:buChar char="Ø"/>
            </a:pPr>
            <a:endParaRPr lang="en-US" dirty="0" smtClean="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smtClean="0"/>
              <a:t>Example:</a:t>
            </a:r>
          </a:p>
          <a:p>
            <a:pPr marL="457200" lvl="1" indent="0">
              <a:buNone/>
            </a:pPr>
            <a:r>
              <a:rPr lang="en-US" dirty="0" smtClean="0">
                <a:solidFill>
                  <a:schemeClr val="accent1">
                    <a:lumMod val="50000"/>
                  </a:schemeClr>
                </a:solidFill>
              </a:rPr>
              <a:t>let course= “Computer Science";</a:t>
            </a:r>
          </a:p>
          <a:p>
            <a:pPr marL="457200" lvl="1" indent="0">
              <a:buNone/>
            </a:pPr>
            <a:r>
              <a:rPr lang="en-US" dirty="0" smtClean="0">
                <a:solidFill>
                  <a:schemeClr val="accent1">
                    <a:lumMod val="50000"/>
                  </a:schemeClr>
                </a:solidFill>
              </a:rPr>
              <a:t>let point = 4;</a:t>
            </a:r>
            <a:endParaRPr lang="en-US" dirty="0">
              <a:solidFill>
                <a:schemeClr val="accent1">
                  <a:lumMod val="50000"/>
                </a:schemeClr>
              </a:solidFill>
            </a:endParaRP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a:t>
            </a:r>
            <a:r>
              <a:rPr lang="en-US" dirty="0" smtClean="0">
                <a:solidFill>
                  <a:schemeClr val="accent1">
                    <a:lumMod val="50000"/>
                  </a:schemeClr>
                </a:solidFill>
              </a:rPr>
              <a:t>Main() {</a:t>
            </a:r>
          </a:p>
          <a:p>
            <a:pPr marL="457200" lvl="1" indent="0">
              <a:buNone/>
            </a:pPr>
            <a:r>
              <a:rPr lang="en-US" dirty="0" smtClean="0">
                <a:solidFill>
                  <a:schemeClr val="accent1">
                    <a:lumMod val="50000"/>
                  </a:schemeClr>
                </a:solidFill>
              </a:rPr>
              <a:t>	If(point &gt; 9){</a:t>
            </a:r>
            <a:endParaRPr lang="en-US" dirty="0">
              <a:solidFill>
                <a:schemeClr val="accent1">
                  <a:lumMod val="50000"/>
                </a:schemeClr>
              </a:solidFill>
            </a:endParaRPr>
          </a:p>
          <a:p>
            <a:pPr marL="457200" lvl="1" indent="0">
              <a:buNone/>
            </a:pPr>
            <a:r>
              <a:rPr lang="en-US" dirty="0">
                <a:solidFill>
                  <a:schemeClr val="accent1">
                    <a:lumMod val="50000"/>
                  </a:schemeClr>
                </a:solidFill>
              </a:rPr>
              <a:t>       </a:t>
            </a:r>
            <a:r>
              <a:rPr lang="en-US" dirty="0" smtClean="0">
                <a:solidFill>
                  <a:schemeClr val="accent1">
                    <a:lumMod val="50000"/>
                  </a:schemeClr>
                </a:solidFill>
              </a:rPr>
              <a:t>	 	let subject</a:t>
            </a:r>
            <a:r>
              <a:rPr lang="en-US" dirty="0">
                <a:solidFill>
                  <a:schemeClr val="accent1">
                    <a:lumMod val="50000"/>
                  </a:schemeClr>
                </a:solidFill>
              </a:rPr>
              <a:t>= “Software Paradigm</a:t>
            </a:r>
            <a:r>
              <a:rPr lang="en-US" dirty="0" smtClean="0">
                <a:solidFill>
                  <a:schemeClr val="accent1">
                    <a:lumMod val="50000"/>
                  </a:schemeClr>
                </a:solidFill>
              </a:rPr>
              <a:t>";</a:t>
            </a:r>
          </a:p>
          <a:p>
            <a:pPr marL="457200" lvl="1" indent="0">
              <a:buNone/>
            </a:pPr>
            <a:r>
              <a:rPr lang="en-US" dirty="0" smtClean="0">
                <a:solidFill>
                  <a:schemeClr val="accent1">
                    <a:lumMod val="50000"/>
                  </a:schemeClr>
                </a:solidFill>
              </a:rPr>
              <a:t>	 	Console.log(subject</a:t>
            </a:r>
            <a:r>
              <a:rPr lang="en-US" dirty="0">
                <a:solidFill>
                  <a:schemeClr val="accent1">
                    <a:lumMod val="50000"/>
                  </a:schemeClr>
                </a:solidFill>
              </a:rPr>
              <a:t>);</a:t>
            </a:r>
            <a:endParaRPr lang="en-US" dirty="0" smtClean="0">
              <a:solidFill>
                <a:schemeClr val="accent1">
                  <a:lumMod val="50000"/>
                </a:schemeClr>
              </a:solidFill>
            </a:endParaRPr>
          </a:p>
          <a:p>
            <a:pPr marL="457200" lvl="1" indent="0">
              <a:buNone/>
            </a:pPr>
            <a:r>
              <a:rPr lang="en-US" dirty="0" smtClean="0">
                <a:solidFill>
                  <a:schemeClr val="accent1">
                    <a:lumMod val="50000"/>
                  </a:schemeClr>
                </a:solidFill>
              </a:rPr>
              <a:t>	}</a:t>
            </a:r>
          </a:p>
          <a:p>
            <a:pPr marL="457200" lvl="1" indent="0">
              <a:buNone/>
            </a:pPr>
            <a:r>
              <a:rPr lang="en-US" dirty="0" smtClean="0">
                <a:solidFill>
                  <a:schemeClr val="accent1">
                    <a:lumMod val="50000"/>
                  </a:schemeClr>
                </a:solidFill>
              </a:rPr>
              <a:t>	Console.log(subject); </a:t>
            </a:r>
            <a:r>
              <a:rPr lang="en-US" b="1" dirty="0" smtClean="0">
                <a:solidFill>
                  <a:schemeClr val="accent1">
                    <a:lumMod val="50000"/>
                  </a:schemeClr>
                </a:solidFill>
              </a:rPr>
              <a:t>//Error</a:t>
            </a:r>
            <a:endParaRPr lang="en-US" dirty="0">
              <a:solidFill>
                <a:schemeClr val="accent1">
                  <a:lumMod val="50000"/>
                </a:schemeClr>
              </a:solidFill>
            </a:endParaRPr>
          </a:p>
          <a:p>
            <a:pPr marL="457200" lvl="1" indent="0">
              <a:buNone/>
            </a:pPr>
            <a:r>
              <a:rPr lang="en-US" dirty="0" smtClean="0">
                <a:solidFill>
                  <a:schemeClr val="accent1">
                    <a:lumMod val="50000"/>
                  </a:schemeClr>
                </a:solidFill>
              </a:rPr>
              <a:t>     }</a:t>
            </a:r>
          </a:p>
        </p:txBody>
      </p:sp>
    </p:spTree>
    <p:extLst>
      <p:ext uri="{BB962C8B-B14F-4D97-AF65-F5344CB8AC3E}">
        <p14:creationId xmlns:p14="http://schemas.microsoft.com/office/powerpoint/2010/main" val="190622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smtClean="0"/>
              <a:t>Scope for “</a:t>
            </a:r>
            <a:r>
              <a:rPr lang="en-US" dirty="0" err="1" smtClean="0"/>
              <a:t>Const</a:t>
            </a:r>
            <a:r>
              <a:rPr lang="en-US" dirty="0" smtClean="0"/>
              <a:t>”</a:t>
            </a:r>
            <a:endParaRPr lang="en-US" dirty="0"/>
          </a:p>
        </p:txBody>
      </p:sp>
      <p:sp>
        <p:nvSpPr>
          <p:cNvPr id="3" name="Content Placeholder 2"/>
          <p:cNvSpPr>
            <a:spLocks noGrp="1"/>
          </p:cNvSpPr>
          <p:nvPr>
            <p:ph sz="half" idx="1"/>
          </p:nvPr>
        </p:nvSpPr>
        <p:spPr>
          <a:xfrm>
            <a:off x="1598613" y="1947080"/>
            <a:ext cx="4895055" cy="4330890"/>
          </a:xfrm>
        </p:spPr>
        <p:txBody>
          <a:bodyPr>
            <a:noAutofit/>
          </a:bodyPr>
          <a:lstStyle/>
          <a:p>
            <a:pPr>
              <a:buFont typeface="Wingdings" panose="05000000000000000000" pitchFamily="2" charset="2"/>
              <a:buChar char="Ø"/>
            </a:pPr>
            <a:r>
              <a:rPr lang="en-US" sz="2400" dirty="0" smtClean="0"/>
              <a:t>Block:</a:t>
            </a:r>
          </a:p>
          <a:p>
            <a:pPr lvl="1"/>
            <a:r>
              <a:rPr lang="en-US" sz="2000" dirty="0" smtClean="0"/>
              <a:t>Like </a:t>
            </a:r>
            <a:r>
              <a:rPr lang="en-US" sz="2000" b="1" dirty="0" smtClean="0"/>
              <a:t>“</a:t>
            </a:r>
            <a:r>
              <a:rPr lang="en-US" sz="2000" dirty="0" smtClean="0"/>
              <a:t>Let”, </a:t>
            </a:r>
            <a:r>
              <a:rPr lang="en-US" sz="2000" dirty="0" err="1" smtClean="0"/>
              <a:t>Const</a:t>
            </a:r>
            <a:r>
              <a:rPr lang="en-US" sz="2000" dirty="0" smtClean="0"/>
              <a:t> also has a block scope.</a:t>
            </a:r>
          </a:p>
          <a:p>
            <a:pPr lvl="1"/>
            <a:r>
              <a:rPr lang="en-US" sz="2000" dirty="0" smtClean="0"/>
              <a:t>But difference between </a:t>
            </a:r>
            <a:r>
              <a:rPr lang="en-US" sz="2000" b="1" dirty="0" smtClean="0"/>
              <a:t>“let” </a:t>
            </a:r>
            <a:r>
              <a:rPr lang="en-US" sz="2000" dirty="0" smtClean="0"/>
              <a:t>and </a:t>
            </a:r>
            <a:r>
              <a:rPr lang="en-US" sz="2000" b="1" dirty="0" smtClean="0"/>
              <a:t>“</a:t>
            </a:r>
            <a:r>
              <a:rPr lang="en-US" sz="2000" b="1" dirty="0" err="1" smtClean="0"/>
              <a:t>const</a:t>
            </a:r>
            <a:r>
              <a:rPr lang="en-US" sz="2000" b="1" dirty="0" smtClean="0"/>
              <a:t>” </a:t>
            </a:r>
            <a:r>
              <a:rPr lang="en-US" sz="2000" dirty="0" smtClean="0"/>
              <a:t>is that:</a:t>
            </a:r>
          </a:p>
          <a:p>
            <a:pPr lvl="2"/>
            <a:r>
              <a:rPr lang="en-US" sz="1800" dirty="0" err="1" smtClean="0"/>
              <a:t>const</a:t>
            </a:r>
            <a:r>
              <a:rPr lang="en-US" sz="1800" dirty="0" smtClean="0"/>
              <a:t> variable </a:t>
            </a:r>
            <a:r>
              <a:rPr lang="en-US" sz="1800" dirty="0"/>
              <a:t> cannot be updated or re-declared</a:t>
            </a:r>
            <a:r>
              <a:rPr lang="en-US" sz="1800" dirty="0" smtClean="0"/>
              <a:t>.</a:t>
            </a:r>
          </a:p>
          <a:p>
            <a:pPr lvl="2"/>
            <a:r>
              <a:rPr lang="en-US" sz="1800" dirty="0" err="1"/>
              <a:t>c</a:t>
            </a:r>
            <a:r>
              <a:rPr lang="en-US" sz="1800" dirty="0" err="1" smtClean="0"/>
              <a:t>onst</a:t>
            </a:r>
            <a:r>
              <a:rPr lang="en-US" sz="1800" dirty="0" smtClean="0"/>
              <a:t> variable must be initialized at the time of declaration.</a:t>
            </a:r>
          </a:p>
          <a:p>
            <a:pPr lvl="1"/>
            <a:endParaRPr lang="en-US" dirty="0" smtClean="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smtClean="0"/>
              <a:t>Example:</a:t>
            </a:r>
          </a:p>
          <a:p>
            <a:pPr marL="457200" lvl="1" indent="0">
              <a:buNone/>
            </a:pPr>
            <a:r>
              <a:rPr lang="en-US" b="1" dirty="0" smtClean="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smtClean="0">
                <a:solidFill>
                  <a:schemeClr val="accent1">
                    <a:lumMod val="50000"/>
                  </a:schemeClr>
                </a:solidFill>
              </a:rPr>
              <a:t> </a:t>
            </a:r>
            <a:r>
              <a:rPr lang="en-US" dirty="0">
                <a:solidFill>
                  <a:schemeClr val="accent1">
                    <a:lumMod val="50000"/>
                  </a:schemeClr>
                </a:solidFill>
              </a:rPr>
              <a:t>course= “Computer Science";</a:t>
            </a:r>
          </a:p>
          <a:p>
            <a:pPr marL="457200" lvl="1" indent="0">
              <a:buNone/>
            </a:pPr>
            <a:r>
              <a:rPr lang="en-US" dirty="0">
                <a:solidFill>
                  <a:schemeClr val="accent1">
                    <a:lumMod val="50000"/>
                  </a:schemeClr>
                </a:solidFill>
              </a:rPr>
              <a:t>course= “Computer </a:t>
            </a:r>
            <a:r>
              <a:rPr lang="en-US" dirty="0" smtClean="0">
                <a:solidFill>
                  <a:schemeClr val="accent1">
                    <a:lumMod val="50000"/>
                  </a:schemeClr>
                </a:solidFill>
              </a:rPr>
              <a:t>Engineering";</a:t>
            </a: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Not </a:t>
            </a:r>
            <a:r>
              <a:rPr lang="en-US" b="1" dirty="0">
                <a:solidFill>
                  <a:schemeClr val="accent1">
                    <a:lumMod val="50000"/>
                  </a:schemeClr>
                </a:solidFill>
              </a:rPr>
              <a:t>possible: </a:t>
            </a:r>
          </a:p>
          <a:p>
            <a:pPr marL="457200" lvl="1" indent="0">
              <a:buNone/>
            </a:pPr>
            <a:r>
              <a:rPr lang="en-US" dirty="0" err="1" smtClean="0">
                <a:solidFill>
                  <a:schemeClr val="accent1">
                    <a:lumMod val="50000"/>
                  </a:schemeClr>
                </a:solidFill>
              </a:rPr>
              <a:t>const</a:t>
            </a:r>
            <a:r>
              <a:rPr lang="en-US" dirty="0" smtClean="0">
                <a:solidFill>
                  <a:schemeClr val="accent1">
                    <a:lumMod val="50000"/>
                  </a:schemeClr>
                </a:solidFill>
              </a:rPr>
              <a:t> course</a:t>
            </a:r>
            <a:r>
              <a:rPr lang="en-US" dirty="0">
                <a:solidFill>
                  <a:schemeClr val="accent1">
                    <a:lumMod val="50000"/>
                  </a:schemeClr>
                </a:solidFill>
              </a:rPr>
              <a:t>= “Computer Science";</a:t>
            </a:r>
          </a:p>
          <a:p>
            <a:pPr marL="457200" lvl="1" indent="0">
              <a:buNone/>
            </a:pPr>
            <a:r>
              <a:rPr lang="en-US" dirty="0" err="1">
                <a:solidFill>
                  <a:schemeClr val="accent1">
                    <a:lumMod val="50000"/>
                  </a:schemeClr>
                </a:solidFill>
              </a:rPr>
              <a:t>const</a:t>
            </a:r>
            <a:r>
              <a:rPr lang="en-US" dirty="0">
                <a:solidFill>
                  <a:schemeClr val="accent1">
                    <a:lumMod val="50000"/>
                  </a:schemeClr>
                </a:solidFill>
              </a:rPr>
              <a:t> </a:t>
            </a:r>
            <a:r>
              <a:rPr lang="en-US" dirty="0" smtClean="0">
                <a:solidFill>
                  <a:schemeClr val="accent1">
                    <a:lumMod val="50000"/>
                  </a:schemeClr>
                </a:solidFill>
              </a:rPr>
              <a:t>course</a:t>
            </a:r>
            <a:r>
              <a:rPr lang="en-US" dirty="0">
                <a:solidFill>
                  <a:schemeClr val="accent1">
                    <a:lumMod val="50000"/>
                  </a:schemeClr>
                </a:solidFill>
              </a:rPr>
              <a:t>= “Computer Engineering </a:t>
            </a:r>
            <a:r>
              <a:rPr lang="en-US" dirty="0" smtClean="0">
                <a:solidFill>
                  <a:schemeClr val="accent1">
                    <a:lumMod val="50000"/>
                  </a:schemeClr>
                </a:solidFill>
              </a:rPr>
              <a:t>";</a:t>
            </a:r>
            <a:endParaRPr lang="en-US" dirty="0">
              <a:solidFill>
                <a:schemeClr val="accent1">
                  <a:lumMod val="50000"/>
                </a:schemeClr>
              </a:solidFill>
            </a:endParaRPr>
          </a:p>
          <a:p>
            <a:pPr marL="457200" lvl="1" indent="0">
              <a:buNone/>
            </a:pPr>
            <a:r>
              <a:rPr lang="en-US" dirty="0" smtClean="0">
                <a:solidFill>
                  <a:schemeClr val="accent1">
                    <a:lumMod val="50000"/>
                  </a:schemeClr>
                </a:solidFill>
              </a:rPr>
              <a:t> </a:t>
            </a:r>
          </a:p>
        </p:txBody>
      </p:sp>
    </p:spTree>
    <p:extLst>
      <p:ext uri="{BB962C8B-B14F-4D97-AF65-F5344CB8AC3E}">
        <p14:creationId xmlns:p14="http://schemas.microsoft.com/office/powerpoint/2010/main" val="1955425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2620371"/>
            <a:ext cx="4895055" cy="1132764"/>
          </a:xfrm>
        </p:spPr>
        <p:txBody>
          <a:bodyPr>
            <a:normAutofit fontScale="92500" lnSpcReduction="10000"/>
          </a:bodyPr>
          <a:lstStyle/>
          <a:p>
            <a:pPr>
              <a:buFont typeface="Wingdings" panose="05000000000000000000" pitchFamily="2" charset="2"/>
              <a:buChar char="Ø"/>
            </a:pPr>
            <a:r>
              <a:rPr lang="en-US" sz="2400" dirty="0" smtClean="0"/>
              <a:t>Boolean:</a:t>
            </a:r>
            <a:endParaRPr lang="en-US" sz="2400" dirty="0"/>
          </a:p>
          <a:p>
            <a:pPr lvl="1"/>
            <a:r>
              <a:rPr lang="en-US" sz="2000" dirty="0" smtClean="0"/>
              <a:t>Basic </a:t>
            </a:r>
            <a:r>
              <a:rPr lang="en-US" sz="2000" dirty="0" err="1" smtClean="0"/>
              <a:t>datatype</a:t>
            </a:r>
            <a:r>
              <a:rPr lang="en-US" sz="2000" dirty="0" smtClean="0"/>
              <a:t> is the simple true/false call a Boolean .</a:t>
            </a:r>
            <a:endParaRPr lang="en-US" sz="2000" dirty="0"/>
          </a:p>
          <a:p>
            <a:pPr lvl="1"/>
            <a:endParaRPr lang="en-US" dirty="0"/>
          </a:p>
          <a:p>
            <a:pPr marL="0" indent="0">
              <a:buNone/>
            </a:pPr>
            <a:endParaRPr lang="en-IN" dirty="0"/>
          </a:p>
        </p:txBody>
      </p:sp>
      <p:sp>
        <p:nvSpPr>
          <p:cNvPr id="4" name="Content Placeholder 3"/>
          <p:cNvSpPr>
            <a:spLocks noGrp="1"/>
          </p:cNvSpPr>
          <p:nvPr>
            <p:ph sz="half" idx="2"/>
          </p:nvPr>
        </p:nvSpPr>
        <p:spPr>
          <a:xfrm>
            <a:off x="6607968" y="2438399"/>
            <a:ext cx="4895056" cy="1137314"/>
          </a:xfrm>
        </p:spPr>
        <p:txBody>
          <a:bodyPr>
            <a:normAutofit fontScale="92500" lnSpcReduction="10000"/>
          </a:bodyPr>
          <a:lstStyle/>
          <a:p>
            <a:pPr>
              <a:buFont typeface="Wingdings" panose="05000000000000000000" pitchFamily="2" charset="2"/>
              <a:buChar char="Ø"/>
            </a:pPr>
            <a:r>
              <a:rPr lang="en-US" b="1" dirty="0"/>
              <a:t>Example:</a:t>
            </a:r>
          </a:p>
          <a:p>
            <a:pPr marL="457200" lvl="1" indent="0">
              <a:buNone/>
            </a:pPr>
            <a:r>
              <a:rPr lang="en-IN" dirty="0"/>
              <a:t>let </a:t>
            </a:r>
            <a:r>
              <a:rPr lang="en-IN" dirty="0" err="1"/>
              <a:t>isDone</a:t>
            </a:r>
            <a:r>
              <a:rPr lang="en-IN" dirty="0"/>
              <a:t>: </a:t>
            </a:r>
            <a:r>
              <a:rPr lang="en-IN" dirty="0" err="1"/>
              <a:t>boolean</a:t>
            </a:r>
            <a:r>
              <a:rPr lang="en-IN" dirty="0"/>
              <a:t> = false</a:t>
            </a:r>
            <a:r>
              <a:rPr lang="en-IN" dirty="0" smtClean="0"/>
              <a:t>;</a:t>
            </a:r>
            <a:endParaRPr lang="en-US" b="1" dirty="0">
              <a:solidFill>
                <a:schemeClr val="accent1">
                  <a:lumMod val="50000"/>
                </a:schemeClr>
              </a:solidFill>
            </a:endParaRPr>
          </a:p>
        </p:txBody>
      </p:sp>
      <p:sp>
        <p:nvSpPr>
          <p:cNvPr id="8" name="Rectangle 7"/>
          <p:cNvSpPr/>
          <p:nvPr/>
        </p:nvSpPr>
        <p:spPr>
          <a:xfrm>
            <a:off x="1484311" y="3753135"/>
            <a:ext cx="4895056" cy="1585049"/>
          </a:xfrm>
          <a:prstGeom prst="rect">
            <a:avLst/>
          </a:prstGeom>
        </p:spPr>
        <p:txBody>
          <a:bodyPr wrap="square">
            <a:spAutoFit/>
          </a:bodyPr>
          <a:lstStyle/>
          <a:p>
            <a:pPr indent="-285750"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2200" dirty="0"/>
              <a:t>Number</a:t>
            </a:r>
            <a:endParaRPr lang="en-US" sz="2200" dirty="0"/>
          </a:p>
          <a:p>
            <a:pPr marL="742950" lvl="1" indent="-285750" defTabSz="457200">
              <a:lnSpc>
                <a:spcPct val="90000"/>
              </a:lnSpc>
              <a:spcBef>
                <a:spcPct val="20000"/>
              </a:spcBef>
              <a:spcAft>
                <a:spcPts val="600"/>
              </a:spcAft>
              <a:buClr>
                <a:schemeClr val="accent1">
                  <a:lumMod val="75000"/>
                </a:schemeClr>
              </a:buClr>
              <a:buSzPct val="145000"/>
              <a:buFont typeface="Arial"/>
              <a:buChar char="•"/>
            </a:pPr>
            <a:r>
              <a:rPr lang="en-IN" sz="1900" dirty="0"/>
              <a:t>TypeScript are either floating point values or </a:t>
            </a:r>
            <a:r>
              <a:rPr lang="en-IN" sz="1900" dirty="0" err="1"/>
              <a:t>BigIntegers</a:t>
            </a:r>
            <a:r>
              <a:rPr lang="en-IN" sz="1900" dirty="0"/>
              <a:t>. These floating point numbers get the type number, while </a:t>
            </a:r>
            <a:r>
              <a:rPr lang="en-IN" sz="1900" dirty="0" err="1"/>
              <a:t>BigIntegers</a:t>
            </a:r>
            <a:r>
              <a:rPr lang="en-IN" sz="1900" dirty="0"/>
              <a:t> get the type </a:t>
            </a:r>
            <a:r>
              <a:rPr lang="en-IN" sz="1900" dirty="0" err="1"/>
              <a:t>bigint</a:t>
            </a:r>
            <a:r>
              <a:rPr lang="en-IN" sz="1900" dirty="0"/>
              <a:t>.</a:t>
            </a:r>
            <a:endParaRPr lang="en-US" sz="1900" dirty="0"/>
          </a:p>
        </p:txBody>
      </p:sp>
      <p:sp>
        <p:nvSpPr>
          <p:cNvPr id="10" name="Rectangle 9"/>
          <p:cNvSpPr/>
          <p:nvPr/>
        </p:nvSpPr>
        <p:spPr>
          <a:xfrm>
            <a:off x="6607968" y="3753135"/>
            <a:ext cx="4293182" cy="1982081"/>
          </a:xfrm>
          <a:prstGeom prst="rect">
            <a:avLst/>
          </a:prstGeom>
        </p:spPr>
        <p:txBody>
          <a:bodyPr wrap="square">
            <a:spAutoFit/>
          </a:bodyPr>
          <a:lstStyle/>
          <a:p>
            <a:pPr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1700" b="1" dirty="0"/>
              <a:t>Example:</a:t>
            </a:r>
          </a:p>
          <a:p>
            <a:pPr lvl="1" defTabSz="457200">
              <a:lnSpc>
                <a:spcPct val="90000"/>
              </a:lnSpc>
              <a:spcBef>
                <a:spcPct val="20000"/>
              </a:spcBef>
              <a:spcAft>
                <a:spcPts val="600"/>
              </a:spcAft>
              <a:buClr>
                <a:schemeClr val="accent1">
                  <a:lumMod val="75000"/>
                </a:schemeClr>
              </a:buClr>
              <a:buSzPct val="145000"/>
            </a:pPr>
            <a:r>
              <a:rPr lang="en-IN" sz="1500" dirty="0"/>
              <a:t>let decimal: number = 6;</a:t>
            </a:r>
          </a:p>
          <a:p>
            <a:pPr lvl="1" defTabSz="457200">
              <a:lnSpc>
                <a:spcPct val="90000"/>
              </a:lnSpc>
              <a:spcBef>
                <a:spcPct val="20000"/>
              </a:spcBef>
              <a:spcAft>
                <a:spcPts val="600"/>
              </a:spcAft>
              <a:buClr>
                <a:schemeClr val="accent1">
                  <a:lumMod val="75000"/>
                </a:schemeClr>
              </a:buClr>
              <a:buSzPct val="145000"/>
            </a:pPr>
            <a:r>
              <a:rPr lang="en-IN" sz="1500" dirty="0"/>
              <a:t>let hex: number = 0xf00d;</a:t>
            </a:r>
          </a:p>
          <a:p>
            <a:pPr lvl="1" defTabSz="457200">
              <a:lnSpc>
                <a:spcPct val="90000"/>
              </a:lnSpc>
              <a:spcBef>
                <a:spcPct val="20000"/>
              </a:spcBef>
              <a:spcAft>
                <a:spcPts val="600"/>
              </a:spcAft>
              <a:buClr>
                <a:schemeClr val="accent1">
                  <a:lumMod val="75000"/>
                </a:schemeClr>
              </a:buClr>
              <a:buSzPct val="145000"/>
            </a:pPr>
            <a:r>
              <a:rPr lang="en-IN" sz="1500" dirty="0"/>
              <a:t>let binary: number = 0b1010;</a:t>
            </a:r>
          </a:p>
          <a:p>
            <a:pPr lvl="1" defTabSz="457200">
              <a:lnSpc>
                <a:spcPct val="90000"/>
              </a:lnSpc>
              <a:spcBef>
                <a:spcPct val="20000"/>
              </a:spcBef>
              <a:spcAft>
                <a:spcPts val="600"/>
              </a:spcAft>
              <a:buClr>
                <a:schemeClr val="accent1">
                  <a:lumMod val="75000"/>
                </a:schemeClr>
              </a:buClr>
              <a:buSzPct val="145000"/>
            </a:pPr>
            <a:r>
              <a:rPr lang="en-IN" sz="1500" dirty="0"/>
              <a:t>let octal: number = 0o744;</a:t>
            </a:r>
          </a:p>
          <a:p>
            <a:pPr lvl="1" defTabSz="457200">
              <a:lnSpc>
                <a:spcPct val="90000"/>
              </a:lnSpc>
              <a:spcBef>
                <a:spcPct val="20000"/>
              </a:spcBef>
              <a:spcAft>
                <a:spcPts val="600"/>
              </a:spcAft>
              <a:buClr>
                <a:schemeClr val="accent1">
                  <a:lumMod val="75000"/>
                </a:schemeClr>
              </a:buClr>
              <a:buSzPct val="145000"/>
            </a:pPr>
            <a:r>
              <a:rPr lang="en-IN" sz="1500" dirty="0"/>
              <a:t>let big: </a:t>
            </a:r>
            <a:r>
              <a:rPr lang="en-IN" sz="1500" dirty="0" err="1"/>
              <a:t>bigint</a:t>
            </a:r>
            <a:r>
              <a:rPr lang="en-IN" sz="1500" dirty="0"/>
              <a:t> = 100n</a:t>
            </a:r>
            <a:r>
              <a:rPr lang="en-IN" sz="1500" dirty="0" smtClean="0"/>
              <a:t>;</a:t>
            </a:r>
            <a:endParaRPr lang="en-US" b="1" dirty="0">
              <a:solidFill>
                <a:schemeClr val="accent1">
                  <a:lumMod val="50000"/>
                </a:schemeClr>
              </a:solidFill>
            </a:endParaRPr>
          </a:p>
        </p:txBody>
      </p:sp>
    </p:spTree>
    <p:extLst>
      <p:ext uri="{BB962C8B-B14F-4D97-AF65-F5344CB8AC3E}">
        <p14:creationId xmlns:p14="http://schemas.microsoft.com/office/powerpoint/2010/main" val="42209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String:</a:t>
            </a:r>
            <a:endParaRPr lang="en-US" sz="2800" dirty="0"/>
          </a:p>
          <a:p>
            <a:pPr lvl="1"/>
            <a:r>
              <a:rPr lang="en-IN" sz="1900" dirty="0"/>
              <a:t>Fundamental part of creating programs in TypeScript is working with textual data</a:t>
            </a:r>
            <a:r>
              <a:rPr lang="en-IN" sz="1900" dirty="0" smtClean="0"/>
              <a:t>. As </a:t>
            </a:r>
            <a:r>
              <a:rPr lang="en-IN" sz="1900" dirty="0"/>
              <a:t>in other languages, we use the type string to refer to these textual datatypes</a:t>
            </a:r>
            <a:r>
              <a:rPr lang="en-IN" sz="1900" dirty="0" smtClean="0"/>
              <a:t>. TypeScript </a:t>
            </a:r>
            <a:r>
              <a:rPr lang="en-IN" sz="1900" dirty="0"/>
              <a:t>also uses double quotes (") or single quotes (') to surround string data</a:t>
            </a:r>
            <a:r>
              <a:rPr lang="en-IN" sz="1900" dirty="0"/>
              <a:t>.</a:t>
            </a:r>
            <a:endParaRPr lang="en-US" sz="1900" dirty="0"/>
          </a:p>
          <a:p>
            <a:pPr marL="0" indent="0">
              <a:buNone/>
            </a:pPr>
            <a:endParaRPr lang="en-IN"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a:t>
            </a:r>
            <a:r>
              <a:rPr lang="en-IN" dirty="0" err="1"/>
              <a:t>fullName</a:t>
            </a:r>
            <a:r>
              <a:rPr lang="en-IN" dirty="0"/>
              <a:t>: string = `Bob </a:t>
            </a:r>
            <a:r>
              <a:rPr lang="en-IN" dirty="0" err="1"/>
              <a:t>Bobbington</a:t>
            </a:r>
            <a:r>
              <a:rPr lang="en-IN" dirty="0"/>
              <a:t>`;</a:t>
            </a:r>
          </a:p>
          <a:p>
            <a:r>
              <a:rPr lang="en-IN" dirty="0" smtClean="0"/>
              <a:t>let </a:t>
            </a:r>
            <a:r>
              <a:rPr lang="en-IN" dirty="0"/>
              <a:t>sentence: string = `Hello, my name is ${</a:t>
            </a:r>
            <a:r>
              <a:rPr lang="en-IN" dirty="0" err="1"/>
              <a:t>fullName</a:t>
            </a:r>
            <a:r>
              <a:rPr lang="en-IN" dirty="0"/>
              <a:t>}.</a:t>
            </a:r>
          </a:p>
        </p:txBody>
      </p:sp>
    </p:spTree>
    <p:extLst>
      <p:ext uri="{BB962C8B-B14F-4D97-AF65-F5344CB8AC3E}">
        <p14:creationId xmlns:p14="http://schemas.microsoft.com/office/powerpoint/2010/main" val="35971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smtClean="0"/>
              <a:t>Array:</a:t>
            </a:r>
            <a:endParaRPr lang="en-US" sz="2800" dirty="0"/>
          </a:p>
          <a:p>
            <a:pPr lvl="1"/>
            <a:r>
              <a:rPr lang="en-IN" sz="1900" dirty="0"/>
              <a:t>TypeScript allows you to work with arrays of values. Array types can be written in one of two ways. </a:t>
            </a:r>
            <a:endParaRPr lang="en-IN" sz="1900" dirty="0" smtClean="0"/>
          </a:p>
          <a:p>
            <a:pPr lvl="1"/>
            <a:r>
              <a:rPr lang="en-IN" sz="1900" dirty="0" smtClean="0"/>
              <a:t>In </a:t>
            </a:r>
            <a:r>
              <a:rPr lang="en-IN" sz="1900" dirty="0"/>
              <a:t>the first, you use the type of the elements followed by [] to denote an array of </a:t>
            </a:r>
            <a:r>
              <a:rPr lang="en-IN" sz="1900" dirty="0" smtClean="0"/>
              <a:t>that </a:t>
            </a:r>
            <a:r>
              <a:rPr lang="en-IN" sz="1900" dirty="0"/>
              <a:t>element type</a:t>
            </a:r>
            <a:r>
              <a:rPr lang="en-IN" sz="1900" dirty="0" smtClean="0"/>
              <a:t>:</a:t>
            </a:r>
          </a:p>
          <a:p>
            <a:pPr lvl="1"/>
            <a:r>
              <a:rPr lang="en-IN" sz="1900" dirty="0"/>
              <a:t>The second way uses a generic array type, Array&lt;</a:t>
            </a:r>
            <a:r>
              <a:rPr lang="en-IN" sz="1900" dirty="0" err="1"/>
              <a:t>elemType</a:t>
            </a:r>
            <a:r>
              <a:rPr lang="en-IN" sz="1900" dirty="0"/>
              <a:t>&gt;:</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list: number[] = [1, 2, 3];</a:t>
            </a:r>
          </a:p>
          <a:p>
            <a:r>
              <a:rPr lang="en-IN" dirty="0"/>
              <a:t>let list: Array&lt;number&gt; = [1, 2, 3];</a:t>
            </a:r>
            <a:endParaRPr lang="en-IN" dirty="0"/>
          </a:p>
        </p:txBody>
      </p:sp>
    </p:spTree>
    <p:extLst>
      <p:ext uri="{BB962C8B-B14F-4D97-AF65-F5344CB8AC3E}">
        <p14:creationId xmlns:p14="http://schemas.microsoft.com/office/powerpoint/2010/main" val="42665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smtClean="0"/>
              <a:t>Tuple:</a:t>
            </a:r>
            <a:endParaRPr lang="en-US" sz="2800" dirty="0"/>
          </a:p>
          <a:p>
            <a:pPr lvl="1"/>
            <a:r>
              <a:rPr lang="en-IN" sz="1900" dirty="0"/>
              <a:t>Tuple types allow you to express an array with a fixed number of elements whose types are known, but need not be the same. </a:t>
            </a:r>
            <a:endParaRPr lang="en-IN" sz="1900" dirty="0" smtClean="0"/>
          </a:p>
          <a:p>
            <a:pPr lvl="1"/>
            <a:r>
              <a:rPr lang="en-IN" sz="1900" dirty="0"/>
              <a:t>For example, you may want to represent a value as a pair of a string and a number:</a:t>
            </a:r>
            <a:endParaRPr lang="en-IN" sz="1900" dirty="0" smtClean="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pPr marL="0" indent="0">
              <a:buNone/>
            </a:pPr>
            <a:r>
              <a:rPr lang="en-IN" dirty="0"/>
              <a:t>// Declare a tuple type</a:t>
            </a:r>
          </a:p>
          <a:p>
            <a:r>
              <a:rPr lang="en-IN" dirty="0"/>
              <a:t>let x: [string, number];</a:t>
            </a:r>
          </a:p>
          <a:p>
            <a:pPr marL="0" indent="0">
              <a:buNone/>
            </a:pPr>
            <a:r>
              <a:rPr lang="en-IN" dirty="0"/>
              <a:t>// Initialize it</a:t>
            </a:r>
          </a:p>
          <a:p>
            <a:r>
              <a:rPr lang="en-IN" dirty="0"/>
              <a:t>x = ["hello", 10]; // OK</a:t>
            </a:r>
          </a:p>
          <a:p>
            <a:pPr marL="0" indent="0">
              <a:buNone/>
            </a:pPr>
            <a:r>
              <a:rPr lang="en-IN" dirty="0"/>
              <a:t>// Initialize it incorrectly</a:t>
            </a:r>
          </a:p>
          <a:p>
            <a:r>
              <a:rPr lang="en-IN" dirty="0"/>
              <a:t>x = [10, "hello"]; // Error</a:t>
            </a:r>
            <a:endParaRPr lang="en-IN" dirty="0"/>
          </a:p>
        </p:txBody>
      </p:sp>
    </p:spTree>
    <p:extLst>
      <p:ext uri="{BB962C8B-B14F-4D97-AF65-F5344CB8AC3E}">
        <p14:creationId xmlns:p14="http://schemas.microsoft.com/office/powerpoint/2010/main" val="15528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err="1" smtClean="0"/>
              <a:t>Enum</a:t>
            </a:r>
            <a:r>
              <a:rPr lang="en-US" sz="2800" dirty="0" smtClean="0"/>
              <a:t>:</a:t>
            </a:r>
            <a:endParaRPr lang="en-US" sz="2800" dirty="0"/>
          </a:p>
          <a:p>
            <a:pPr lvl="1"/>
            <a:r>
              <a:rPr lang="en-IN" sz="1900" dirty="0"/>
              <a:t>A helpful addition to the standard set of datatypes from JavaScript is the </a:t>
            </a:r>
            <a:r>
              <a:rPr lang="en-IN" sz="1900" dirty="0" err="1"/>
              <a:t>enum</a:t>
            </a:r>
            <a:r>
              <a:rPr lang="en-IN" sz="1900" dirty="0"/>
              <a:t>. As in languages like C#, an </a:t>
            </a:r>
            <a:r>
              <a:rPr lang="en-IN" sz="1900" dirty="0" err="1"/>
              <a:t>enum</a:t>
            </a:r>
            <a:r>
              <a:rPr lang="en-IN" sz="1900" dirty="0"/>
              <a:t> is a way of giving more friendly names to sets of numeric values</a:t>
            </a:r>
            <a:r>
              <a:rPr lang="en-IN" sz="1900" dirty="0" smtClean="0"/>
              <a:t>.</a:t>
            </a:r>
          </a:p>
          <a:p>
            <a:pPr lvl="1"/>
            <a:r>
              <a:rPr lang="en-IN" sz="2000" dirty="0"/>
              <a:t>E</a:t>
            </a:r>
            <a:r>
              <a:rPr lang="en-IN" sz="2000" dirty="0" smtClean="0"/>
              <a:t>ven </a:t>
            </a:r>
            <a:r>
              <a:rPr lang="en-IN" sz="2000" dirty="0"/>
              <a:t>manually set all the values in the </a:t>
            </a:r>
            <a:r>
              <a:rPr lang="en-IN" sz="2000" dirty="0" err="1"/>
              <a:t>enum</a:t>
            </a:r>
            <a:r>
              <a:rPr lang="en-IN" sz="2000" dirty="0"/>
              <a:t>:</a:t>
            </a:r>
            <a:endParaRPr lang="en-IN" sz="1900" dirty="0" smtClean="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err="1"/>
              <a:t>enum</a:t>
            </a:r>
            <a:r>
              <a:rPr lang="en-IN" dirty="0"/>
              <a:t> </a:t>
            </a:r>
            <a:r>
              <a:rPr lang="en-IN" dirty="0" err="1"/>
              <a:t>Color</a:t>
            </a:r>
            <a:r>
              <a:rPr lang="en-IN" dirty="0"/>
              <a:t> </a:t>
            </a:r>
            <a:r>
              <a:rPr lang="en-IN" dirty="0" smtClean="0"/>
              <a:t>{  </a:t>
            </a:r>
            <a:r>
              <a:rPr lang="en-IN" dirty="0"/>
              <a:t>Red</a:t>
            </a:r>
            <a:r>
              <a:rPr lang="en-IN" dirty="0" smtClean="0"/>
              <a:t>,  </a:t>
            </a:r>
            <a:r>
              <a:rPr lang="en-IN" dirty="0"/>
              <a:t>Green</a:t>
            </a:r>
            <a:r>
              <a:rPr lang="en-IN" dirty="0" smtClean="0"/>
              <a:t>,  </a:t>
            </a:r>
            <a:r>
              <a:rPr lang="en-IN" dirty="0"/>
              <a:t>Blue</a:t>
            </a:r>
            <a:r>
              <a:rPr lang="en-IN" dirty="0" smtClean="0"/>
              <a:t>,}</a:t>
            </a:r>
            <a:endParaRPr lang="en-IN" dirty="0"/>
          </a:p>
          <a:p>
            <a:pPr marL="0" indent="0">
              <a:buNone/>
            </a:pPr>
            <a:r>
              <a:rPr lang="en-IN" dirty="0"/>
              <a:t>let c: </a:t>
            </a:r>
            <a:r>
              <a:rPr lang="en-IN" dirty="0" err="1" smtClean="0"/>
              <a:t>Color</a:t>
            </a:r>
            <a:r>
              <a:rPr lang="en-IN" dirty="0" smtClean="0"/>
              <a:t> </a:t>
            </a:r>
            <a:r>
              <a:rPr lang="en-IN" dirty="0"/>
              <a:t>= </a:t>
            </a:r>
            <a:r>
              <a:rPr lang="en-IN" dirty="0" err="1"/>
              <a:t>Color.Green</a:t>
            </a:r>
            <a:r>
              <a:rPr lang="en-IN" dirty="0" smtClean="0"/>
              <a:t>;</a:t>
            </a:r>
          </a:p>
          <a:p>
            <a:r>
              <a:rPr lang="en-IN" dirty="0" err="1"/>
              <a:t>enum</a:t>
            </a:r>
            <a:r>
              <a:rPr lang="en-IN" dirty="0"/>
              <a:t> </a:t>
            </a:r>
            <a:r>
              <a:rPr lang="en-IN" dirty="0" err="1"/>
              <a:t>Color</a:t>
            </a:r>
            <a:r>
              <a:rPr lang="en-IN" dirty="0"/>
              <a:t> </a:t>
            </a:r>
            <a:r>
              <a:rPr lang="en-IN" dirty="0" smtClean="0"/>
              <a:t>{Red </a:t>
            </a:r>
            <a:r>
              <a:rPr lang="en-IN" dirty="0"/>
              <a:t>= </a:t>
            </a:r>
            <a:r>
              <a:rPr lang="en-IN" dirty="0" smtClean="0"/>
              <a:t>1,Green </a:t>
            </a:r>
            <a:r>
              <a:rPr lang="en-IN" dirty="0"/>
              <a:t>= </a:t>
            </a:r>
            <a:r>
              <a:rPr lang="en-IN" dirty="0" smtClean="0"/>
              <a:t>2,Blue </a:t>
            </a:r>
            <a:r>
              <a:rPr lang="en-IN" dirty="0"/>
              <a:t>= 4</a:t>
            </a:r>
            <a:r>
              <a:rPr lang="en-IN" dirty="0" smtClean="0"/>
              <a:t>,}</a:t>
            </a:r>
            <a:endParaRPr lang="en-IN" dirty="0"/>
          </a:p>
          <a:p>
            <a:pPr marL="0" indent="0">
              <a:buNone/>
            </a:pPr>
            <a:r>
              <a:rPr lang="en-IN" dirty="0"/>
              <a:t>let c: </a:t>
            </a:r>
            <a:r>
              <a:rPr lang="en-IN" dirty="0" err="1"/>
              <a:t>Color</a:t>
            </a:r>
            <a:r>
              <a:rPr lang="en-IN" dirty="0"/>
              <a:t> = </a:t>
            </a:r>
            <a:r>
              <a:rPr lang="en-IN" dirty="0" err="1"/>
              <a:t>Color.Green</a:t>
            </a:r>
            <a:r>
              <a:rPr lang="en-IN" dirty="0"/>
              <a:t>;</a:t>
            </a:r>
          </a:p>
          <a:p>
            <a:endParaRPr lang="en-IN" dirty="0" smtClean="0"/>
          </a:p>
          <a:p>
            <a:pPr marL="0" indent="0">
              <a:buNone/>
            </a:pPr>
            <a:endParaRPr lang="en-IN" dirty="0"/>
          </a:p>
        </p:txBody>
      </p:sp>
    </p:spTree>
    <p:extLst>
      <p:ext uri="{BB962C8B-B14F-4D97-AF65-F5344CB8AC3E}">
        <p14:creationId xmlns:p14="http://schemas.microsoft.com/office/powerpoint/2010/main" val="35189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978925"/>
            <a:ext cx="4861897" cy="3903260"/>
          </a:xfrm>
        </p:spPr>
        <p:txBody>
          <a:bodyPr>
            <a:normAutofit fontScale="92500" lnSpcReduction="10000"/>
          </a:bodyPr>
          <a:lstStyle/>
          <a:p>
            <a:pPr>
              <a:lnSpc>
                <a:spcPct val="110000"/>
              </a:lnSpc>
              <a:buFont typeface="Wingdings" panose="05000000000000000000" pitchFamily="2" charset="2"/>
              <a:buChar char="Ø"/>
            </a:pPr>
            <a:r>
              <a:rPr lang="en-US" sz="2800" dirty="0" smtClean="0"/>
              <a:t>Unknown:</a:t>
            </a:r>
            <a:endParaRPr lang="en-US" sz="2800" dirty="0"/>
          </a:p>
          <a:p>
            <a:pPr lvl="1"/>
            <a:r>
              <a:rPr lang="en-IN" sz="1900" dirty="0" smtClean="0"/>
              <a:t>To </a:t>
            </a:r>
            <a:r>
              <a:rPr lang="en-IN" sz="1900" dirty="0"/>
              <a:t>describe the type of variables that we do not know when we are writing an application. These values may come from dynamic content.</a:t>
            </a:r>
            <a:endParaRPr lang="en-IN" sz="1900" dirty="0" smtClean="0"/>
          </a:p>
          <a:p>
            <a:pPr lvl="1"/>
            <a:r>
              <a:rPr lang="en-IN" sz="2000" dirty="0"/>
              <a:t>e.g. from the user – or we may want to intentionally accept all values in our API. </a:t>
            </a:r>
            <a:endParaRPr lang="en-IN" sz="2000" dirty="0" smtClean="0"/>
          </a:p>
          <a:p>
            <a:pPr lvl="1"/>
            <a:r>
              <a:rPr lang="en-IN" sz="1900" dirty="0"/>
              <a:t>In these cases, we want to provide a type that tells the compiler and future readers that this variable could be anything, so we give it the unknown type.</a:t>
            </a:r>
            <a:endParaRPr lang="en-IN" sz="1900" dirty="0" smtClean="0"/>
          </a:p>
        </p:txBody>
      </p:sp>
      <p:sp>
        <p:nvSpPr>
          <p:cNvPr id="4" name="Content Placeholder 3"/>
          <p:cNvSpPr>
            <a:spLocks noGrp="1"/>
          </p:cNvSpPr>
          <p:nvPr>
            <p:ph sz="half" idx="2"/>
          </p:nvPr>
        </p:nvSpPr>
        <p:spPr>
          <a:xfrm>
            <a:off x="6607968" y="1978925"/>
            <a:ext cx="4895056" cy="3903260"/>
          </a:xfrm>
        </p:spPr>
        <p:txBody>
          <a:bodyPr>
            <a:normAutofit fontScale="92500" lnSpcReduction="10000"/>
          </a:bodyPr>
          <a:lstStyle/>
          <a:p>
            <a:pPr>
              <a:buFont typeface="Wingdings" panose="05000000000000000000" pitchFamily="2" charset="2"/>
              <a:buChar char="Ø"/>
            </a:pPr>
            <a:r>
              <a:rPr lang="en-US" b="1" dirty="0"/>
              <a:t>Example:</a:t>
            </a:r>
          </a:p>
          <a:p>
            <a:r>
              <a:rPr lang="en-IN" dirty="0"/>
              <a:t>let </a:t>
            </a:r>
            <a:r>
              <a:rPr lang="en-IN" dirty="0" err="1"/>
              <a:t>notSure</a:t>
            </a:r>
            <a:r>
              <a:rPr lang="en-IN" dirty="0"/>
              <a:t>: unknown = 4;</a:t>
            </a:r>
          </a:p>
          <a:p>
            <a:r>
              <a:rPr lang="en-IN" dirty="0" err="1"/>
              <a:t>notSure</a:t>
            </a:r>
            <a:r>
              <a:rPr lang="en-IN" dirty="0"/>
              <a:t> = "maybe a string instead</a:t>
            </a:r>
            <a:r>
              <a:rPr lang="en-IN" dirty="0" smtClean="0"/>
              <a:t>";</a:t>
            </a:r>
            <a:endParaRPr lang="en-IN" dirty="0"/>
          </a:p>
          <a:p>
            <a:pPr marL="0" indent="0">
              <a:buNone/>
            </a:pPr>
            <a:r>
              <a:rPr lang="en-IN" dirty="0" smtClean="0"/>
              <a:t>// </a:t>
            </a:r>
            <a:r>
              <a:rPr lang="en-IN" dirty="0"/>
              <a:t>OK, definitely a </a:t>
            </a:r>
            <a:r>
              <a:rPr lang="en-IN" dirty="0" err="1"/>
              <a:t>boolean</a:t>
            </a:r>
            <a:endParaRPr lang="en-IN" dirty="0"/>
          </a:p>
          <a:p>
            <a:r>
              <a:rPr lang="en-IN" dirty="0" err="1"/>
              <a:t>notSure</a:t>
            </a:r>
            <a:r>
              <a:rPr lang="en-IN" dirty="0"/>
              <a:t> = false;</a:t>
            </a:r>
          </a:p>
          <a:p>
            <a:endParaRPr lang="en-IN" dirty="0" smtClean="0"/>
          </a:p>
          <a:p>
            <a:pPr marL="0" indent="0">
              <a:buNone/>
            </a:pPr>
            <a:endParaRPr lang="en-IN" dirty="0"/>
          </a:p>
        </p:txBody>
      </p:sp>
    </p:spTree>
    <p:extLst>
      <p:ext uri="{BB962C8B-B14F-4D97-AF65-F5344CB8AC3E}">
        <p14:creationId xmlns:p14="http://schemas.microsoft.com/office/powerpoint/2010/main" val="38367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774210"/>
            <a:ext cx="4861897" cy="4844954"/>
          </a:xfrm>
        </p:spPr>
        <p:txBody>
          <a:bodyPr>
            <a:normAutofit fontScale="85000" lnSpcReduction="10000"/>
          </a:bodyPr>
          <a:lstStyle/>
          <a:p>
            <a:pPr>
              <a:lnSpc>
                <a:spcPct val="110000"/>
              </a:lnSpc>
              <a:buFont typeface="Wingdings" panose="05000000000000000000" pitchFamily="2" charset="2"/>
              <a:buChar char="Ø"/>
            </a:pPr>
            <a:r>
              <a:rPr lang="en-US" sz="2800" dirty="0" smtClean="0"/>
              <a:t>Any:</a:t>
            </a:r>
            <a:endParaRPr lang="en-US" sz="2800" dirty="0"/>
          </a:p>
          <a:p>
            <a:pPr lvl="1"/>
            <a:r>
              <a:rPr lang="en-IN" sz="19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a:t>
            </a:r>
            <a:r>
              <a:rPr lang="en-IN" sz="1900" dirty="0" smtClean="0"/>
              <a:t>type.</a:t>
            </a:r>
          </a:p>
          <a:p>
            <a:pPr lvl="1"/>
            <a:r>
              <a:rPr lang="en-IN" sz="1900" dirty="0"/>
              <a:t>The any type is a powerful way to work with existing JavaScript, allowing you to gradually opt-in and opt-out of type checking during compilation</a:t>
            </a:r>
            <a:r>
              <a:rPr lang="en-IN" sz="1900" dirty="0" smtClean="0"/>
              <a:t>.</a:t>
            </a:r>
            <a:endParaRPr lang="en-IN" sz="1900" dirty="0"/>
          </a:p>
          <a:p>
            <a:pPr lvl="1"/>
            <a:r>
              <a:rPr lang="en-IN" sz="1900" dirty="0"/>
              <a:t>Unlike unknown, variables of type any allow you to access arbitrary properties, even ones that don’t exist. These properties include functions and TypeScript will not check their existence or type:</a:t>
            </a:r>
            <a:endParaRPr lang="en-IN" sz="1900" dirty="0" smtClean="0"/>
          </a:p>
        </p:txBody>
      </p:sp>
      <p:sp>
        <p:nvSpPr>
          <p:cNvPr id="4" name="Content Placeholder 3"/>
          <p:cNvSpPr>
            <a:spLocks noGrp="1"/>
          </p:cNvSpPr>
          <p:nvPr>
            <p:ph sz="half" idx="2"/>
          </p:nvPr>
        </p:nvSpPr>
        <p:spPr>
          <a:xfrm>
            <a:off x="6607968" y="1978925"/>
            <a:ext cx="4895056" cy="3903260"/>
          </a:xfrm>
        </p:spPr>
        <p:txBody>
          <a:bodyPr>
            <a:normAutofit fontScale="85000" lnSpcReduction="10000"/>
          </a:bodyPr>
          <a:lstStyle/>
          <a:p>
            <a:pPr>
              <a:buFont typeface="Wingdings" panose="05000000000000000000" pitchFamily="2" charset="2"/>
              <a:buChar char="Ø"/>
            </a:pPr>
            <a:r>
              <a:rPr lang="en-US" b="1" dirty="0"/>
              <a:t>Example:</a:t>
            </a:r>
          </a:p>
          <a:p>
            <a:r>
              <a:rPr lang="en-IN" dirty="0"/>
              <a:t>declare function </a:t>
            </a:r>
            <a:r>
              <a:rPr lang="en-IN" dirty="0" err="1"/>
              <a:t>getValue</a:t>
            </a:r>
            <a:r>
              <a:rPr lang="en-IN" dirty="0"/>
              <a:t>(key: string): any;</a:t>
            </a:r>
          </a:p>
          <a:p>
            <a:pPr marL="0" indent="0">
              <a:buNone/>
            </a:pPr>
            <a:r>
              <a:rPr lang="en-IN" dirty="0"/>
              <a:t>// OK, return value of '</a:t>
            </a:r>
            <a:r>
              <a:rPr lang="en-IN" dirty="0" err="1"/>
              <a:t>getValue</a:t>
            </a:r>
            <a:r>
              <a:rPr lang="en-IN" dirty="0"/>
              <a:t>' is not checked</a:t>
            </a:r>
          </a:p>
          <a:p>
            <a:r>
              <a:rPr lang="en-IN" dirty="0" err="1"/>
              <a:t>const</a:t>
            </a:r>
            <a:r>
              <a:rPr lang="en-IN" dirty="0"/>
              <a:t> </a:t>
            </a:r>
            <a:r>
              <a:rPr lang="en-IN" dirty="0" err="1"/>
              <a:t>str</a:t>
            </a:r>
            <a:r>
              <a:rPr lang="en-IN" dirty="0"/>
              <a:t>: string = </a:t>
            </a:r>
            <a:r>
              <a:rPr lang="en-IN" dirty="0" err="1"/>
              <a:t>getValue</a:t>
            </a:r>
            <a:r>
              <a:rPr lang="en-IN" dirty="0"/>
              <a:t>("</a:t>
            </a:r>
            <a:r>
              <a:rPr lang="en-IN" dirty="0" err="1"/>
              <a:t>myString</a:t>
            </a:r>
            <a:r>
              <a:rPr lang="en-IN" dirty="0" smtClean="0"/>
              <a:t>");</a:t>
            </a:r>
          </a:p>
          <a:p>
            <a:r>
              <a:rPr lang="en-IN" dirty="0"/>
              <a:t>let </a:t>
            </a:r>
            <a:r>
              <a:rPr lang="en-IN" dirty="0" err="1"/>
              <a:t>looselyTyped</a:t>
            </a:r>
            <a:r>
              <a:rPr lang="en-IN" dirty="0"/>
              <a:t>: any = 4;</a:t>
            </a:r>
          </a:p>
          <a:p>
            <a:pPr marL="0" indent="0">
              <a:buNone/>
            </a:pPr>
            <a:r>
              <a:rPr lang="en-IN" dirty="0"/>
              <a:t>// OK, </a:t>
            </a:r>
            <a:r>
              <a:rPr lang="en-IN" dirty="0" err="1"/>
              <a:t>ifItExists</a:t>
            </a:r>
            <a:r>
              <a:rPr lang="en-IN" dirty="0"/>
              <a:t> might exist at runtime</a:t>
            </a:r>
          </a:p>
          <a:p>
            <a:r>
              <a:rPr lang="en-IN" dirty="0" err="1"/>
              <a:t>looselyTyped.ifItExists</a:t>
            </a:r>
            <a:r>
              <a:rPr lang="en-IN" dirty="0"/>
              <a:t>();</a:t>
            </a:r>
          </a:p>
          <a:p>
            <a:pPr marL="0" indent="0">
              <a:buNone/>
            </a:pPr>
            <a:r>
              <a:rPr lang="en-IN" dirty="0"/>
              <a:t>// OK, </a:t>
            </a:r>
            <a:r>
              <a:rPr lang="en-IN" dirty="0" err="1"/>
              <a:t>toFixed</a:t>
            </a:r>
            <a:r>
              <a:rPr lang="en-IN" dirty="0"/>
              <a:t> exists (but the compiler doesn't check)</a:t>
            </a:r>
          </a:p>
          <a:p>
            <a:r>
              <a:rPr lang="en-IN" dirty="0" err="1"/>
              <a:t>looselyTyped.toFixed</a:t>
            </a:r>
            <a:r>
              <a:rPr lang="en-IN" dirty="0" smtClean="0"/>
              <a:t>();</a:t>
            </a:r>
          </a:p>
        </p:txBody>
      </p:sp>
    </p:spTree>
    <p:extLst>
      <p:ext uri="{BB962C8B-B14F-4D97-AF65-F5344CB8AC3E}">
        <p14:creationId xmlns:p14="http://schemas.microsoft.com/office/powerpoint/2010/main" val="9717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smtClean="0"/>
              <a:t>Data Types in TypeScript</a:t>
            </a:r>
            <a:endParaRPr lang="en-IN" dirty="0"/>
          </a:p>
        </p:txBody>
      </p:sp>
      <p:sp>
        <p:nvSpPr>
          <p:cNvPr id="3" name="Content Placeholder 2"/>
          <p:cNvSpPr>
            <a:spLocks noGrp="1"/>
          </p:cNvSpPr>
          <p:nvPr>
            <p:ph sz="half" idx="1"/>
          </p:nvPr>
        </p:nvSpPr>
        <p:spPr>
          <a:xfrm>
            <a:off x="1484312" y="1774210"/>
            <a:ext cx="4861897" cy="4844954"/>
          </a:xfrm>
        </p:spPr>
        <p:txBody>
          <a:bodyPr>
            <a:normAutofit/>
          </a:bodyPr>
          <a:lstStyle/>
          <a:p>
            <a:pPr>
              <a:lnSpc>
                <a:spcPct val="110000"/>
              </a:lnSpc>
              <a:buFont typeface="Wingdings" panose="05000000000000000000" pitchFamily="2" charset="2"/>
              <a:buChar char="Ø"/>
            </a:pPr>
            <a:r>
              <a:rPr lang="en-US" sz="2800" dirty="0" smtClean="0"/>
              <a:t>Void:</a:t>
            </a:r>
            <a:endParaRPr lang="en-US" sz="2800" dirty="0"/>
          </a:p>
          <a:p>
            <a:pPr lvl="1"/>
            <a:r>
              <a:rPr lang="en-IN" sz="1900" dirty="0"/>
              <a:t>void is a little like the opposite of any: the absence of having any type at all. You may commonly see this as the return type of functions that do not return a </a:t>
            </a:r>
            <a:r>
              <a:rPr lang="en-IN" sz="1900" dirty="0" smtClean="0"/>
              <a:t>value.</a:t>
            </a:r>
          </a:p>
          <a:p>
            <a:pPr lvl="1"/>
            <a:r>
              <a:rPr lang="en-IN" sz="1900" dirty="0"/>
              <a:t>Declaring variables of type void is not useful because you can only assign null (only if --</a:t>
            </a:r>
            <a:r>
              <a:rPr lang="en-IN" sz="1900" dirty="0" err="1"/>
              <a:t>strictNullChecks</a:t>
            </a:r>
            <a:r>
              <a:rPr lang="en-IN" sz="1900" dirty="0"/>
              <a:t> is not specified, see next section) or undefined to them:</a:t>
            </a:r>
            <a:endParaRPr lang="en-IN" sz="1900" dirty="0" smtClean="0"/>
          </a:p>
          <a:p>
            <a:pPr lvl="1"/>
            <a:endParaRPr lang="en-IN" sz="1900" dirty="0" smtClean="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function </a:t>
            </a:r>
            <a:r>
              <a:rPr lang="en-IN" dirty="0" err="1"/>
              <a:t>warnUser</a:t>
            </a:r>
            <a:r>
              <a:rPr lang="en-IN" dirty="0"/>
              <a:t>(): void </a:t>
            </a:r>
            <a:r>
              <a:rPr lang="en-IN" dirty="0" smtClean="0"/>
              <a:t>{</a:t>
            </a:r>
          </a:p>
          <a:p>
            <a:pPr marL="0" indent="0">
              <a:buNone/>
            </a:pPr>
            <a:r>
              <a:rPr lang="en-IN" dirty="0" smtClean="0"/>
              <a:t>  </a:t>
            </a:r>
            <a:r>
              <a:rPr lang="en-IN" dirty="0"/>
              <a:t>console.log("This is my warning message");</a:t>
            </a:r>
          </a:p>
          <a:p>
            <a:pPr marL="0" indent="0">
              <a:buNone/>
            </a:pPr>
            <a:r>
              <a:rPr lang="en-IN" dirty="0" smtClean="0"/>
              <a:t>}</a:t>
            </a:r>
          </a:p>
          <a:p>
            <a:r>
              <a:rPr lang="en-IN" dirty="0"/>
              <a:t>let unusable: void = undefined;</a:t>
            </a:r>
          </a:p>
          <a:p>
            <a:pPr marL="0" indent="0">
              <a:buNone/>
            </a:pPr>
            <a:r>
              <a:rPr lang="en-IN" dirty="0"/>
              <a:t>// OK if `--</a:t>
            </a:r>
            <a:r>
              <a:rPr lang="en-IN" dirty="0" err="1"/>
              <a:t>strictNullChecks</a:t>
            </a:r>
            <a:r>
              <a:rPr lang="en-IN" dirty="0"/>
              <a:t>` is not given</a:t>
            </a:r>
          </a:p>
          <a:p>
            <a:r>
              <a:rPr lang="en-IN" dirty="0"/>
              <a:t>unusable = null;</a:t>
            </a:r>
          </a:p>
        </p:txBody>
      </p:sp>
    </p:spTree>
    <p:extLst>
      <p:ext uri="{BB962C8B-B14F-4D97-AF65-F5344CB8AC3E}">
        <p14:creationId xmlns:p14="http://schemas.microsoft.com/office/powerpoint/2010/main" val="41103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757149"/>
          </a:xfrm>
        </p:spPr>
        <p:txBody>
          <a:bodyPr/>
          <a:lstStyle/>
          <a:p>
            <a:r>
              <a:rPr lang="en-US" dirty="0" smtClean="0"/>
              <a:t>Contents</a:t>
            </a:r>
            <a:endParaRPr lang="en-US" dirty="0"/>
          </a:p>
        </p:txBody>
      </p:sp>
      <p:sp>
        <p:nvSpPr>
          <p:cNvPr id="3" name="Content Placeholder 2"/>
          <p:cNvSpPr>
            <a:spLocks noGrp="1"/>
          </p:cNvSpPr>
          <p:nvPr>
            <p:ph idx="1"/>
          </p:nvPr>
        </p:nvSpPr>
        <p:spPr>
          <a:xfrm>
            <a:off x="1484310" y="2088108"/>
            <a:ext cx="10018713" cy="4129587"/>
          </a:xfrm>
        </p:spPr>
        <p:txBody>
          <a:bodyPr/>
          <a:lstStyle/>
          <a:p>
            <a:r>
              <a:rPr lang="en-US" dirty="0" smtClean="0"/>
              <a:t>About </a:t>
            </a:r>
            <a:r>
              <a:rPr lang="en-US" dirty="0" err="1" smtClean="0"/>
              <a:t>TypeScript</a:t>
            </a:r>
            <a:endParaRPr lang="en-US" dirty="0" smtClean="0"/>
          </a:p>
          <a:p>
            <a:r>
              <a:rPr lang="en-US" dirty="0" smtClean="0"/>
              <a:t>What is Typescript? And to use it over JavaScript?</a:t>
            </a:r>
          </a:p>
          <a:p>
            <a:r>
              <a:rPr lang="en-US" dirty="0" smtClean="0"/>
              <a:t>Set up </a:t>
            </a:r>
            <a:r>
              <a:rPr lang="en-US" dirty="0" err="1" smtClean="0"/>
              <a:t>TypeScript</a:t>
            </a:r>
            <a:r>
              <a:rPr lang="en-US" dirty="0" smtClean="0"/>
              <a:t> environment</a:t>
            </a:r>
          </a:p>
          <a:p>
            <a:r>
              <a:rPr lang="en-US" dirty="0" smtClean="0"/>
              <a:t>Variables in </a:t>
            </a:r>
            <a:r>
              <a:rPr lang="en-US" dirty="0" err="1" smtClean="0"/>
              <a:t>TypeScript</a:t>
            </a:r>
            <a:endParaRPr lang="en-US" dirty="0" smtClean="0"/>
          </a:p>
          <a:p>
            <a:endParaRPr lang="en-US" dirty="0"/>
          </a:p>
        </p:txBody>
      </p:sp>
    </p:spTree>
    <p:extLst>
      <p:ext uri="{BB962C8B-B14F-4D97-AF65-F5344CB8AC3E}">
        <p14:creationId xmlns:p14="http://schemas.microsoft.com/office/powerpoint/2010/main" val="1810225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TypeScript</a:t>
            </a:r>
          </a:p>
        </p:txBody>
      </p:sp>
      <p:sp>
        <p:nvSpPr>
          <p:cNvPr id="3" name="Content Placeholder 2"/>
          <p:cNvSpPr>
            <a:spLocks noGrp="1"/>
          </p:cNvSpPr>
          <p:nvPr>
            <p:ph sz="half" idx="1"/>
          </p:nvPr>
        </p:nvSpPr>
        <p:spPr/>
        <p:txBody>
          <a:bodyPr/>
          <a:lstStyle/>
          <a:p>
            <a:r>
              <a:rPr lang="en-IN" sz="2800" dirty="0"/>
              <a:t>Null and Undefined</a:t>
            </a:r>
          </a:p>
          <a:p>
            <a:r>
              <a:rPr lang="en-IN" sz="2800" dirty="0"/>
              <a:t>Never</a:t>
            </a:r>
          </a:p>
          <a:p>
            <a:r>
              <a:rPr lang="en-IN" sz="2800" dirty="0"/>
              <a:t>Object</a:t>
            </a:r>
          </a:p>
          <a:p>
            <a:endParaRPr lang="en-IN" dirty="0"/>
          </a:p>
        </p:txBody>
      </p:sp>
      <p:sp>
        <p:nvSpPr>
          <p:cNvPr id="4" name="Content Placeholder 3"/>
          <p:cNvSpPr>
            <a:spLocks noGrp="1"/>
          </p:cNvSpPr>
          <p:nvPr>
            <p:ph sz="half" idx="2"/>
          </p:nvPr>
        </p:nvSpPr>
        <p:spPr/>
        <p:txBody>
          <a:bodyPr/>
          <a:lstStyle/>
          <a:p>
            <a:r>
              <a:rPr lang="en-IN" dirty="0"/>
              <a:t>let u: undefined = undefined;</a:t>
            </a:r>
          </a:p>
          <a:p>
            <a:r>
              <a:rPr lang="en-IN" dirty="0"/>
              <a:t>let n: null = null;</a:t>
            </a:r>
          </a:p>
          <a:p>
            <a:r>
              <a:rPr lang="en-IN" dirty="0"/>
              <a:t>function error(message: string): never {</a:t>
            </a:r>
          </a:p>
          <a:p>
            <a:pPr marL="0" indent="0">
              <a:buNone/>
            </a:pPr>
            <a:r>
              <a:rPr lang="en-IN" dirty="0"/>
              <a:t>throw new Error(message);</a:t>
            </a:r>
          </a:p>
          <a:p>
            <a:pPr marL="0" indent="0">
              <a:buNone/>
            </a:pPr>
            <a:r>
              <a:rPr lang="en-IN" dirty="0" smtClean="0"/>
              <a:t>}</a:t>
            </a:r>
          </a:p>
          <a:p>
            <a:r>
              <a:rPr lang="en-IN" dirty="0"/>
              <a:t>declare function create(o: object | null): void;</a:t>
            </a:r>
          </a:p>
          <a:p>
            <a:endParaRPr lang="en-IN" dirty="0"/>
          </a:p>
        </p:txBody>
      </p:sp>
    </p:spTree>
    <p:extLst>
      <p:ext uri="{BB962C8B-B14F-4D97-AF65-F5344CB8AC3E}">
        <p14:creationId xmlns:p14="http://schemas.microsoft.com/office/powerpoint/2010/main" val="198028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smtClean="0"/>
              <a:t>Assignment Statements</a:t>
            </a:r>
            <a:r>
              <a:rPr lang="en-IN" dirty="0"/>
              <a:t> </a:t>
            </a:r>
            <a:r>
              <a:rPr lang="en-IN" dirty="0" smtClean="0"/>
              <a:t> </a:t>
            </a:r>
            <a:r>
              <a:rPr lang="en-IN" dirty="0"/>
              <a:t>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endParaRPr lang="en-IN" dirty="0" smtClean="0"/>
          </a:p>
          <a:p>
            <a:r>
              <a:rPr lang="en-IN" dirty="0"/>
              <a:t>In assignment expressions, the right-hand expression is contextually typed by the type of the left-hand expression.</a:t>
            </a:r>
            <a:endParaRPr lang="en-IN" dirty="0" smtClean="0"/>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smtClean="0"/>
              <a:t>Assignment Statements in TypeScript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gridCol w="1129516"/>
                <a:gridCol w="6361828"/>
              </a:tblGrid>
              <a:tr h="481766">
                <a:tc>
                  <a:txBody>
                    <a:bodyPr/>
                    <a:lstStyle/>
                    <a:p>
                      <a:r>
                        <a:rPr lang="en-IN" sz="1600" dirty="0" smtClean="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12121"/>
                </a:solidFill>
                <a:effectLst/>
                <a:latin typeface="open sans"/>
              </a:rPr>
              <a:t>The Assignment operators are summarized in the following table.</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12121"/>
                </a:solidFill>
                <a:effectLst/>
                <a:latin typeface="open sans"/>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Open-Source Object-Oriented </a:t>
            </a:r>
            <a:r>
              <a:rPr lang="en-US" dirty="0"/>
              <a:t>L</a:t>
            </a:r>
            <a:r>
              <a:rPr lang="en-US" dirty="0" smtClean="0"/>
              <a:t>anguage</a:t>
            </a:r>
            <a:endParaRPr lang="en-US" dirty="0"/>
          </a:p>
          <a:p>
            <a:pPr>
              <a:buFont typeface="Wingdings" panose="05000000000000000000" pitchFamily="2" charset="2"/>
              <a:buChar char="Ø"/>
            </a:pPr>
            <a:r>
              <a:rPr lang="en-US" dirty="0"/>
              <a:t>D</a:t>
            </a:r>
            <a:r>
              <a:rPr lang="en-US" dirty="0" smtClean="0"/>
              <a:t>eveloped </a:t>
            </a:r>
            <a:r>
              <a:rPr lang="en-US" dirty="0"/>
              <a:t>and M</a:t>
            </a:r>
            <a:r>
              <a:rPr lang="en-US" dirty="0" smtClean="0"/>
              <a:t>aintained by: </a:t>
            </a:r>
            <a:r>
              <a:rPr lang="en-US" b="1" dirty="0" smtClean="0"/>
              <a:t>Microsoft</a:t>
            </a:r>
          </a:p>
          <a:p>
            <a:pPr>
              <a:buFont typeface="Wingdings" panose="05000000000000000000" pitchFamily="2" charset="2"/>
              <a:buChar char="Ø"/>
            </a:pPr>
            <a:r>
              <a:rPr lang="en-US" dirty="0"/>
              <a:t>I</a:t>
            </a:r>
            <a:r>
              <a:rPr lang="en-US" dirty="0" smtClean="0"/>
              <a:t>ntroduced </a:t>
            </a:r>
            <a:r>
              <a:rPr lang="en-US" dirty="0"/>
              <a:t>by: </a:t>
            </a:r>
            <a:r>
              <a:rPr lang="en-US" b="1" dirty="0"/>
              <a:t>Anders Hejlsberg</a:t>
            </a:r>
            <a:r>
              <a:rPr lang="en-US" dirty="0"/>
              <a:t>, a core member of the development team of C# </a:t>
            </a:r>
            <a:r>
              <a:rPr lang="en-US" dirty="0" smtClean="0"/>
              <a:t>language</a:t>
            </a:r>
          </a:p>
          <a:p>
            <a:pPr>
              <a:buFont typeface="Wingdings" panose="05000000000000000000" pitchFamily="2" charset="2"/>
              <a:buChar char="Ø"/>
            </a:pPr>
            <a:r>
              <a:rPr lang="en-US" dirty="0" smtClean="0"/>
              <a:t>First Released: October 2012</a:t>
            </a:r>
          </a:p>
          <a:p>
            <a:pPr marL="0" indent="0">
              <a:buNone/>
            </a:pP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smtClean="0"/>
              <a:t>What is </a:t>
            </a:r>
            <a:r>
              <a:rPr lang="en-US" dirty="0" err="1" smtClean="0"/>
              <a:t>TypeScript</a:t>
            </a:r>
            <a:r>
              <a:rPr lang="en-US" dirty="0" smtClean="0"/>
              <a:t>?</a:t>
            </a:r>
            <a:endParaRPr lang="en-US" dirty="0"/>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smtClean="0"/>
              <a:t>Strongly </a:t>
            </a:r>
            <a:r>
              <a:rPr lang="en-US" sz="2000" dirty="0"/>
              <a:t>typed superset of </a:t>
            </a:r>
            <a:r>
              <a:rPr lang="en-US" sz="2000" dirty="0" smtClean="0"/>
              <a:t>JavaScript</a:t>
            </a:r>
          </a:p>
          <a:p>
            <a:pPr>
              <a:buFont typeface="Wingdings" panose="05000000000000000000" pitchFamily="2" charset="2"/>
              <a:buChar char="Ø"/>
            </a:pPr>
            <a:r>
              <a:rPr lang="en-US" sz="2000" dirty="0" smtClean="0"/>
              <a:t>Which complies the code into plain </a:t>
            </a:r>
            <a:r>
              <a:rPr lang="en-US" sz="2000" dirty="0"/>
              <a:t>JavaScript</a:t>
            </a:r>
            <a:endParaRPr lang="en-US" sz="2000" b="1" dirty="0" smtClean="0"/>
          </a:p>
          <a:p>
            <a:pPr>
              <a:buFont typeface="Wingdings" panose="05000000000000000000" pitchFamily="2" charset="2"/>
              <a:buChar char="Ø"/>
            </a:pPr>
            <a:r>
              <a:rPr lang="en-US" sz="2000" dirty="0" smtClean="0"/>
              <a:t>Designed for: </a:t>
            </a:r>
            <a:r>
              <a:rPr lang="en-US" sz="2000" b="1" dirty="0"/>
              <a:t> </a:t>
            </a:r>
            <a:r>
              <a:rPr lang="en-US" sz="2000" dirty="0"/>
              <a:t>large-scale JavaScript application </a:t>
            </a:r>
            <a:r>
              <a:rPr lang="en-US" sz="2000" dirty="0" smtClean="0"/>
              <a:t>development</a:t>
            </a:r>
          </a:p>
          <a:p>
            <a:pPr>
              <a:buFont typeface="Wingdings" panose="05000000000000000000" pitchFamily="2" charset="2"/>
              <a:buChar char="Ø"/>
            </a:pPr>
            <a:r>
              <a:rPr lang="en-US" sz="2000" dirty="0" smtClean="0"/>
              <a:t>File extension: .</a:t>
            </a:r>
            <a:r>
              <a:rPr lang="en-US" sz="2000" dirty="0" err="1" smtClean="0"/>
              <a:t>ts</a:t>
            </a:r>
            <a:endParaRPr lang="en-US" sz="2000" dirty="0" smtClean="0"/>
          </a:p>
          <a:p>
            <a:pPr marL="0" indent="0">
              <a:buNone/>
            </a:pPr>
            <a:endParaRPr lang="en-US" sz="1600" dirty="0" smtClean="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smtClean="0"/>
              <a:t>Why need </a:t>
            </a:r>
            <a:r>
              <a:rPr lang="en-US" dirty="0" err="1" smtClean="0"/>
              <a:t>TypeScript</a:t>
            </a:r>
            <a:r>
              <a:rPr lang="en-US" dirty="0" smtClean="0"/>
              <a:t> over JavaScript?</a:t>
            </a:r>
            <a:endParaRPr lang="en-US" dirty="0"/>
          </a:p>
        </p:txBody>
      </p:sp>
      <p:sp>
        <p:nvSpPr>
          <p:cNvPr id="6" name="Text Placeholder 5"/>
          <p:cNvSpPr>
            <a:spLocks noGrp="1"/>
          </p:cNvSpPr>
          <p:nvPr>
            <p:ph type="body" idx="1"/>
          </p:nvPr>
        </p:nvSpPr>
        <p:spPr>
          <a:xfrm>
            <a:off x="1666356" y="2033289"/>
            <a:ext cx="2101546" cy="576262"/>
          </a:xfrm>
        </p:spPr>
        <p:txBody>
          <a:bodyPr/>
          <a:lstStyle/>
          <a:p>
            <a:r>
              <a:rPr lang="en-US" dirty="0" smtClean="0"/>
              <a:t>JavaScript</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err="1" smtClean="0"/>
              <a:t>TypeScript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a:t>
            </a:r>
            <a:r>
              <a:rPr lang="en-US" dirty="0" err="1"/>
              <a:t>TypeScript</a:t>
            </a:r>
            <a:endParaRPr lang="en-US" dirty="0"/>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smtClean="0"/>
              <a:t>Any IDE (Most preferred Visual Code)</a:t>
            </a:r>
          </a:p>
          <a:p>
            <a:pPr>
              <a:buFont typeface="Wingdings" panose="05000000000000000000" pitchFamily="2" charset="2"/>
              <a:buChar char="Ø"/>
            </a:pPr>
            <a:r>
              <a:rPr lang="en-US" dirty="0" smtClean="0"/>
              <a:t>Install </a:t>
            </a:r>
            <a:r>
              <a:rPr lang="en-US" dirty="0"/>
              <a:t>Node.js Package Manager (</a:t>
            </a:r>
            <a:r>
              <a:rPr lang="en-US" dirty="0" err="1"/>
              <a:t>npm</a:t>
            </a:r>
            <a:r>
              <a:rPr lang="en-US" dirty="0"/>
              <a:t>)</a:t>
            </a:r>
          </a:p>
          <a:p>
            <a:pPr>
              <a:buFont typeface="Wingdings" panose="05000000000000000000" pitchFamily="2" charset="2"/>
              <a:buChar char="Ø"/>
            </a:pPr>
            <a:r>
              <a:rPr lang="en-US" dirty="0"/>
              <a:t>Set up </a:t>
            </a:r>
            <a:r>
              <a:rPr lang="en-US" dirty="0" err="1" smtClean="0"/>
              <a:t>package.json</a:t>
            </a:r>
            <a:endParaRPr lang="en-US" dirty="0" smtClean="0"/>
          </a:p>
          <a:p>
            <a:pPr marL="457200" lvl="1" indent="0">
              <a:buNone/>
            </a:pPr>
            <a:r>
              <a:rPr lang="en-US" dirty="0" err="1"/>
              <a:t>Prepresent</a:t>
            </a:r>
            <a:r>
              <a:rPr lang="en-US" dirty="0"/>
              <a:t> your project </a:t>
            </a:r>
            <a:r>
              <a:rPr lang="en-US" dirty="0" smtClean="0"/>
              <a:t>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in </a:t>
            </a:r>
            <a:r>
              <a:rPr lang="en-US" dirty="0" err="1" smtClean="0"/>
              <a:t>TypeScript</a:t>
            </a:r>
            <a:endParaRPr lang="en-US" dirty="0"/>
          </a:p>
        </p:txBody>
      </p:sp>
      <p:sp>
        <p:nvSpPr>
          <p:cNvPr id="3" name="Content Placeholder 2"/>
          <p:cNvSpPr>
            <a:spLocks noGrp="1"/>
          </p:cNvSpPr>
          <p:nvPr>
            <p:ph sz="half" idx="1"/>
          </p:nvPr>
        </p:nvSpPr>
        <p:spPr>
          <a:xfrm>
            <a:off x="1796504" y="2656421"/>
            <a:ext cx="4895055" cy="3635991"/>
          </a:xfrm>
        </p:spPr>
        <p:txBody>
          <a:bodyPr>
            <a:noAutofit/>
          </a:bodyPr>
          <a:lstStyle/>
          <a:p>
            <a:pPr marL="0" indent="0">
              <a:buNone/>
            </a:pPr>
            <a:r>
              <a:rPr lang="en-US" sz="2000" b="1" dirty="0" smtClean="0"/>
              <a:t>Rules:</a:t>
            </a:r>
          </a:p>
          <a:p>
            <a:pPr>
              <a:buFont typeface="Wingdings" panose="05000000000000000000" pitchFamily="2" charset="2"/>
              <a:buChar char="Ø"/>
            </a:pPr>
            <a:r>
              <a:rPr lang="en-US" sz="2000" dirty="0" smtClean="0"/>
              <a:t>Variable </a:t>
            </a:r>
            <a:r>
              <a:rPr lang="en-US" sz="2000" dirty="0"/>
              <a:t>name must be an </a:t>
            </a:r>
            <a:r>
              <a:rPr lang="en-US" sz="2000" b="1" dirty="0"/>
              <a:t>alphabet</a:t>
            </a:r>
            <a:r>
              <a:rPr lang="en-US" sz="2000" dirty="0"/>
              <a:t> or </a:t>
            </a:r>
            <a:r>
              <a:rPr lang="en-US" sz="2000" b="1" dirty="0"/>
              <a:t>numeric digits</a:t>
            </a:r>
            <a:r>
              <a:rPr lang="en-US" sz="2000" dirty="0"/>
              <a:t>.</a:t>
            </a:r>
          </a:p>
          <a:p>
            <a:pPr>
              <a:buFont typeface="Wingdings" panose="05000000000000000000" pitchFamily="2" charset="2"/>
              <a:buChar char="Ø"/>
            </a:pPr>
            <a:r>
              <a:rPr lang="en-US" sz="2000" dirty="0"/>
              <a:t>V</a:t>
            </a:r>
            <a:r>
              <a:rPr lang="en-US" sz="2000" dirty="0" smtClean="0"/>
              <a:t>ariable </a:t>
            </a:r>
            <a:r>
              <a:rPr lang="en-US" sz="2000" dirty="0"/>
              <a:t>name cannot start with digits.</a:t>
            </a:r>
          </a:p>
          <a:p>
            <a:pPr>
              <a:buFont typeface="Wingdings" panose="05000000000000000000" pitchFamily="2" charset="2"/>
              <a:buChar char="Ø"/>
            </a:pPr>
            <a:r>
              <a:rPr lang="en-US" sz="2000" dirty="0" smtClean="0"/>
              <a:t>Variable </a:t>
            </a:r>
            <a:r>
              <a:rPr lang="en-US" sz="2000" dirty="0"/>
              <a:t>name cannot contain spaces and special character, except the u</a:t>
            </a:r>
            <a:r>
              <a:rPr lang="en-US" sz="2000" b="1" dirty="0"/>
              <a:t>nderscore(_)</a:t>
            </a:r>
            <a:r>
              <a:rPr lang="en-US" sz="2000" dirty="0"/>
              <a:t> and the </a:t>
            </a:r>
            <a:r>
              <a:rPr lang="en-US" sz="2000" b="1" dirty="0"/>
              <a:t>dollar($)</a:t>
            </a:r>
            <a:r>
              <a:rPr lang="en-US" sz="2000" dirty="0"/>
              <a:t> </a:t>
            </a:r>
            <a:r>
              <a:rPr lang="en-US" sz="2000" dirty="0" smtClean="0"/>
              <a:t>sign</a:t>
            </a:r>
          </a:p>
          <a:p>
            <a:pPr>
              <a:buFont typeface="Wingdings" panose="05000000000000000000" pitchFamily="2" charset="2"/>
              <a:buChar char="Ø"/>
            </a:pPr>
            <a:endParaRPr lang="en-US" sz="2000" dirty="0"/>
          </a:p>
          <a:p>
            <a:endParaRPr lang="en-US" sz="2000" dirty="0"/>
          </a:p>
        </p:txBody>
      </p:sp>
      <p:sp>
        <p:nvSpPr>
          <p:cNvPr id="12" name="Content Placeholder 11"/>
          <p:cNvSpPr>
            <a:spLocks noGrp="1"/>
          </p:cNvSpPr>
          <p:nvPr>
            <p:ph sz="half" idx="2"/>
          </p:nvPr>
        </p:nvSpPr>
        <p:spPr>
          <a:xfrm>
            <a:off x="7003752" y="2423704"/>
            <a:ext cx="4895056" cy="3124200"/>
          </a:xfrm>
        </p:spPr>
        <p:txBody>
          <a:bodyPr>
            <a:normAutofit/>
          </a:bodyPr>
          <a:lstStyle/>
          <a:p>
            <a:pPr>
              <a:buFont typeface="Wingdings" panose="05000000000000000000" pitchFamily="2" charset="2"/>
              <a:buChar char="Ø"/>
            </a:pPr>
            <a:r>
              <a:rPr lang="en-US" b="1" dirty="0"/>
              <a:t>Example</a:t>
            </a:r>
            <a:r>
              <a:rPr lang="en-US" dirty="0"/>
              <a:t>:</a:t>
            </a:r>
          </a:p>
          <a:p>
            <a:pPr marL="0" indent="0">
              <a:buNone/>
            </a:pPr>
            <a:r>
              <a:rPr lang="en-US" dirty="0" smtClean="0"/>
              <a:t>	</a:t>
            </a:r>
            <a:r>
              <a:rPr lang="en-US" dirty="0" err="1" smtClean="0"/>
              <a:t>Var</a:t>
            </a:r>
            <a:r>
              <a:rPr lang="en-US" dirty="0" smtClean="0"/>
              <a:t> </a:t>
            </a:r>
            <a:r>
              <a:rPr lang="en-US" dirty="0"/>
              <a:t>name1 </a:t>
            </a:r>
          </a:p>
          <a:p>
            <a:pPr marL="0" indent="0">
              <a:buNone/>
            </a:pPr>
            <a:r>
              <a:rPr lang="en-US" dirty="0" smtClean="0"/>
              <a:t>	</a:t>
            </a:r>
            <a:r>
              <a:rPr lang="en-US" dirty="0" err="1" smtClean="0"/>
              <a:t>Var</a:t>
            </a:r>
            <a:r>
              <a:rPr lang="en-US" dirty="0" smtClean="0"/>
              <a:t> </a:t>
            </a:r>
            <a:r>
              <a:rPr lang="en-US" dirty="0"/>
              <a:t>1name</a:t>
            </a:r>
          </a:p>
          <a:p>
            <a:pPr marL="0" indent="0">
              <a:buNone/>
            </a:pPr>
            <a:r>
              <a:rPr lang="en-US" dirty="0" smtClean="0"/>
              <a:t>	</a:t>
            </a:r>
            <a:r>
              <a:rPr lang="en-US" dirty="0" err="1" smtClean="0"/>
              <a:t>Var</a:t>
            </a:r>
            <a:r>
              <a:rPr lang="en-US" dirty="0" smtClean="0"/>
              <a:t> </a:t>
            </a:r>
            <a:r>
              <a:rPr lang="en-US" dirty="0"/>
              <a:t>name_1</a:t>
            </a:r>
          </a:p>
          <a:p>
            <a:pPr marL="0" indent="0">
              <a:buNone/>
            </a:pPr>
            <a:r>
              <a:rPr lang="en-US" dirty="0" smtClean="0"/>
              <a:t>	</a:t>
            </a:r>
            <a:r>
              <a:rPr lang="en-US" dirty="0" err="1" smtClean="0"/>
              <a:t>Var</a:t>
            </a:r>
            <a:r>
              <a:rPr lang="en-US" dirty="0" smtClean="0"/>
              <a:t> </a:t>
            </a:r>
            <a:r>
              <a:rPr lang="en-US" dirty="0"/>
              <a:t>name-1</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926" y="3298816"/>
            <a:ext cx="209419" cy="2044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095" y="4108615"/>
            <a:ext cx="193703" cy="1890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3669466"/>
            <a:ext cx="186698" cy="1840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4474417"/>
            <a:ext cx="186698" cy="184031"/>
          </a:xfrm>
          <a:prstGeom prst="rect">
            <a:avLst/>
          </a:prstGeom>
        </p:spPr>
      </p:pic>
    </p:spTree>
    <p:extLst>
      <p:ext uri="{BB962C8B-B14F-4D97-AF65-F5344CB8AC3E}">
        <p14:creationId xmlns:p14="http://schemas.microsoft.com/office/powerpoint/2010/main" val="3808556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235424"/>
            <a:ext cx="10018713" cy="1752599"/>
          </a:xfrm>
        </p:spPr>
        <p:txBody>
          <a:bodyPr/>
          <a:lstStyle/>
          <a:p>
            <a:r>
              <a:rPr lang="en-US" dirty="0" smtClean="0"/>
              <a:t>Variable Declaration in </a:t>
            </a:r>
            <a:r>
              <a:rPr lang="en-US" dirty="0" err="1" smtClean="0"/>
              <a:t>TypeScript</a:t>
            </a:r>
            <a:endParaRPr lang="en-US" dirty="0"/>
          </a:p>
        </p:txBody>
      </p:sp>
      <p:sp>
        <p:nvSpPr>
          <p:cNvPr id="3" name="Content Placeholder 2"/>
          <p:cNvSpPr>
            <a:spLocks noGrp="1"/>
          </p:cNvSpPr>
          <p:nvPr>
            <p:ph sz="half" idx="1"/>
          </p:nvPr>
        </p:nvSpPr>
        <p:spPr>
          <a:xfrm>
            <a:off x="1484312" y="2298510"/>
            <a:ext cx="5544285" cy="3733799"/>
          </a:xfrm>
        </p:spPr>
        <p:txBody>
          <a:bodyPr>
            <a:normAutofit lnSpcReduction="10000"/>
          </a:bodyPr>
          <a:lstStyle/>
          <a:p>
            <a:pPr>
              <a:buFont typeface="Wingdings" panose="05000000000000000000" pitchFamily="2" charset="2"/>
              <a:buChar char="Ø"/>
            </a:pPr>
            <a:r>
              <a:rPr lang="en-US" sz="2000" dirty="0" smtClean="0"/>
              <a:t>Variables can be declared using: </a:t>
            </a:r>
          </a:p>
          <a:p>
            <a:pPr lvl="1">
              <a:buFont typeface="Arial" panose="020B0604020202020204" pitchFamily="34" charset="0"/>
              <a:buChar char="•"/>
            </a:pPr>
            <a:r>
              <a:rPr lang="en-US" sz="2000" dirty="0" err="1" smtClean="0"/>
              <a:t>Var</a:t>
            </a:r>
            <a:endParaRPr lang="en-US" sz="2000" dirty="0" smtClean="0"/>
          </a:p>
          <a:p>
            <a:pPr lvl="1">
              <a:buFont typeface="Arial" panose="020B0604020202020204" pitchFamily="34" charset="0"/>
              <a:buChar char="•"/>
            </a:pPr>
            <a:r>
              <a:rPr lang="en-US" sz="2000" dirty="0" smtClean="0"/>
              <a:t>Let</a:t>
            </a:r>
          </a:p>
          <a:p>
            <a:pPr lvl="1">
              <a:buFont typeface="Arial" panose="020B0604020202020204" pitchFamily="34" charset="0"/>
              <a:buChar char="•"/>
            </a:pPr>
            <a:r>
              <a:rPr lang="en-US" sz="2000" dirty="0" err="1" smtClean="0"/>
              <a:t>Const</a:t>
            </a:r>
            <a:endParaRPr lang="en-US" sz="2000" dirty="0" smtClean="0"/>
          </a:p>
          <a:p>
            <a:pPr>
              <a:buFont typeface="Wingdings" panose="05000000000000000000" pitchFamily="2" charset="2"/>
              <a:buChar char="Ø"/>
            </a:pPr>
            <a:r>
              <a:rPr lang="en-US" sz="2000" dirty="0" smtClean="0"/>
              <a:t>Each of the variable declaration keyword has similar declaration and initialization.</a:t>
            </a:r>
          </a:p>
          <a:p>
            <a:pPr>
              <a:buFont typeface="Wingdings" panose="05000000000000000000" pitchFamily="2" charset="2"/>
              <a:buChar char="Ø"/>
            </a:pPr>
            <a:r>
              <a:rPr lang="en-US" sz="2000" dirty="0" smtClean="0"/>
              <a:t>Those vary with each other in terms of their scope and usage</a:t>
            </a:r>
            <a:r>
              <a:rPr lang="en-US" dirty="0" smtClean="0"/>
              <a:t>.</a:t>
            </a:r>
          </a:p>
          <a:p>
            <a:pPr marL="457200" lvl="1" indent="0">
              <a:buNone/>
            </a:pPr>
            <a:r>
              <a:rPr lang="en-US" sz="1700" b="1" dirty="0"/>
              <a:t>Scope</a:t>
            </a:r>
            <a:r>
              <a:rPr lang="en-US" sz="1700" dirty="0"/>
              <a:t> essentially means where these variables are available for </a:t>
            </a:r>
            <a:r>
              <a:rPr lang="en-US" sz="1700" dirty="0" smtClean="0"/>
              <a:t>use</a:t>
            </a:r>
            <a:endParaRPr lang="en-US" sz="1700" dirty="0"/>
          </a:p>
        </p:txBody>
      </p:sp>
      <p:sp>
        <p:nvSpPr>
          <p:cNvPr id="5" name="Content Placeholder 4"/>
          <p:cNvSpPr>
            <a:spLocks noGrp="1"/>
          </p:cNvSpPr>
          <p:nvPr>
            <p:ph sz="half" idx="2"/>
          </p:nvPr>
        </p:nvSpPr>
        <p:spPr>
          <a:xfrm>
            <a:off x="7519915" y="2438399"/>
            <a:ext cx="4435524" cy="3853217"/>
          </a:xfrm>
        </p:spPr>
        <p:txBody>
          <a:bodyPr>
            <a:normAutofit lnSpcReduction="10000"/>
          </a:bodyPr>
          <a:lstStyle/>
          <a:p>
            <a:pPr>
              <a:buFont typeface="Wingdings" panose="05000000000000000000" pitchFamily="2" charset="2"/>
              <a:buChar char="Ø"/>
            </a:pPr>
            <a:r>
              <a:rPr lang="en-US" b="1" dirty="0"/>
              <a:t>Example</a:t>
            </a:r>
            <a:r>
              <a:rPr lang="en-US" dirty="0"/>
              <a:t>:</a:t>
            </a:r>
          </a:p>
          <a:p>
            <a:pPr lvl="1">
              <a:buFont typeface="Arial" panose="020B0604020202020204" pitchFamily="34" charset="0"/>
              <a:buChar char="•"/>
            </a:pPr>
            <a:r>
              <a:rPr lang="en-US" sz="2000" dirty="0"/>
              <a:t>Keyword name: type = </a:t>
            </a:r>
            <a:r>
              <a:rPr lang="en-US" sz="2000" dirty="0" smtClean="0"/>
              <a:t>value;</a:t>
            </a:r>
          </a:p>
          <a:p>
            <a:pPr lvl="2">
              <a:buFont typeface="Arial" panose="020B0604020202020204" pitchFamily="34" charset="0"/>
              <a:buChar char="•"/>
            </a:pPr>
            <a:r>
              <a:rPr lang="en-US" sz="1600" dirty="0" err="1" smtClean="0"/>
              <a:t>Var</a:t>
            </a:r>
            <a:r>
              <a:rPr lang="en-US" sz="1600" dirty="0" smtClean="0"/>
              <a:t> age: number = 50;</a:t>
            </a:r>
            <a:endParaRPr lang="en-US" sz="1600" dirty="0"/>
          </a:p>
          <a:p>
            <a:pPr lvl="1">
              <a:buFont typeface="Arial" panose="020B0604020202020204" pitchFamily="34" charset="0"/>
              <a:buChar char="•"/>
            </a:pPr>
            <a:r>
              <a:rPr lang="en-US" sz="2000" dirty="0"/>
              <a:t>Keyword name: </a:t>
            </a:r>
            <a:r>
              <a:rPr lang="en-US" sz="2000" dirty="0" smtClean="0"/>
              <a:t>type;</a:t>
            </a:r>
          </a:p>
          <a:p>
            <a:pPr lvl="2">
              <a:buFont typeface="Arial" panose="020B0604020202020204" pitchFamily="34" charset="0"/>
              <a:buChar char="•"/>
            </a:pPr>
            <a:r>
              <a:rPr lang="en-US" sz="1600" dirty="0" err="1"/>
              <a:t>Var</a:t>
            </a:r>
            <a:r>
              <a:rPr lang="en-US" sz="1600" dirty="0"/>
              <a:t> </a:t>
            </a:r>
            <a:r>
              <a:rPr lang="en-US" sz="1600" dirty="0" err="1" smtClean="0"/>
              <a:t>age:number</a:t>
            </a:r>
            <a:r>
              <a:rPr lang="en-US" sz="1600" dirty="0" smtClean="0"/>
              <a:t>;</a:t>
            </a:r>
            <a:endParaRPr lang="en-US" sz="1600" dirty="0"/>
          </a:p>
          <a:p>
            <a:pPr lvl="1">
              <a:buFont typeface="Arial" panose="020B0604020202020204" pitchFamily="34" charset="0"/>
              <a:buChar char="•"/>
            </a:pPr>
            <a:r>
              <a:rPr lang="en-US" sz="2000" dirty="0"/>
              <a:t>Keyword </a:t>
            </a:r>
            <a:r>
              <a:rPr lang="en-US" sz="2000" dirty="0" smtClean="0"/>
              <a:t>name</a:t>
            </a:r>
            <a:r>
              <a:rPr lang="en-US" sz="2000" dirty="0"/>
              <a:t> </a:t>
            </a:r>
            <a:r>
              <a:rPr lang="en-US" sz="2000" dirty="0" smtClean="0"/>
              <a:t>= value;</a:t>
            </a:r>
          </a:p>
          <a:p>
            <a:pPr lvl="2">
              <a:buFont typeface="Arial" panose="020B0604020202020204" pitchFamily="34" charset="0"/>
              <a:buChar char="•"/>
            </a:pPr>
            <a:r>
              <a:rPr lang="en-US" sz="1600" dirty="0" err="1"/>
              <a:t>Var</a:t>
            </a:r>
            <a:r>
              <a:rPr lang="en-US" sz="1600" dirty="0"/>
              <a:t> </a:t>
            </a:r>
            <a:r>
              <a:rPr lang="en-US" sz="1600" dirty="0" smtClean="0"/>
              <a:t>age</a:t>
            </a:r>
            <a:r>
              <a:rPr lang="en-US" sz="1600" dirty="0"/>
              <a:t> </a:t>
            </a:r>
            <a:r>
              <a:rPr lang="en-US" sz="1600" dirty="0" smtClean="0"/>
              <a:t>= </a:t>
            </a:r>
            <a:r>
              <a:rPr lang="en-US" sz="1600" dirty="0"/>
              <a:t>50</a:t>
            </a:r>
            <a:r>
              <a:rPr lang="en-US" sz="1800" dirty="0" smtClean="0"/>
              <a:t>;</a:t>
            </a:r>
            <a:endParaRPr lang="en-US" sz="1800" dirty="0"/>
          </a:p>
          <a:p>
            <a:pPr lvl="1">
              <a:buFont typeface="Arial" panose="020B0604020202020204" pitchFamily="34" charset="0"/>
              <a:buChar char="•"/>
            </a:pPr>
            <a:r>
              <a:rPr lang="en-US" sz="2000" dirty="0"/>
              <a:t>Keyword </a:t>
            </a:r>
            <a:r>
              <a:rPr lang="en-US" sz="2000" dirty="0" smtClean="0"/>
              <a:t>name;</a:t>
            </a:r>
          </a:p>
          <a:p>
            <a:pPr lvl="2">
              <a:buFont typeface="Arial" panose="020B0604020202020204" pitchFamily="34" charset="0"/>
              <a:buChar char="•"/>
            </a:pPr>
            <a:r>
              <a:rPr lang="en-US" sz="1600" dirty="0" err="1"/>
              <a:t>Var</a:t>
            </a:r>
            <a:r>
              <a:rPr lang="en-US" sz="1600" dirty="0"/>
              <a:t> </a:t>
            </a:r>
            <a:r>
              <a:rPr lang="en-US" sz="1600" dirty="0" smtClean="0"/>
              <a:t>age;</a:t>
            </a:r>
            <a:endParaRPr lang="en-US" sz="1600" dirty="0"/>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25125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smtClean="0"/>
              <a:t>Scope for “</a:t>
            </a:r>
            <a:r>
              <a:rPr lang="en-US" dirty="0" err="1" smtClean="0"/>
              <a:t>Var</a:t>
            </a:r>
            <a:r>
              <a:rPr lang="en-US" dirty="0" smtClean="0"/>
              <a:t>”</a:t>
            </a:r>
            <a:endParaRPr lang="en-US" dirty="0"/>
          </a:p>
        </p:txBody>
      </p:sp>
      <p:sp>
        <p:nvSpPr>
          <p:cNvPr id="3" name="Content Placeholder 2"/>
          <p:cNvSpPr>
            <a:spLocks noGrp="1"/>
          </p:cNvSpPr>
          <p:nvPr>
            <p:ph sz="half" idx="1"/>
          </p:nvPr>
        </p:nvSpPr>
        <p:spPr>
          <a:xfrm>
            <a:off x="1598613" y="1651379"/>
            <a:ext cx="4895055" cy="4963235"/>
          </a:xfrm>
        </p:spPr>
        <p:txBody>
          <a:bodyPr>
            <a:noAutofit/>
          </a:bodyPr>
          <a:lstStyle/>
          <a:p>
            <a:pPr>
              <a:buFont typeface="Wingdings" panose="05000000000000000000" pitchFamily="2" charset="2"/>
              <a:buChar char="Ø"/>
            </a:pPr>
            <a:r>
              <a:rPr lang="en-US" dirty="0" smtClean="0"/>
              <a:t>Global:</a:t>
            </a:r>
          </a:p>
          <a:p>
            <a:pPr lvl="1">
              <a:buFont typeface="Arial" panose="020B0604020202020204" pitchFamily="34" charset="0"/>
              <a:buChar char="•"/>
            </a:pPr>
            <a:r>
              <a:rPr lang="en-US" dirty="0" smtClean="0"/>
              <a:t>If </a:t>
            </a:r>
            <a:r>
              <a:rPr lang="en-US" dirty="0"/>
              <a:t>variable is declared outside a </a:t>
            </a:r>
            <a:r>
              <a:rPr lang="en-US" dirty="0" smtClean="0"/>
              <a:t>function.</a:t>
            </a:r>
          </a:p>
          <a:p>
            <a:pPr lvl="1"/>
            <a:r>
              <a:rPr lang="en-US" dirty="0"/>
              <a:t>This means that any variable that is </a:t>
            </a:r>
            <a:r>
              <a:rPr lang="en-US" dirty="0" smtClean="0"/>
              <a:t>declared outside </a:t>
            </a:r>
            <a:r>
              <a:rPr lang="en-US" dirty="0"/>
              <a:t>a function block is available for use in the whole window</a:t>
            </a:r>
            <a:r>
              <a:rPr lang="en-US" dirty="0" smtClean="0"/>
              <a:t>.</a:t>
            </a:r>
          </a:p>
          <a:p>
            <a:pPr>
              <a:buFont typeface="Wingdings" panose="05000000000000000000" pitchFamily="2" charset="2"/>
              <a:buChar char="Ø"/>
            </a:pPr>
            <a:r>
              <a:rPr lang="en-US" dirty="0" smtClean="0"/>
              <a:t>Function:</a:t>
            </a:r>
          </a:p>
          <a:p>
            <a:pPr lvl="1"/>
            <a:r>
              <a:rPr lang="en-US" dirty="0"/>
              <a:t> </a:t>
            </a:r>
            <a:r>
              <a:rPr lang="en-US" dirty="0" smtClean="0"/>
              <a:t>If variable is </a:t>
            </a:r>
            <a:r>
              <a:rPr lang="en-US" dirty="0"/>
              <a:t>declared within a function. </a:t>
            </a:r>
            <a:endParaRPr lang="en-US" dirty="0" smtClean="0"/>
          </a:p>
          <a:p>
            <a:pPr lvl="1"/>
            <a:r>
              <a:rPr lang="en-US" dirty="0" smtClean="0"/>
              <a:t>This </a:t>
            </a:r>
            <a:r>
              <a:rPr lang="en-US" dirty="0"/>
              <a:t>means that it is available and can be accessed only within that function</a:t>
            </a:r>
            <a:r>
              <a:rPr lang="en-US" dirty="0" smtClean="0"/>
              <a:t>.</a:t>
            </a:r>
          </a:p>
          <a:p>
            <a:pPr lvl="1">
              <a:buFont typeface="Wingdings" panose="05000000000000000000" pitchFamily="2" charset="2"/>
              <a:buChar char="Ø"/>
            </a:pPr>
            <a:endParaRPr lang="en-US" dirty="0"/>
          </a:p>
          <a:p>
            <a:pPr>
              <a:buFont typeface="Wingdings" panose="05000000000000000000" pitchFamily="2" charset="2"/>
              <a:buChar char="Ø"/>
            </a:pPr>
            <a:r>
              <a:rPr lang="en-US" b="1" dirty="0" err="1"/>
              <a:t>var</a:t>
            </a:r>
            <a:r>
              <a:rPr lang="en-US" dirty="0"/>
              <a:t> variables can be updated and re-declared within its scope</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962807" y="1947080"/>
            <a:ext cx="5047221" cy="4667534"/>
          </a:xfrm>
        </p:spPr>
        <p:txBody>
          <a:bodyPr>
            <a:normAutofit fontScale="92500" lnSpcReduction="20000"/>
          </a:bodyPr>
          <a:lstStyle/>
          <a:p>
            <a:pPr>
              <a:buFont typeface="Wingdings" panose="05000000000000000000" pitchFamily="2" charset="2"/>
              <a:buChar char="Ø"/>
            </a:pPr>
            <a:r>
              <a:rPr lang="en-US" b="1" dirty="0" smtClean="0"/>
              <a:t>Example:</a:t>
            </a:r>
          </a:p>
          <a:p>
            <a:pPr marL="457200" lvl="1" indent="0">
              <a:buNone/>
            </a:pPr>
            <a:r>
              <a:rPr lang="en-US" dirty="0" err="1">
                <a:solidFill>
                  <a:schemeClr val="accent1">
                    <a:lumMod val="50000"/>
                  </a:schemeClr>
                </a:solidFill>
              </a:rPr>
              <a:t>var</a:t>
            </a:r>
            <a:r>
              <a:rPr lang="en-US" dirty="0">
                <a:solidFill>
                  <a:schemeClr val="accent1">
                    <a:lumMod val="50000"/>
                  </a:schemeClr>
                </a:solidFill>
              </a:rPr>
              <a:t> </a:t>
            </a:r>
            <a:r>
              <a:rPr lang="en-US" dirty="0" smtClean="0">
                <a:solidFill>
                  <a:schemeClr val="accent1">
                    <a:lumMod val="50000"/>
                  </a:schemeClr>
                </a:solidFill>
              </a:rPr>
              <a:t>course= “Computer Science";</a:t>
            </a:r>
            <a:endParaRPr lang="en-US" dirty="0">
              <a:solidFill>
                <a:schemeClr val="accent1">
                  <a:lumMod val="50000"/>
                </a:schemeClr>
              </a:solidFill>
            </a:endParaRP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a:t>
            </a:r>
            <a:r>
              <a:rPr lang="en-US" dirty="0" smtClean="0">
                <a:solidFill>
                  <a:schemeClr val="accent1">
                    <a:lumMod val="50000"/>
                  </a:schemeClr>
                </a:solidFill>
              </a:rPr>
              <a:t>Main() </a:t>
            </a:r>
            <a:r>
              <a:rPr lang="en-US" dirty="0">
                <a:solidFill>
                  <a:schemeClr val="accent1">
                    <a:lumMod val="50000"/>
                  </a:schemeClr>
                </a:solidFill>
              </a:rPr>
              <a:t>{</a:t>
            </a:r>
          </a:p>
          <a:p>
            <a:pPr marL="457200" lvl="1" indent="0">
              <a:buNone/>
            </a:pPr>
            <a:r>
              <a:rPr lang="en-US" dirty="0">
                <a:solidFill>
                  <a:schemeClr val="accent1">
                    <a:lumMod val="50000"/>
                  </a:schemeClr>
                </a:solidFill>
              </a:rPr>
              <a:t>        </a:t>
            </a:r>
            <a:r>
              <a:rPr lang="en-US" dirty="0" err="1">
                <a:solidFill>
                  <a:schemeClr val="accent1">
                    <a:lumMod val="50000"/>
                  </a:schemeClr>
                </a:solidFill>
              </a:rPr>
              <a:t>var</a:t>
            </a:r>
            <a:r>
              <a:rPr lang="en-US" dirty="0">
                <a:solidFill>
                  <a:schemeClr val="accent1">
                    <a:lumMod val="50000"/>
                  </a:schemeClr>
                </a:solidFill>
              </a:rPr>
              <a:t> subject= “Software Paradigm</a:t>
            </a:r>
            <a:r>
              <a:rPr lang="en-US" dirty="0" smtClean="0">
                <a:solidFill>
                  <a:schemeClr val="accent1">
                    <a:lumMod val="50000"/>
                  </a:schemeClr>
                </a:solidFill>
              </a:rPr>
              <a:t>";</a:t>
            </a:r>
          </a:p>
          <a:p>
            <a:pPr marL="457200" lvl="1" indent="0">
              <a:buNone/>
            </a:pPr>
            <a:r>
              <a:rPr lang="en-US" dirty="0" smtClean="0">
                <a:solidFill>
                  <a:schemeClr val="accent1">
                    <a:lumMod val="50000"/>
                  </a:schemeClr>
                </a:solidFill>
              </a:rPr>
              <a:t>	</a:t>
            </a:r>
          </a:p>
          <a:p>
            <a:pPr marL="457200" lvl="1" indent="0">
              <a:buNone/>
            </a:pPr>
            <a:r>
              <a:rPr lang="en-US" dirty="0" smtClean="0">
                <a:solidFill>
                  <a:schemeClr val="accent1">
                    <a:lumMod val="50000"/>
                  </a:schemeClr>
                </a:solidFill>
              </a:rPr>
              <a:t>  	Console.log(course</a:t>
            </a:r>
            <a:r>
              <a:rPr lang="en-US" dirty="0">
                <a:solidFill>
                  <a:schemeClr val="accent1">
                    <a:lumMod val="50000"/>
                  </a:schemeClr>
                </a:solidFill>
              </a:rPr>
              <a:t>);</a:t>
            </a:r>
          </a:p>
          <a:p>
            <a:pPr marL="457200" lvl="1" indent="0">
              <a:buNone/>
            </a:pPr>
            <a:r>
              <a:rPr lang="en-US" dirty="0" smtClean="0">
                <a:solidFill>
                  <a:schemeClr val="accent1">
                    <a:lumMod val="50000"/>
                  </a:schemeClr>
                </a:solidFill>
              </a:rPr>
              <a:t>	Console.log(subject);</a:t>
            </a:r>
            <a:endParaRPr lang="en-US" dirty="0">
              <a:solidFill>
                <a:schemeClr val="accent1">
                  <a:lumMod val="50000"/>
                </a:schemeClr>
              </a:solidFill>
            </a:endParaRPr>
          </a:p>
          <a:p>
            <a:pPr marL="457200" lvl="1" indent="0">
              <a:buNone/>
            </a:pPr>
            <a:r>
              <a:rPr lang="en-US" dirty="0" smtClean="0">
                <a:solidFill>
                  <a:schemeClr val="accent1">
                    <a:lumMod val="50000"/>
                  </a:schemeClr>
                </a:solidFill>
              </a:rPr>
              <a:t>    }</a:t>
            </a:r>
          </a:p>
          <a:p>
            <a:pPr marL="457200" lvl="1" indent="0">
              <a:buNone/>
            </a:pPr>
            <a:endParaRPr lang="en-US" dirty="0" smtClean="0">
              <a:solidFill>
                <a:schemeClr val="accent1">
                  <a:lumMod val="50000"/>
                </a:schemeClr>
              </a:solidFill>
            </a:endParaRPr>
          </a:p>
          <a:p>
            <a:pPr marL="457200" lvl="1" indent="0">
              <a:buNone/>
            </a:pPr>
            <a:r>
              <a:rPr lang="en-US" dirty="0">
                <a:solidFill>
                  <a:schemeClr val="accent1">
                    <a:lumMod val="50000"/>
                  </a:schemeClr>
                </a:solidFill>
              </a:rPr>
              <a:t>Console.log(course);</a:t>
            </a:r>
          </a:p>
          <a:p>
            <a:pPr marL="457200" lvl="1" indent="0">
              <a:buNone/>
            </a:pPr>
            <a:r>
              <a:rPr lang="en-US" dirty="0">
                <a:solidFill>
                  <a:schemeClr val="accent1">
                    <a:lumMod val="50000"/>
                  </a:schemeClr>
                </a:solidFill>
              </a:rPr>
              <a:t>Console.log(subject</a:t>
            </a:r>
            <a:r>
              <a:rPr lang="en-US" dirty="0" smtClean="0">
                <a:solidFill>
                  <a:schemeClr val="accent1">
                    <a:lumMod val="50000"/>
                  </a:schemeClr>
                </a:solidFill>
              </a:rPr>
              <a:t>);</a:t>
            </a:r>
            <a:r>
              <a:rPr lang="en-US" b="1" dirty="0" smtClean="0">
                <a:solidFill>
                  <a:schemeClr val="accent1">
                    <a:lumMod val="50000"/>
                  </a:schemeClr>
                </a:solidFill>
              </a:rPr>
              <a:t> //Error</a:t>
            </a:r>
          </a:p>
          <a:p>
            <a:pPr marL="457200" lvl="1" indent="0">
              <a:buNone/>
            </a:pPr>
            <a:endParaRPr lang="en-US" dirty="0" smtClean="0">
              <a:solidFill>
                <a:schemeClr val="accent1">
                  <a:lumMod val="50000"/>
                </a:schemeClr>
              </a:solidFill>
            </a:endParaRPr>
          </a:p>
          <a:p>
            <a:pPr marL="457200" lvl="1" indent="0">
              <a:buNone/>
            </a:pPr>
            <a:r>
              <a:rPr lang="en-US" b="1" dirty="0" smtClean="0"/>
              <a:t>course</a:t>
            </a:r>
            <a:r>
              <a:rPr lang="en-US" dirty="0" smtClean="0"/>
              <a:t>: Global scoped</a:t>
            </a:r>
          </a:p>
          <a:p>
            <a:pPr marL="457200" lvl="1" indent="0">
              <a:buNone/>
            </a:pPr>
            <a:r>
              <a:rPr lang="en-US" b="1" dirty="0"/>
              <a:t>s</a:t>
            </a:r>
            <a:r>
              <a:rPr lang="en-US" b="1" dirty="0" smtClean="0"/>
              <a:t>ubject</a:t>
            </a:r>
            <a:r>
              <a:rPr lang="en-US" dirty="0" smtClean="0"/>
              <a:t>: Function scoped</a:t>
            </a:r>
            <a:endParaRPr lang="en-US" dirty="0"/>
          </a:p>
        </p:txBody>
      </p:sp>
    </p:spTree>
    <p:extLst>
      <p:ext uri="{BB962C8B-B14F-4D97-AF65-F5344CB8AC3E}">
        <p14:creationId xmlns:p14="http://schemas.microsoft.com/office/powerpoint/2010/main" val="623499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385</TotalTime>
  <Words>1644</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kollepara kalyan</cp:lastModifiedBy>
  <cp:revision>197</cp:revision>
  <dcterms:created xsi:type="dcterms:W3CDTF">2021-09-16T00:42:42Z</dcterms:created>
  <dcterms:modified xsi:type="dcterms:W3CDTF">2021-09-17T07:01:43Z</dcterms:modified>
</cp:coreProperties>
</file>