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40"/>
  </p:notesMasterIdLst>
  <p:sldIdLst>
    <p:sldId id="256" r:id="rId2"/>
    <p:sldId id="266" r:id="rId3"/>
    <p:sldId id="257" r:id="rId4"/>
    <p:sldId id="258" r:id="rId5"/>
    <p:sldId id="259" r:id="rId6"/>
    <p:sldId id="260"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77" r:id="rId22"/>
    <p:sldId id="276" r:id="rId23"/>
    <p:sldId id="278" r:id="rId24"/>
    <p:sldId id="279" r:id="rId25"/>
    <p:sldId id="282" r:id="rId26"/>
    <p:sldId id="283" r:id="rId27"/>
    <p:sldId id="284" r:id="rId28"/>
    <p:sldId id="280" r:id="rId29"/>
    <p:sldId id="281" r:id="rId30"/>
    <p:sldId id="285" r:id="rId31"/>
    <p:sldId id="286" r:id="rId32"/>
    <p:sldId id="289" r:id="rId33"/>
    <p:sldId id="291" r:id="rId34"/>
    <p:sldId id="292" r:id="rId35"/>
    <p:sldId id="294" r:id="rId36"/>
    <p:sldId id="293"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r>
              <a:rPr lang="en-US" dirty="0"/>
              <a:t/>
            </a:r>
            <a:br>
              <a:rPr lang="en-US" dirty="0"/>
            </a:br>
            <a:r>
              <a:rPr lang="en-US" dirty="0"/>
              <a:t/>
            </a: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a:t>By </a:t>
            </a:r>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smtClean="0"/>
              <a:t>“Let”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1" name="Content Placeholder 2"/>
          <p:cNvSpPr>
            <a:spLocks noGrp="1"/>
          </p:cNvSpPr>
          <p:nvPr>
            <p:ph sz="half" idx="1"/>
          </p:nvPr>
        </p:nvSpPr>
        <p:spPr>
          <a:xfrm>
            <a:off x="1338476" y="2051700"/>
            <a:ext cx="4446373" cy="4243164"/>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a:t>
            </a:r>
            <a:r>
              <a:rPr lang="en-US" sz="2000" b="1" dirty="0"/>
              <a:t>updated</a:t>
            </a:r>
            <a:r>
              <a:rPr lang="en-US" sz="2000" dirty="0"/>
              <a:t> but not re-declared.</a:t>
            </a:r>
          </a:p>
          <a:p>
            <a:pPr lvl="1">
              <a:buFont typeface="Wingdings" panose="05000000000000000000" pitchFamily="2" charset="2"/>
              <a:buChar char="Ø"/>
            </a:pPr>
            <a:endParaRPr lang="en-US" dirty="0"/>
          </a:p>
        </p:txBody>
      </p:sp>
      <p:sp>
        <p:nvSpPr>
          <p:cNvPr id="23" name="Content Placeholder 3"/>
          <p:cNvSpPr txBox="1">
            <a:spLocks/>
          </p:cNvSpPr>
          <p:nvPr/>
        </p:nvSpPr>
        <p:spPr>
          <a:xfrm>
            <a:off x="6493666" y="960877"/>
            <a:ext cx="4895056" cy="49200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457200" lvl="1" indent="0">
              <a:buFont typeface="Arial"/>
              <a:buNone/>
            </a:pP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71062" y="1659826"/>
            <a:ext cx="4998581" cy="2671418"/>
          </a:xfrm>
          <a:prstGeom prst="rect">
            <a:avLst/>
          </a:prstGeom>
        </p:spPr>
      </p:pic>
    </p:spTree>
    <p:extLst>
      <p:ext uri="{BB962C8B-B14F-4D97-AF65-F5344CB8AC3E}">
        <p14:creationId xmlns:p14="http://schemas.microsoft.com/office/powerpoint/2010/main" val="111950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smtClean="0"/>
              <a:t>“</a:t>
            </a:r>
            <a:r>
              <a:rPr lang="en-US" dirty="0" err="1" smtClean="0"/>
              <a:t>Const</a:t>
            </a:r>
            <a:r>
              <a:rPr lang="en-US" dirty="0" smtClean="0"/>
              <a: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8" y="1662380"/>
            <a:ext cx="4405312" cy="4218515"/>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a:t>
            </a:r>
            <a:r>
              <a:rPr lang="en-US" sz="1800" b="1" dirty="0"/>
              <a:t>cannot</a:t>
            </a:r>
            <a:r>
              <a:rPr lang="en-US" sz="1800" dirty="0"/>
              <a:t> </a:t>
            </a:r>
            <a:r>
              <a:rPr lang="en-US" sz="1800" b="1" dirty="0"/>
              <a:t>be</a:t>
            </a:r>
            <a:r>
              <a:rPr lang="en-US" sz="1800" dirty="0"/>
              <a:t> updated or re-declared.</a:t>
            </a:r>
          </a:p>
          <a:p>
            <a:pPr lvl="2"/>
            <a:r>
              <a:rPr lang="en-US" sz="1800" dirty="0" err="1"/>
              <a:t>const</a:t>
            </a:r>
            <a:r>
              <a:rPr lang="en-US" sz="1800" dirty="0"/>
              <a:t> variable </a:t>
            </a:r>
            <a:r>
              <a:rPr lang="en-US" sz="1800" b="1" dirty="0"/>
              <a:t>must</a:t>
            </a:r>
            <a:r>
              <a:rPr lang="en-US" sz="1800" dirty="0"/>
              <a:t> be </a:t>
            </a:r>
            <a:r>
              <a:rPr lang="en-US" sz="1800" b="1" dirty="0"/>
              <a:t>initialized</a:t>
            </a:r>
            <a:r>
              <a:rPr lang="en-US" sz="1800" dirty="0"/>
              <a:t> at the time of </a:t>
            </a:r>
            <a:r>
              <a:rPr lang="en-US" sz="1800" b="1" dirty="0"/>
              <a:t>declaration</a:t>
            </a:r>
            <a:r>
              <a:rPr lang="en-US" sz="1800" dirty="0"/>
              <a:t>.</a:t>
            </a:r>
          </a:p>
          <a:p>
            <a:pPr lvl="1"/>
            <a:endParaRPr lang="en-US" dirty="0"/>
          </a:p>
        </p:txBody>
      </p:sp>
      <p:sp>
        <p:nvSpPr>
          <p:cNvPr id="24" name="Content Placeholder 3"/>
          <p:cNvSpPr>
            <a:spLocks noGrp="1"/>
          </p:cNvSpPr>
          <p:nvPr>
            <p:ph sz="half" idx="2"/>
          </p:nvPr>
        </p:nvSpPr>
        <p:spPr>
          <a:xfrm>
            <a:off x="6362699" y="1309126"/>
            <a:ext cx="3136143" cy="4481585"/>
          </a:xfrm>
        </p:spPr>
        <p:txBody>
          <a:bodyPr>
            <a:normAutofit/>
          </a:bodyPr>
          <a:lstStyle/>
          <a:p>
            <a:pPr marL="457200" lvl="1" indent="0">
              <a:buNone/>
            </a:pPr>
            <a:r>
              <a:rPr lang="en-US" b="1" dirty="0" smtClean="0">
                <a:solidFill>
                  <a:schemeClr val="accent1">
                    <a:lumMod val="50000"/>
                  </a:schemeClr>
                </a:solidFill>
              </a:rPr>
              <a:t>Not </a:t>
            </a:r>
            <a:r>
              <a:rPr lang="en-US" b="1" dirty="0">
                <a:solidFill>
                  <a:schemeClr val="accent1">
                    <a:lumMod val="50000"/>
                  </a:schemeClr>
                </a:solidFill>
              </a:rPr>
              <a:t>possible</a:t>
            </a:r>
            <a:r>
              <a:rPr lang="en-US" b="1" dirty="0" smtClean="0">
                <a:solidFill>
                  <a:schemeClr val="accent1">
                    <a:lumMod val="50000"/>
                  </a:schemeClr>
                </a:solidFill>
              </a:rPr>
              <a:t>:</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Not possible:</a:t>
            </a: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631299" y="1745190"/>
            <a:ext cx="4693087" cy="858672"/>
          </a:xfrm>
          <a:prstGeom prst="rect">
            <a:avLst/>
          </a:prstGeom>
        </p:spPr>
      </p:pic>
      <p:pic>
        <p:nvPicPr>
          <p:cNvPr id="5" name="Picture 4"/>
          <p:cNvPicPr>
            <a:picLocks noChangeAspect="1"/>
          </p:cNvPicPr>
          <p:nvPr/>
        </p:nvPicPr>
        <p:blipFill>
          <a:blip r:embed="rId4"/>
          <a:stretch>
            <a:fillRect/>
          </a:stretch>
        </p:blipFill>
        <p:spPr>
          <a:xfrm>
            <a:off x="6752437" y="3652898"/>
            <a:ext cx="4569967" cy="782624"/>
          </a:xfrm>
          <a:prstGeom prst="rect">
            <a:avLst/>
          </a:prstGeom>
        </p:spPr>
      </p:pic>
    </p:spTree>
    <p:extLst>
      <p:ext uri="{BB962C8B-B14F-4D97-AF65-F5344CB8AC3E}">
        <p14:creationId xmlns:p14="http://schemas.microsoft.com/office/powerpoint/2010/main" val="127679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Boolean:</a:t>
            </a:r>
            <a:endParaRPr lang="en-US" sz="2400" dirty="0"/>
          </a:p>
          <a:p>
            <a:pPr lvl="1"/>
            <a:r>
              <a:rPr lang="en-US" sz="2000" dirty="0"/>
              <a:t>Basic </a:t>
            </a:r>
            <a:r>
              <a:rPr lang="en-US" sz="2000" dirty="0" err="1"/>
              <a:t>datatype</a:t>
            </a:r>
            <a:r>
              <a:rPr lang="en-US" sz="2000" dirty="0"/>
              <a:t> is the simple true/false call a </a:t>
            </a:r>
            <a:r>
              <a:rPr lang="en-US" sz="2000" dirty="0" smtClean="0"/>
              <a:t>Boolean.</a:t>
            </a:r>
          </a:p>
          <a:p>
            <a:pPr>
              <a:buFont typeface="Wingdings" panose="05000000000000000000" pitchFamily="2" charset="2"/>
              <a:buChar char="Ø"/>
            </a:pPr>
            <a:r>
              <a:rPr lang="en-IN" sz="2400" dirty="0"/>
              <a:t>Number:</a:t>
            </a:r>
          </a:p>
          <a:p>
            <a:pPr lvl="1"/>
            <a:r>
              <a:rPr lang="en-IN" sz="2000" dirty="0" smtClean="0"/>
              <a:t>TypeScript </a:t>
            </a:r>
            <a:r>
              <a:rPr lang="en-IN" sz="2000" dirty="0"/>
              <a:t>are either floating point values or </a:t>
            </a:r>
            <a:r>
              <a:rPr lang="en-IN" sz="2000" dirty="0" err="1"/>
              <a:t>BigIntegers</a:t>
            </a:r>
            <a:r>
              <a:rPr lang="en-IN" sz="2000" dirty="0"/>
              <a:t>. These floating point numbers get the type number, while </a:t>
            </a:r>
            <a:r>
              <a:rPr lang="en-IN" sz="2000" dirty="0" err="1"/>
              <a:t>BigIntegers</a:t>
            </a:r>
            <a:r>
              <a:rPr lang="en-IN" sz="2000" dirty="0"/>
              <a:t> get the type </a:t>
            </a:r>
            <a:r>
              <a:rPr lang="en-IN" sz="2000" dirty="0" err="1"/>
              <a:t>bigint</a:t>
            </a:r>
            <a:endParaRPr lang="en-US" sz="2000" dirty="0" smtClean="0"/>
          </a:p>
          <a:p>
            <a:pPr marL="457200" lvl="1" indent="0">
              <a:buNone/>
            </a:pPr>
            <a:endParaRPr lang="en-US" sz="2000" dirty="0" smtClean="0"/>
          </a:p>
          <a:p>
            <a:pPr lvl="1"/>
            <a:endParaRPr lang="en-US" dirty="0"/>
          </a:p>
        </p:txBody>
      </p:sp>
      <p:sp>
        <p:nvSpPr>
          <p:cNvPr id="24" name="Content Placeholder 3"/>
          <p:cNvSpPr>
            <a:spLocks noGrp="1"/>
          </p:cNvSpPr>
          <p:nvPr>
            <p:ph sz="half" idx="2"/>
          </p:nvPr>
        </p:nvSpPr>
        <p:spPr>
          <a:xfrm>
            <a:off x="6143625" y="945972"/>
            <a:ext cx="4380908" cy="4743887"/>
          </a:xfrm>
        </p:spPr>
        <p:txBody>
          <a:bodyPr>
            <a:normAutofit lnSpcReduction="10000"/>
          </a:bodyPr>
          <a:lstStyle/>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Boolean:</a:t>
            </a: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Number:</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325046" y="1690066"/>
            <a:ext cx="4142784" cy="494227"/>
          </a:xfrm>
          <a:prstGeom prst="rect">
            <a:avLst/>
          </a:prstGeom>
        </p:spPr>
      </p:pic>
      <p:pic>
        <p:nvPicPr>
          <p:cNvPr id="6" name="Picture 5"/>
          <p:cNvPicPr>
            <a:picLocks noChangeAspect="1"/>
          </p:cNvPicPr>
          <p:nvPr/>
        </p:nvPicPr>
        <p:blipFill>
          <a:blip r:embed="rId4"/>
          <a:stretch>
            <a:fillRect/>
          </a:stretch>
        </p:blipFill>
        <p:spPr>
          <a:xfrm>
            <a:off x="6564660" y="3155731"/>
            <a:ext cx="3807632" cy="1778976"/>
          </a:xfrm>
          <a:prstGeom prst="rect">
            <a:avLst/>
          </a:prstGeom>
        </p:spPr>
      </p:pic>
    </p:spTree>
    <p:extLst>
      <p:ext uri="{BB962C8B-B14F-4D97-AF65-F5344CB8AC3E}">
        <p14:creationId xmlns:p14="http://schemas.microsoft.com/office/powerpoint/2010/main" val="342106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String:</a:t>
            </a:r>
            <a:endParaRPr lang="en-US" sz="2400" dirty="0"/>
          </a:p>
          <a:p>
            <a:pPr lvl="1"/>
            <a:r>
              <a:rPr lang="en-IN" sz="2000" dirty="0"/>
              <a:t>Fundamental part of creating programs in TypeScript is working with textual data. As in other languages, we use the type string to refer to these textual </a:t>
            </a:r>
            <a:r>
              <a:rPr lang="en-IN" sz="2000" dirty="0" err="1"/>
              <a:t>datatypes</a:t>
            </a:r>
            <a:r>
              <a:rPr lang="en-IN" sz="2000" dirty="0"/>
              <a:t>. TypeScript also uses double quotes (") or single quotes (') to surround string data.</a:t>
            </a:r>
            <a:endParaRPr lang="en-US" sz="2000" dirty="0"/>
          </a:p>
          <a:p>
            <a:pPr marL="457200" lvl="1" indent="0">
              <a:buNone/>
            </a:pPr>
            <a:endParaRPr lang="en-US"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30157" y="2715183"/>
            <a:ext cx="4993383" cy="705703"/>
          </a:xfrm>
          <a:prstGeom prst="rect">
            <a:avLst/>
          </a:prstGeom>
        </p:spPr>
      </p:pic>
    </p:spTree>
    <p:extLst>
      <p:ext uri="{BB962C8B-B14F-4D97-AF65-F5344CB8AC3E}">
        <p14:creationId xmlns:p14="http://schemas.microsoft.com/office/powerpoint/2010/main" val="122496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Array:</a:t>
            </a:r>
            <a:endParaRPr lang="en-US" sz="2400" dirty="0"/>
          </a:p>
          <a:p>
            <a:pPr lvl="1"/>
            <a:r>
              <a:rPr lang="en-IN" sz="2000" dirty="0"/>
              <a:t>TypeScript allows you to work with arrays of values. Array types can be written in one of two ways. </a:t>
            </a:r>
          </a:p>
          <a:p>
            <a:pPr lvl="1"/>
            <a:r>
              <a:rPr lang="en-IN" sz="2000" dirty="0"/>
              <a:t>In the first, you use the type of the elements followed by [] to denote an array of that element type:</a:t>
            </a:r>
          </a:p>
          <a:p>
            <a:pPr lvl="1"/>
            <a:r>
              <a:rPr lang="en-IN" sz="2000" dirty="0"/>
              <a:t>The second way uses a generic array type, Array&lt;</a:t>
            </a:r>
            <a:r>
              <a:rPr lang="en-IN" sz="2000" dirty="0" err="1"/>
              <a:t>elemType</a:t>
            </a:r>
            <a:r>
              <a:rPr lang="en-IN" sz="2000" dirty="0"/>
              <a:t>&gt;:</a:t>
            </a:r>
          </a:p>
          <a:p>
            <a:pPr marL="457200" lvl="1" indent="0">
              <a:buNone/>
            </a:pPr>
            <a:endParaRPr lang="en-US"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879714"/>
            <a:ext cx="5208560" cy="770398"/>
          </a:xfrm>
          <a:prstGeom prst="rect">
            <a:avLst/>
          </a:prstGeom>
        </p:spPr>
      </p:pic>
    </p:spTree>
    <p:extLst>
      <p:ext uri="{BB962C8B-B14F-4D97-AF65-F5344CB8AC3E}">
        <p14:creationId xmlns:p14="http://schemas.microsoft.com/office/powerpoint/2010/main" val="413722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Tuple:</a:t>
            </a:r>
            <a:endParaRPr lang="en-US" sz="2400" dirty="0"/>
          </a:p>
          <a:p>
            <a:pPr lvl="1"/>
            <a:r>
              <a:rPr lang="en-IN" sz="2000" dirty="0"/>
              <a:t>Tuple types allow you to express an array with a fixed number of elements whose types are known, but need not be the same. </a:t>
            </a:r>
          </a:p>
          <a:p>
            <a:pPr lvl="1"/>
            <a:r>
              <a:rPr lang="en-IN" sz="2000" dirty="0"/>
              <a:t>For example, you may want to represent a value as a pair of a string and a number</a:t>
            </a:r>
            <a:r>
              <a:rPr lang="en-IN" sz="2000" dirty="0" smtClean="0"/>
              <a:t>:</a:t>
            </a:r>
            <a:endParaRPr lang="en-IN" sz="20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469062" y="2109096"/>
            <a:ext cx="4271727" cy="2623580"/>
          </a:xfrm>
          <a:prstGeom prst="rect">
            <a:avLst/>
          </a:prstGeom>
        </p:spPr>
      </p:pic>
    </p:spTree>
    <p:extLst>
      <p:ext uri="{BB962C8B-B14F-4D97-AF65-F5344CB8AC3E}">
        <p14:creationId xmlns:p14="http://schemas.microsoft.com/office/powerpoint/2010/main" val="88934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err="1" smtClean="0"/>
              <a:t>Enum</a:t>
            </a:r>
            <a:r>
              <a:rPr lang="en-US" sz="2400" dirty="0" smtClean="0"/>
              <a:t>:</a:t>
            </a:r>
            <a:endParaRPr lang="en-US" sz="2400" dirty="0"/>
          </a:p>
          <a:p>
            <a:pPr lvl="1"/>
            <a:r>
              <a:rPr lang="en-IN" sz="2000" dirty="0"/>
              <a:t>A helpful addition to the standard set of </a:t>
            </a:r>
            <a:r>
              <a:rPr lang="en-IN" sz="2000" dirty="0" err="1"/>
              <a:t>datatypes</a:t>
            </a:r>
            <a:r>
              <a:rPr lang="en-IN" sz="2000" dirty="0"/>
              <a:t> from JavaScript is the </a:t>
            </a:r>
            <a:r>
              <a:rPr lang="en-IN" sz="2000" dirty="0" err="1"/>
              <a:t>enum</a:t>
            </a:r>
            <a:r>
              <a:rPr lang="en-IN" sz="2000" dirty="0"/>
              <a:t>. As in languages like C#, an </a:t>
            </a:r>
            <a:r>
              <a:rPr lang="en-IN" sz="2000" dirty="0" err="1"/>
              <a:t>enum</a:t>
            </a:r>
            <a:r>
              <a:rPr lang="en-IN" sz="2000" dirty="0"/>
              <a:t> is a way of giving more friendly names to sets of numeric values.</a:t>
            </a:r>
          </a:p>
          <a:p>
            <a:pPr lvl="1"/>
            <a:r>
              <a:rPr lang="en-IN" sz="2000" dirty="0"/>
              <a:t>Even manually set all the values in the </a:t>
            </a:r>
            <a:r>
              <a:rPr lang="en-IN" sz="2000" dirty="0" err="1"/>
              <a:t>enum</a:t>
            </a:r>
            <a:r>
              <a:rPr lang="en-IN" sz="2000" dirty="0"/>
              <a:t>:</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581842"/>
            <a:ext cx="5074128" cy="1374834"/>
          </a:xfrm>
          <a:prstGeom prst="rect">
            <a:avLst/>
          </a:prstGeom>
        </p:spPr>
      </p:pic>
    </p:spTree>
    <p:extLst>
      <p:ext uri="{BB962C8B-B14F-4D97-AF65-F5344CB8AC3E}">
        <p14:creationId xmlns:p14="http://schemas.microsoft.com/office/powerpoint/2010/main" val="15978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Unknown:</a:t>
            </a:r>
            <a:endParaRPr lang="en-US" sz="2400" dirty="0"/>
          </a:p>
          <a:p>
            <a:pPr lvl="1"/>
            <a:r>
              <a:rPr lang="en-US" sz="1800" dirty="0"/>
              <a:t>To describe the type of variables that we do not know when we are writing an application. These values may come from dynamic content.</a:t>
            </a:r>
          </a:p>
          <a:p>
            <a:pPr lvl="1"/>
            <a:r>
              <a:rPr lang="en-US" sz="1800" dirty="0"/>
              <a:t>e.g. from the user – or we may want to intentionally accept all values in our API. </a:t>
            </a:r>
          </a:p>
          <a:p>
            <a:pPr lvl="1"/>
            <a:r>
              <a:rPr lang="en-US" sz="1800" dirty="0"/>
              <a:t>In these cases, we want to provide a type that tells the compiler and future readers that this variable could be anything, so we give it the unknown type.</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15201" y="2541012"/>
            <a:ext cx="4960127" cy="1212121"/>
          </a:xfrm>
          <a:prstGeom prst="rect">
            <a:avLst/>
          </a:prstGeom>
        </p:spPr>
      </p:pic>
    </p:spTree>
    <p:extLst>
      <p:ext uri="{BB962C8B-B14F-4D97-AF65-F5344CB8AC3E}">
        <p14:creationId xmlns:p14="http://schemas.microsoft.com/office/powerpoint/2010/main" val="314231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Any:</a:t>
            </a:r>
            <a:endParaRPr lang="en-US" sz="2400" dirty="0"/>
          </a:p>
          <a:p>
            <a:pPr lvl="1"/>
            <a:r>
              <a:rPr lang="en-US" sz="14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US" sz="1400" dirty="0"/>
              <a:t>The any type is a powerful way to work with existing JavaScript, allowing you to gradually opt-in and opt-out of type checking during compilation.</a:t>
            </a:r>
          </a:p>
          <a:p>
            <a:pPr lvl="1"/>
            <a:r>
              <a:rPr lang="en-US" sz="1400" dirty="0"/>
              <a:t>Unlike unknown, variables of type any allow you to access arbitrary properties, even ones that don’t exist. These properties include functions and TypeScript will not check their existence or type:</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5" name="Picture 4"/>
          <p:cNvPicPr>
            <a:picLocks noChangeAspect="1"/>
          </p:cNvPicPr>
          <p:nvPr/>
        </p:nvPicPr>
        <p:blipFill>
          <a:blip r:embed="rId3"/>
          <a:stretch>
            <a:fillRect/>
          </a:stretch>
        </p:blipFill>
        <p:spPr>
          <a:xfrm>
            <a:off x="6263014" y="2149477"/>
            <a:ext cx="5181864" cy="1742991"/>
          </a:xfrm>
          <a:prstGeom prst="rect">
            <a:avLst/>
          </a:prstGeom>
        </p:spPr>
      </p:pic>
    </p:spTree>
    <p:extLst>
      <p:ext uri="{BB962C8B-B14F-4D97-AF65-F5344CB8AC3E}">
        <p14:creationId xmlns:p14="http://schemas.microsoft.com/office/powerpoint/2010/main" val="67366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Void:</a:t>
            </a:r>
            <a:endParaRPr lang="en-US" sz="2400" dirty="0"/>
          </a:p>
          <a:p>
            <a:pPr lvl="1"/>
            <a:r>
              <a:rPr lang="en-IN" sz="1800" dirty="0"/>
              <a:t>void is a little like the opposite of any: the absence of having any type at all. You may commonly see this as the return type of functions that do not return a value.</a:t>
            </a:r>
          </a:p>
          <a:p>
            <a:pPr lvl="1"/>
            <a:r>
              <a:rPr lang="en-IN" sz="1800" dirty="0"/>
              <a:t>Declaring variables of type void is not useful because you can only assign null (only if --</a:t>
            </a:r>
            <a:r>
              <a:rPr lang="en-IN" sz="1800" dirty="0" err="1"/>
              <a:t>strictNullChecks</a:t>
            </a:r>
            <a:r>
              <a:rPr lang="en-IN" sz="1800" dirty="0"/>
              <a:t> is not specified, see next section) or undefined to them:</a:t>
            </a:r>
          </a:p>
          <a:p>
            <a:pPr marL="457200" lvl="1" indent="0">
              <a:buNone/>
            </a:pPr>
            <a:endParaRPr lang="en-US" sz="14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315141"/>
            <a:ext cx="5143555" cy="1751892"/>
          </a:xfrm>
          <a:prstGeom prst="rect">
            <a:avLst/>
          </a:prstGeom>
        </p:spPr>
      </p:pic>
    </p:spTree>
    <p:extLst>
      <p:ext uri="{BB962C8B-B14F-4D97-AF65-F5344CB8AC3E}">
        <p14:creationId xmlns:p14="http://schemas.microsoft.com/office/powerpoint/2010/main" val="271752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4431"/>
            <a:ext cx="10018713" cy="971748"/>
          </a:xfrm>
        </p:spPr>
        <p:txBody>
          <a:bodyPr/>
          <a:lstStyle/>
          <a:p>
            <a:r>
              <a:rPr lang="en-US" dirty="0"/>
              <a:t>Contents</a:t>
            </a:r>
          </a:p>
        </p:txBody>
      </p:sp>
      <p:sp>
        <p:nvSpPr>
          <p:cNvPr id="3" name="Content Placeholder 2"/>
          <p:cNvSpPr>
            <a:spLocks noGrp="1"/>
          </p:cNvSpPr>
          <p:nvPr>
            <p:ph idx="1"/>
          </p:nvPr>
        </p:nvSpPr>
        <p:spPr>
          <a:xfrm>
            <a:off x="1484310" y="2088108"/>
            <a:ext cx="10018713" cy="4129587"/>
          </a:xfrm>
        </p:spPr>
        <p:txBody>
          <a:bodyPr>
            <a:normAutofit fontScale="77500" lnSpcReduction="20000"/>
          </a:bodyPr>
          <a:lstStyle/>
          <a:p>
            <a:r>
              <a:rPr lang="en-US" dirty="0"/>
              <a:t>About TypeScript</a:t>
            </a:r>
          </a:p>
          <a:p>
            <a:r>
              <a:rPr lang="en-US" dirty="0"/>
              <a:t>What is Typescript? </a:t>
            </a:r>
            <a:r>
              <a:rPr lang="en-US" dirty="0" smtClean="0"/>
              <a:t>Why to use </a:t>
            </a:r>
            <a:r>
              <a:rPr lang="en-US" dirty="0"/>
              <a:t>it over JavaScript?</a:t>
            </a:r>
          </a:p>
          <a:p>
            <a:r>
              <a:rPr lang="en-US" dirty="0"/>
              <a:t>Set up TypeScript environment</a:t>
            </a:r>
          </a:p>
          <a:p>
            <a:r>
              <a:rPr lang="en-US" dirty="0"/>
              <a:t>Variables </a:t>
            </a:r>
            <a:r>
              <a:rPr lang="en-US" dirty="0" smtClean="0"/>
              <a:t>and its scope</a:t>
            </a:r>
            <a:endParaRPr lang="en-US" dirty="0"/>
          </a:p>
          <a:p>
            <a:r>
              <a:rPr lang="en-US" dirty="0" smtClean="0"/>
              <a:t>Data Types</a:t>
            </a:r>
          </a:p>
          <a:p>
            <a:r>
              <a:rPr lang="en-US" dirty="0" smtClean="0"/>
              <a:t>Assignment Statements</a:t>
            </a:r>
            <a:endParaRPr lang="en-US" dirty="0"/>
          </a:p>
          <a:p>
            <a:r>
              <a:rPr lang="en-US" dirty="0"/>
              <a:t>Support to OO Programming</a:t>
            </a:r>
          </a:p>
          <a:p>
            <a:r>
              <a:rPr lang="en-US" dirty="0"/>
              <a:t>Components of TypeScript</a:t>
            </a:r>
          </a:p>
          <a:p>
            <a:r>
              <a:rPr lang="en-US" dirty="0" smtClean="0"/>
              <a:t>Concurrency</a:t>
            </a:r>
          </a:p>
          <a:p>
            <a:r>
              <a:rPr lang="en-US" dirty="0"/>
              <a:t>Exception </a:t>
            </a:r>
            <a:r>
              <a:rPr lang="en-US" dirty="0" smtClean="0"/>
              <a:t>and Event Handling</a:t>
            </a:r>
          </a:p>
          <a:p>
            <a:r>
              <a:rPr lang="en-US" dirty="0" smtClean="0"/>
              <a:t>Functional Programming</a:t>
            </a:r>
            <a:endParaRPr lang="en-US" dirty="0"/>
          </a:p>
          <a:p>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r>
              <a:rPr lang="en-IN" sz="2400" dirty="0"/>
              <a:t>Null and Undefined</a:t>
            </a:r>
          </a:p>
          <a:p>
            <a:r>
              <a:rPr lang="en-IN" sz="2400" dirty="0"/>
              <a:t>Never</a:t>
            </a:r>
          </a:p>
          <a:p>
            <a:r>
              <a:rPr lang="en-IN" sz="2400" dirty="0"/>
              <a:t>Object</a:t>
            </a:r>
          </a:p>
          <a:p>
            <a:pPr marL="457200" lvl="1" indent="0">
              <a:buNone/>
            </a:pPr>
            <a:endParaRPr lang="en-US" sz="14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263014" y="2388149"/>
            <a:ext cx="5140902" cy="1378638"/>
          </a:xfrm>
          <a:prstGeom prst="rect">
            <a:avLst/>
          </a:prstGeom>
        </p:spPr>
      </p:pic>
    </p:spTree>
    <p:extLst>
      <p:ext uri="{BB962C8B-B14F-4D97-AF65-F5344CB8AC3E}">
        <p14:creationId xmlns:p14="http://schemas.microsoft.com/office/powerpoint/2010/main" val="165862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 xmlns:a16="http://schemas.microsoft.com/office/drawing/2014/main" val="20000"/>
                    </a:ext>
                  </a:extLst>
                </a:gridCol>
                <a:gridCol w="1129516">
                  <a:extLst>
                    <a:ext uri="{9D8B030D-6E8A-4147-A177-3AD203B41FA5}">
                      <a16:colId xmlns="" xmlns:a16="http://schemas.microsoft.com/office/drawing/2014/main" val="20001"/>
                    </a:ext>
                  </a:extLst>
                </a:gridCol>
                <a:gridCol w="6361828">
                  <a:extLst>
                    <a:ext uri="{9D8B030D-6E8A-4147-A177-3AD203B41FA5}">
                      <a16:colId xmlns="" xmlns:a16="http://schemas.microsoft.com/office/drawing/2014/main"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 xmlns:a16="http://schemas.microsoft.com/office/drawing/2014/main"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 xmlns:a16="http://schemas.microsoft.com/office/drawing/2014/main" id="{CFF4DF4D-C291-C141-90EE-6C7CB411A5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 xmlns:a16="http://schemas.microsoft.com/office/drawing/2014/main" id="{15FF890B-3CE7-403A-AECE-2DE04FC7AF8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99A4E160-6CFD-4514-9E20-CA6692CCD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3DCD16F5-8D15-45FD-BA62-ADAC08183A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E7CFAF28-6FDA-4C2C-BE51-123D1115F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1FD12703-0627-4991-B2A4-F96519F908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A5758E0B-DF61-40A8-B765-BC6841906A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3E063A1F-9566-4436-B4E3-2890FBBC2C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DF8D5C46-63E5-40C5-A208-4B2189FA10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4A42B4ED-376E-46C3-8BB2-EAFC660D11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94E0795D-42C3-4DFD-AEB0-286A1CF143F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A2ACED1B-99D0-4C14-B63B-963889DCDB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5C5D324F-33A3-4C66-BFE5-1742CA4E59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EC572FC8-A465-4BA3-BA4D-2EC538C042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66CC2B15-8E3B-4CFF-99E4-5B4E4D8CF9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 xmlns:a16="http://schemas.microsoft.com/office/drawing/2014/main" id="{CB681A90-0CD3-EA46-BD97-5803DCFB3E5D}"/>
              </a:ext>
            </a:extLst>
          </p:cNvPr>
          <p:cNvSpPr>
            <a:spLocks noGrp="1"/>
          </p:cNvSpPr>
          <p:nvPr>
            <p:ph sz="half" idx="1"/>
          </p:nvPr>
        </p:nvSpPr>
        <p:spPr>
          <a:xfrm>
            <a:off x="1268412" y="2447924"/>
            <a:ext cx="4627562" cy="3124201"/>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 xmlns:a16="http://schemas.microsoft.com/office/drawing/2014/main" id="{63A60C88-7443-4827-9241-5019758CB4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 xmlns:a16="http://schemas.microsoft.com/office/drawing/2014/main"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69062" y="1245027"/>
            <a:ext cx="4744154" cy="4084211"/>
          </a:xfrm>
          <a:prstGeom prst="rect">
            <a:avLst/>
          </a:prstGeom>
        </p:spPr>
      </p:pic>
      <p:sp>
        <p:nvSpPr>
          <p:cNvPr id="4" name="TextBox 3">
            <a:extLst>
              <a:ext uri="{FF2B5EF4-FFF2-40B4-BE49-F238E27FC236}">
                <a16:creationId xmlns="" xmlns:a16="http://schemas.microsoft.com/office/drawing/2014/main" id="{332040DC-98AF-914B-94C3-4130CF2AAC55}"/>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15FF890B-3CE7-403A-AECE-2DE04FC7AF8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 xmlns:a16="http://schemas.microsoft.com/office/drawing/2014/main" id="{99A4E160-6CFD-4514-9E20-CA6692CCD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 xmlns:a16="http://schemas.microsoft.com/office/drawing/2014/main" id="{3DCD16F5-8D15-45FD-BA62-ADAC08183A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 xmlns:a16="http://schemas.microsoft.com/office/drawing/2014/main" id="{E7CFAF28-6FDA-4C2C-BE51-123D1115F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 xmlns:a16="http://schemas.microsoft.com/office/drawing/2014/main" id="{1FD12703-0627-4991-B2A4-F96519F908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 xmlns:a16="http://schemas.microsoft.com/office/drawing/2014/main" id="{A5758E0B-DF61-40A8-B765-BC6841906A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 xmlns:a16="http://schemas.microsoft.com/office/drawing/2014/main" id="{3E063A1F-9566-4436-B4E3-2890FBBC2C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 xmlns:a16="http://schemas.microsoft.com/office/drawing/2014/main" id="{DF8D5C46-63E5-40C5-A208-4B2189FA10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 xmlns:a16="http://schemas.microsoft.com/office/drawing/2014/main" id="{4A42B4ED-376E-46C3-8BB2-EAFC660D11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 xmlns:a16="http://schemas.microsoft.com/office/drawing/2014/main" id="{94E0795D-42C3-4DFD-AEB0-286A1CF143F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 xmlns:a16="http://schemas.microsoft.com/office/drawing/2014/main" id="{A2ACED1B-99D0-4C14-B63B-963889DCDB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 xmlns:a16="http://schemas.microsoft.com/office/drawing/2014/main" id="{5C5D324F-33A3-4C66-BFE5-1742CA4E59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 xmlns:a16="http://schemas.microsoft.com/office/drawing/2014/main" id="{EC572FC8-A465-4BA3-BA4D-2EC538C042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 xmlns:a16="http://schemas.microsoft.com/office/drawing/2014/main" id="{66CC2B15-8E3B-4CFF-99E4-5B4E4D8CF9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 xmlns:a16="http://schemas.microsoft.com/office/drawing/2014/main" id="{4A7DF545-5DF3-C048-9C1F-B821D7E5FD68}"/>
              </a:ext>
            </a:extLst>
          </p:cNvPr>
          <p:cNvSpPr>
            <a:spLocks noGrp="1"/>
          </p:cNvSpPr>
          <p:nvPr>
            <p:ph sz="half" idx="1"/>
          </p:nvPr>
        </p:nvSpPr>
        <p:spPr>
          <a:xfrm>
            <a:off x="1268412" y="2604977"/>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 xmlns:a16="http://schemas.microsoft.com/office/drawing/2014/main" id="{63A60C88-7443-4827-9241-5019758CB4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 xmlns:a16="http://schemas.microsoft.com/office/drawing/2014/main"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
        <p:nvSpPr>
          <p:cNvPr id="26" name="TextBox 25">
            <a:extLst>
              <a:ext uri="{FF2B5EF4-FFF2-40B4-BE49-F238E27FC236}">
                <a16:creationId xmlns="" xmlns:a16="http://schemas.microsoft.com/office/drawing/2014/main" id="{CABBB748-1AD7-7342-8D2F-185A0BB5C81E}"/>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 xmlns:a16="http://schemas.microsoft.com/office/drawing/2014/main" id="{15FF890B-3CE7-403A-AECE-2DE04FC7AF8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99A4E160-6CFD-4514-9E20-CA6692CCD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3DCD16F5-8D15-45FD-BA62-ADAC08183A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E7CFAF28-6FDA-4C2C-BE51-123D1115F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1FD12703-0627-4991-B2A4-F96519F908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A5758E0B-DF61-40A8-B765-BC6841906A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3E063A1F-9566-4436-B4E3-2890FBBC2C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DF8D5C46-63E5-40C5-A208-4B2189FA10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4A42B4ED-376E-46C3-8BB2-EAFC660D11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94E0795D-42C3-4DFD-AEB0-286A1CF143F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A2ACED1B-99D0-4C14-B63B-963889DCDB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5C5D324F-33A3-4C66-BFE5-1742CA4E59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EC572FC8-A465-4BA3-BA4D-2EC538C042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66CC2B15-8E3B-4CFF-99E4-5B4E4D8CF9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 xmlns:a16="http://schemas.microsoft.com/office/drawing/2014/main" id="{E7444C4F-ABE5-3348-9F01-1F2FC5A10A64}"/>
              </a:ext>
            </a:extLst>
          </p:cNvPr>
          <p:cNvSpPr>
            <a:spLocks noGrp="1"/>
          </p:cNvSpPr>
          <p:nvPr>
            <p:ph sz="half" idx="1"/>
          </p:nvPr>
        </p:nvSpPr>
        <p:spPr>
          <a:xfrm>
            <a:off x="1268412" y="2486025"/>
            <a:ext cx="4494827" cy="3305176"/>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 xmlns:a16="http://schemas.microsoft.com/office/drawing/2014/main" id="{63A60C88-7443-4827-9241-5019758CB4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 xmlns:a16="http://schemas.microsoft.com/office/drawing/2014/main"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
        <p:nvSpPr>
          <p:cNvPr id="20" name="TextBox 19">
            <a:extLst>
              <a:ext uri="{FF2B5EF4-FFF2-40B4-BE49-F238E27FC236}">
                <a16:creationId xmlns="" xmlns:a16="http://schemas.microsoft.com/office/drawing/2014/main" id="{42C1A88A-ABD8-8B45-9500-E551FAB8E06F}"/>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 xmlns:a16="http://schemas.microsoft.com/office/drawing/2014/main"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598180" y="1584971"/>
            <a:ext cx="4744154" cy="4546708"/>
          </a:xfrm>
          <a:prstGeom prst="rect">
            <a:avLst/>
          </a:prstGeom>
        </p:spPr>
      </p:pic>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47CD9-9A74-8F4F-8FF3-203F034E0AA1}"/>
              </a:ext>
            </a:extLst>
          </p:cNvPr>
          <p:cNvSpPr>
            <a:spLocks noGrp="1"/>
          </p:cNvSpPr>
          <p:nvPr>
            <p:ph type="title"/>
          </p:nvPr>
        </p:nvSpPr>
        <p:spPr/>
        <p:txBody>
          <a:bodyPr/>
          <a:lstStyle/>
          <a:p>
            <a:r>
              <a:rPr lang="en-US" dirty="0"/>
              <a:t>Components of TypeScript</a:t>
            </a:r>
          </a:p>
        </p:txBody>
      </p:sp>
      <p:pic>
        <p:nvPicPr>
          <p:cNvPr id="2050" name="Picture 2">
            <a:extLst>
              <a:ext uri="{FF2B5EF4-FFF2-40B4-BE49-F238E27FC236}">
                <a16:creationId xmlns="" xmlns:a16="http://schemas.microsoft.com/office/drawing/2014/main"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4651F-3BD5-2742-B2EC-8253829D467A}"/>
              </a:ext>
            </a:extLst>
          </p:cNvPr>
          <p:cNvSpPr>
            <a:spLocks noGrp="1"/>
          </p:cNvSpPr>
          <p:nvPr>
            <p:ph type="title"/>
          </p:nvPr>
        </p:nvSpPr>
        <p:spPr>
          <a:xfrm>
            <a:off x="1484310" y="548013"/>
            <a:ext cx="10018713" cy="1752599"/>
          </a:xfrm>
        </p:spPr>
        <p:txBody>
          <a:bodyPr/>
          <a:lstStyle/>
          <a:p>
            <a:r>
              <a:rPr lang="en-US" dirty="0"/>
              <a:t>Object-Oriented Terms</a:t>
            </a:r>
          </a:p>
        </p:txBody>
      </p:sp>
      <p:pic>
        <p:nvPicPr>
          <p:cNvPr id="3074" name="Picture 2">
            <a:extLst>
              <a:ext uri="{FF2B5EF4-FFF2-40B4-BE49-F238E27FC236}">
                <a16:creationId xmlns="" xmlns:a16="http://schemas.microsoft.com/office/drawing/2014/main"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2" y="189977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TypeScript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Hejlsberg</a:t>
            </a:r>
            <a:r>
              <a:rPr lang="en-US" dirty="0"/>
              <a:t>, lead architect of C# and creator of Delphi and Turbo Pascal, has worked on the development of </a:t>
            </a:r>
            <a:r>
              <a:rPr lang="en-US" dirty="0" smtClean="0"/>
              <a:t>TypeScript</a:t>
            </a:r>
          </a:p>
          <a:p>
            <a:pPr>
              <a:buFont typeface="Wingdings" panose="05000000000000000000" pitchFamily="2" charset="2"/>
              <a:buChar char="Ø"/>
            </a:pPr>
            <a:r>
              <a:rPr lang="en-US" dirty="0" smtClean="0"/>
              <a:t>First </a:t>
            </a:r>
            <a:r>
              <a:rPr lang="en-US" dirty="0"/>
              <a:t>Released: October </a:t>
            </a:r>
            <a:r>
              <a:rPr lang="en-US" dirty="0" smtClean="0"/>
              <a:t>2012</a:t>
            </a: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Running of Multiple Applications</a:t>
            </a:r>
          </a:p>
          <a:p>
            <a:r>
              <a:rPr lang="en-US" sz="1800" dirty="0"/>
              <a:t>Better Resource Utilization</a:t>
            </a:r>
          </a:p>
          <a:p>
            <a:r>
              <a:rPr lang="en-US" sz="1800" dirty="0"/>
              <a:t>Better Average Response Time</a:t>
            </a:r>
          </a:p>
          <a:p>
            <a:r>
              <a:rPr lang="en-US" sz="1800" dirty="0"/>
              <a:t>Better Performance</a:t>
            </a:r>
          </a:p>
          <a:p>
            <a:endParaRPr lang="en-US" sz="1800" dirty="0"/>
          </a:p>
        </p:txBody>
      </p:sp>
    </p:spTree>
    <p:extLst>
      <p:ext uri="{BB962C8B-B14F-4D97-AF65-F5344CB8AC3E}">
        <p14:creationId xmlns:p14="http://schemas.microsoft.com/office/powerpoint/2010/main" val="69723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Exception Handling</a:t>
            </a:r>
          </a:p>
        </p:txBody>
      </p:sp>
      <p:sp>
        <p:nvSpPr>
          <p:cNvPr id="3" name="Content Placeholder 2">
            <a:extLst>
              <a:ext uri="{FF2B5EF4-FFF2-40B4-BE49-F238E27FC236}">
                <a16:creationId xmlns=""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The </a:t>
            </a:r>
            <a:r>
              <a:rPr lang="en-US" b="1" dirty="0"/>
              <a:t>Exception Handling</a:t>
            </a:r>
            <a:r>
              <a:rPr lang="en-US" dirty="0"/>
              <a:t> is one of the powerful </a:t>
            </a:r>
            <a:r>
              <a:rPr lang="en-US" i="1" dirty="0"/>
              <a:t>mechanism to handle the runtime errors</a:t>
            </a:r>
            <a:r>
              <a:rPr lang="en-US" dirty="0"/>
              <a:t> so that the normal flow of the application can be maintained.</a:t>
            </a:r>
          </a:p>
          <a:p>
            <a:r>
              <a:rPr lang="en-US" dirty="0"/>
              <a:t>TypeScript has an Error class that you can use for exceptions. You throw an error with the throw keyword. You can catch it with a try / catch block pair</a:t>
            </a:r>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pic>
        <p:nvPicPr>
          <p:cNvPr id="5" name="Picture 4"/>
          <p:cNvPicPr>
            <a:picLocks noChangeAspect="1"/>
          </p:cNvPicPr>
          <p:nvPr/>
        </p:nvPicPr>
        <p:blipFill>
          <a:blip r:embed="rId3"/>
          <a:stretch>
            <a:fillRect/>
          </a:stretch>
        </p:blipFill>
        <p:spPr>
          <a:xfrm>
            <a:off x="6263014" y="2438399"/>
            <a:ext cx="5109931" cy="1478508"/>
          </a:xfrm>
          <a:prstGeom prst="rect">
            <a:avLst/>
          </a:prstGeom>
        </p:spPr>
      </p:pic>
    </p:spTree>
    <p:extLst>
      <p:ext uri="{BB962C8B-B14F-4D97-AF65-F5344CB8AC3E}">
        <p14:creationId xmlns:p14="http://schemas.microsoft.com/office/powerpoint/2010/main" val="181345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Error Sub Types</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Beyond the built in Error class there are a few additional built-in error classes that inherit from Error that the TypeScript runtime can throw:</a:t>
            </a:r>
          </a:p>
          <a:p>
            <a:pPr lvl="1"/>
            <a:r>
              <a:rPr lang="en-US" sz="1800" dirty="0" err="1"/>
              <a:t>RangeError</a:t>
            </a:r>
            <a:endParaRPr lang="en-US" sz="1800" dirty="0"/>
          </a:p>
          <a:p>
            <a:pPr lvl="1"/>
            <a:r>
              <a:rPr lang="en-US" sz="1800" dirty="0" err="1"/>
              <a:t>ReferenceError</a:t>
            </a:r>
            <a:endParaRPr lang="en-US" sz="1800" dirty="0"/>
          </a:p>
          <a:p>
            <a:pPr lvl="1"/>
            <a:r>
              <a:rPr lang="en-US" sz="1800" dirty="0" err="1"/>
              <a:t>SyntaxError</a:t>
            </a:r>
            <a:endParaRPr lang="en-US" sz="1800" dirty="0"/>
          </a:p>
          <a:p>
            <a:pPr lvl="1"/>
            <a:r>
              <a:rPr lang="en-US" sz="1800" dirty="0" err="1"/>
              <a:t>TypeError</a:t>
            </a:r>
            <a:endParaRPr lang="en-US" sz="1800" dirty="0"/>
          </a:p>
          <a:p>
            <a:pPr lvl="1"/>
            <a:r>
              <a:rPr lang="en-US" sz="1800" dirty="0" err="1"/>
              <a:t>URIError</a:t>
            </a:r>
            <a:endParaRPr lang="en-US" sz="1800" dirty="0"/>
          </a:p>
        </p:txBody>
      </p:sp>
    </p:spTree>
    <p:extLst>
      <p:ext uri="{BB962C8B-B14F-4D97-AF65-F5344CB8AC3E}">
        <p14:creationId xmlns:p14="http://schemas.microsoft.com/office/powerpoint/2010/main" val="84121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Events provide a channel of communication between different parts of an application. There are several techniques for creating and handling events, each with its own advantages and disadvantages.</a:t>
            </a:r>
          </a:p>
          <a:p>
            <a:r>
              <a:rPr lang="en-US" dirty="0"/>
              <a:t>Event handling reduces coupling between components to increase maintainability, flexibility and decoupling</a:t>
            </a:r>
            <a:br>
              <a:rPr lang="en-US" dirty="0"/>
            </a:br>
            <a:endParaRPr lang="en-US" dirty="0"/>
          </a:p>
        </p:txBody>
      </p:sp>
    </p:spTree>
    <p:extLst>
      <p:ext uri="{BB962C8B-B14F-4D97-AF65-F5344CB8AC3E}">
        <p14:creationId xmlns:p14="http://schemas.microsoft.com/office/powerpoint/2010/main" val="192626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Below are some techniques for creating events and event handlers in JavaScript:</a:t>
            </a:r>
          </a:p>
          <a:p>
            <a:pPr marL="0" indent="0">
              <a:buNone/>
            </a:pPr>
            <a:r>
              <a:rPr lang="en-US" dirty="0"/>
              <a:t>	1. Event Property Handlers </a:t>
            </a:r>
          </a:p>
          <a:p>
            <a:pPr marL="0" indent="0">
              <a:buNone/>
            </a:pPr>
            <a:r>
              <a:rPr lang="en-US" dirty="0"/>
              <a:t>	2. Event Listeners with </a:t>
            </a:r>
            <a:r>
              <a:rPr lang="en-US" dirty="0" err="1"/>
              <a:t>EventTarget</a:t>
            </a:r>
            <a:endParaRPr lang="en-US" dirty="0"/>
          </a:p>
          <a:p>
            <a:pPr marL="0" indent="0">
              <a:buNone/>
            </a:pPr>
            <a:r>
              <a:rPr lang="en-US" dirty="0"/>
              <a:t>	3. Event Listeners with </a:t>
            </a:r>
            <a:r>
              <a:rPr lang="en-US" dirty="0" err="1"/>
              <a:t>EventEmitter</a:t>
            </a:r>
            <a:endParaRPr lang="en-US" dirty="0"/>
          </a:p>
        </p:txBody>
      </p:sp>
    </p:spTree>
    <p:extLst>
      <p:ext uri="{BB962C8B-B14F-4D97-AF65-F5344CB8AC3E}">
        <p14:creationId xmlns:p14="http://schemas.microsoft.com/office/powerpoint/2010/main" val="4154971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b="1" dirty="0"/>
              <a:t>Functional programming</a:t>
            </a:r>
            <a:r>
              <a:rPr lang="en-US" dirty="0"/>
              <a:t> (often abbreviated FP) is the process of building software by composing </a:t>
            </a:r>
            <a:r>
              <a:rPr lang="en-US" b="1" dirty="0"/>
              <a:t>pure functions</a:t>
            </a:r>
            <a:r>
              <a:rPr lang="en-US" dirty="0"/>
              <a:t>, avoiding </a:t>
            </a:r>
            <a:r>
              <a:rPr lang="en-US" b="1" dirty="0"/>
              <a:t>shared state,</a:t>
            </a:r>
            <a:r>
              <a:rPr lang="en-US" dirty="0"/>
              <a:t> </a:t>
            </a:r>
            <a:r>
              <a:rPr lang="en-US" b="1" dirty="0"/>
              <a:t>mutable data, </a:t>
            </a:r>
            <a:r>
              <a:rPr lang="en-US" dirty="0"/>
              <a:t>and </a:t>
            </a:r>
            <a:r>
              <a:rPr lang="en-US" b="1" dirty="0"/>
              <a:t>side-effects</a:t>
            </a:r>
            <a:r>
              <a:rPr lang="en-US" dirty="0"/>
              <a:t>. </a:t>
            </a:r>
          </a:p>
          <a:p>
            <a:r>
              <a:rPr lang="en-US" dirty="0"/>
              <a:t>Functional programming is </a:t>
            </a:r>
            <a:r>
              <a:rPr lang="en-US" b="1" dirty="0"/>
              <a:t>declarative</a:t>
            </a:r>
            <a:r>
              <a:rPr lang="en-US" dirty="0"/>
              <a:t> rather than </a:t>
            </a:r>
            <a:r>
              <a:rPr lang="en-US" b="1" dirty="0"/>
              <a:t>imperative</a:t>
            </a:r>
            <a:r>
              <a:rPr lang="en-US" dirty="0"/>
              <a:t>, and application state flows through pure functions. </a:t>
            </a:r>
          </a:p>
          <a:p>
            <a:r>
              <a:rPr lang="en-US" dirty="0"/>
              <a:t>TypeScript is not a purely functional language but offers a lot of concepts which are in line with functional languages</a:t>
            </a:r>
          </a:p>
        </p:txBody>
      </p:sp>
    </p:spTree>
    <p:extLst>
      <p:ext uri="{BB962C8B-B14F-4D97-AF65-F5344CB8AC3E}">
        <p14:creationId xmlns:p14="http://schemas.microsoft.com/office/powerpoint/2010/main" val="2716477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b="1" dirty="0"/>
              <a:t>Some of the important concepts of functional programming are:</a:t>
            </a:r>
          </a:p>
          <a:p>
            <a:pPr lvl="1"/>
            <a:r>
              <a:rPr lang="en-US" b="1" dirty="0"/>
              <a:t>First-class and higher-order functions.</a:t>
            </a:r>
          </a:p>
          <a:p>
            <a:pPr lvl="1"/>
            <a:r>
              <a:rPr lang="en-US" b="1" dirty="0"/>
              <a:t>Pure functions</a:t>
            </a:r>
          </a:p>
          <a:p>
            <a:pPr lvl="1"/>
            <a:r>
              <a:rPr lang="en-US" b="1" dirty="0"/>
              <a:t>Recursion</a:t>
            </a:r>
          </a:p>
          <a:p>
            <a:pPr lvl="1"/>
            <a:r>
              <a:rPr lang="en-US" b="1" dirty="0"/>
              <a:t>Lazy evaluation</a:t>
            </a:r>
          </a:p>
          <a:p>
            <a:pPr marL="457200" lvl="1" indent="0">
              <a:buNone/>
            </a:pPr>
            <a:endParaRPr lang="en-US" b="1" dirty="0"/>
          </a:p>
          <a:p>
            <a:pPr marL="0" indent="0">
              <a:buNone/>
            </a:pPr>
            <a:r>
              <a:rPr lang="en-US" dirty="0"/>
              <a:t/>
            </a:r>
            <a:br>
              <a:rPr lang="en-US" dirty="0"/>
            </a:br>
            <a:endParaRPr lang="en-US" dirty="0"/>
          </a:p>
        </p:txBody>
      </p:sp>
    </p:spTree>
    <p:extLst>
      <p:ext uri="{BB962C8B-B14F-4D97-AF65-F5344CB8AC3E}">
        <p14:creationId xmlns:p14="http://schemas.microsoft.com/office/powerpoint/2010/main" val="2093370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fontScale="85000" lnSpcReduction="20000"/>
          </a:bodyPr>
          <a:lstStyle/>
          <a:p>
            <a:r>
              <a:rPr lang="en-US" b="1" dirty="0"/>
              <a:t>First-class and higher-order functions</a:t>
            </a:r>
          </a:p>
          <a:p>
            <a:pPr marL="457200" lvl="1" indent="0">
              <a:buNone/>
            </a:pPr>
            <a:r>
              <a:rPr lang="en-US" dirty="0"/>
              <a:t>First-class functions(function as a first-class citizen) means you can assign functions to variables, pass a function as an argument to another function or return a function from another.</a:t>
            </a:r>
          </a:p>
          <a:p>
            <a:r>
              <a:rPr lang="en-US" b="1" dirty="0"/>
              <a:t>Pure functions</a:t>
            </a:r>
          </a:p>
          <a:p>
            <a:pPr marL="457200" lvl="1" indent="0">
              <a:buNone/>
            </a:pPr>
            <a:r>
              <a:rPr lang="en-US" dirty="0"/>
              <a:t>a pure function should return values only based on the arguments passed and should not affect or depend on global state.</a:t>
            </a:r>
            <a:endParaRPr lang="en-US" b="1" dirty="0"/>
          </a:p>
          <a:p>
            <a:r>
              <a:rPr lang="en-US" b="1" dirty="0"/>
              <a:t>Recursion</a:t>
            </a:r>
          </a:p>
          <a:p>
            <a:pPr marL="457200" lvl="1" indent="0">
              <a:buNone/>
            </a:pPr>
            <a:r>
              <a:rPr lang="en-US" dirty="0"/>
              <a:t>Functional programming favors recursion over looping. The downside of the recursive approach is that it will be slower compared to an iterative approach most of the times.</a:t>
            </a:r>
          </a:p>
          <a:p>
            <a:r>
              <a:rPr lang="en-US" b="1" dirty="0"/>
              <a:t>Lazy evaluation</a:t>
            </a:r>
          </a:p>
          <a:p>
            <a:pPr marL="457200" lvl="1" indent="0">
              <a:buNone/>
            </a:pPr>
            <a:r>
              <a:rPr lang="en-US" dirty="0"/>
              <a:t>Lazy evaluation or non-strict evaluation is the process of delaying evaluation of an expression until it is needed.</a:t>
            </a:r>
            <a:endParaRPr lang="en-US" b="1" dirty="0"/>
          </a:p>
        </p:txBody>
      </p:sp>
    </p:spTree>
    <p:extLst>
      <p:ext uri="{BB962C8B-B14F-4D97-AF65-F5344CB8AC3E}">
        <p14:creationId xmlns:p14="http://schemas.microsoft.com/office/powerpoint/2010/main" val="87332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TypeScript?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TypeScript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a:t>TypeScript</a:t>
            </a:r>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TypeScript</a:t>
            </a:r>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685800"/>
            <a:ext cx="4611688" cy="1752599"/>
          </a:xfrm>
        </p:spPr>
        <p:txBody>
          <a:bodyPr vert="horz" lIns="91440" tIns="45720" rIns="91440" bIns="45720" rtlCol="0" anchor="ctr">
            <a:normAutofit/>
          </a:bodyPr>
          <a:lstStyle/>
          <a:p>
            <a:r>
              <a:rPr lang="en-US" dirty="0"/>
              <a:t>Variable in TypeScript</a:t>
            </a:r>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1" name="Content Placeholder 2"/>
          <p:cNvSpPr txBox="1">
            <a:spLocks/>
          </p:cNvSpPr>
          <p:nvPr/>
        </p:nvSpPr>
        <p:spPr>
          <a:xfrm>
            <a:off x="1539352" y="2598525"/>
            <a:ext cx="4895055" cy="363599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b="1" dirty="0" smtClean="0"/>
              <a:t>Rules:</a:t>
            </a:r>
          </a:p>
          <a:p>
            <a:pPr>
              <a:buFont typeface="Wingdings" panose="05000000000000000000" pitchFamily="2" charset="2"/>
              <a:buChar char="Ø"/>
            </a:pPr>
            <a:r>
              <a:rPr lang="en-US" sz="2000" dirty="0" smtClean="0"/>
              <a:t>Variable name must be an </a:t>
            </a:r>
            <a:r>
              <a:rPr lang="en-US" sz="2000" b="1" dirty="0" smtClean="0"/>
              <a:t>alphabet</a:t>
            </a:r>
            <a:r>
              <a:rPr lang="en-US" sz="2000" dirty="0" smtClean="0"/>
              <a:t> or </a:t>
            </a:r>
            <a:r>
              <a:rPr lang="en-US" sz="2000" b="1" dirty="0" smtClean="0"/>
              <a:t>numeric digits</a:t>
            </a:r>
            <a:r>
              <a:rPr lang="en-US" sz="2000" dirty="0" smtClean="0"/>
              <a:t>.</a:t>
            </a:r>
          </a:p>
          <a:p>
            <a:pPr>
              <a:buFont typeface="Wingdings" panose="05000000000000000000" pitchFamily="2" charset="2"/>
              <a:buChar char="Ø"/>
            </a:pPr>
            <a:r>
              <a:rPr lang="en-US" sz="2000" dirty="0" smtClean="0"/>
              <a:t>Variable name cannot start with digits.</a:t>
            </a:r>
          </a:p>
          <a:p>
            <a:pPr>
              <a:buFont typeface="Wingdings" panose="05000000000000000000" pitchFamily="2" charset="2"/>
              <a:buChar char="Ø"/>
            </a:pPr>
            <a:r>
              <a:rPr lang="en-US" sz="2000" dirty="0" smtClean="0"/>
              <a:t>Variable name cannot contain spaces and special character, except the </a:t>
            </a:r>
            <a:r>
              <a:rPr lang="en-US" sz="2000" b="1" dirty="0" smtClean="0"/>
              <a:t>underscore(_)</a:t>
            </a:r>
            <a:r>
              <a:rPr lang="en-US" sz="2000" dirty="0" smtClean="0"/>
              <a:t> and the </a:t>
            </a:r>
            <a:r>
              <a:rPr lang="en-US" sz="2000" b="1" dirty="0" smtClean="0"/>
              <a:t>dollar($)</a:t>
            </a:r>
            <a:r>
              <a:rPr lang="en-US" sz="2000" dirty="0" smtClean="0"/>
              <a:t> sign</a:t>
            </a:r>
          </a:p>
          <a:p>
            <a:pPr>
              <a:buFont typeface="Wingdings" panose="05000000000000000000" pitchFamily="2" charset="2"/>
              <a:buChar char="Ø"/>
            </a:pPr>
            <a:endParaRPr lang="en-US" sz="2000" dirty="0" smtClean="0"/>
          </a:p>
          <a:p>
            <a:endParaRPr lang="en-US" sz="2000" dirty="0"/>
          </a:p>
        </p:txBody>
      </p:sp>
      <p:sp>
        <p:nvSpPr>
          <p:cNvPr id="24" name="Content Placeholder 11"/>
          <p:cNvSpPr>
            <a:spLocks noGrp="1"/>
          </p:cNvSpPr>
          <p:nvPr>
            <p:ph sz="half" idx="2"/>
          </p:nvPr>
        </p:nvSpPr>
        <p:spPr>
          <a:xfrm>
            <a:off x="6521187" y="1562099"/>
            <a:ext cx="4895056" cy="3124200"/>
          </a:xfrm>
        </p:spPr>
        <p:txBody>
          <a:bodyPr>
            <a:normAutofit/>
          </a:bodyPr>
          <a:lstStyle/>
          <a:p>
            <a:pPr marL="0" indent="0">
              <a:buNone/>
            </a:pPr>
            <a:r>
              <a:rPr lang="en-US" dirty="0"/>
              <a:t>	</a:t>
            </a:r>
            <a:r>
              <a:rPr lang="en-US" dirty="0" err="1"/>
              <a:t>Var</a:t>
            </a:r>
            <a:r>
              <a:rPr lang="en-US" dirty="0"/>
              <a:t> name1 </a:t>
            </a:r>
          </a:p>
          <a:p>
            <a:pPr marL="0" indent="0">
              <a:buNone/>
            </a:pPr>
            <a:r>
              <a:rPr lang="en-US" dirty="0"/>
              <a:t>	</a:t>
            </a:r>
            <a:r>
              <a:rPr lang="en-US" dirty="0" err="1" smtClean="0"/>
              <a:t>Var</a:t>
            </a:r>
            <a:r>
              <a:rPr lang="en-US" dirty="0" smtClean="0"/>
              <a:t> </a:t>
            </a:r>
            <a:r>
              <a:rPr lang="en-US" dirty="0"/>
              <a:t>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8923" y="2277587"/>
            <a:ext cx="209419" cy="204433"/>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8924" y="3035359"/>
            <a:ext cx="209419" cy="204433"/>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08924" y="3459912"/>
            <a:ext cx="186698" cy="184031"/>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08923" y="2602932"/>
            <a:ext cx="186698" cy="184031"/>
          </a:xfrm>
          <a:prstGeom prst="rect">
            <a:avLst/>
          </a:prstGeom>
        </p:spPr>
      </p:pic>
    </p:spTree>
    <p:extLst>
      <p:ext uri="{BB962C8B-B14F-4D97-AF65-F5344CB8AC3E}">
        <p14:creationId xmlns:p14="http://schemas.microsoft.com/office/powerpoint/2010/main" val="37493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Variable Declaration </a:t>
            </a:r>
            <a:r>
              <a:rPr lang="en-US" dirty="0" smtClean="0"/>
              <a:t>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9" name="Content Placeholder 2"/>
          <p:cNvSpPr>
            <a:spLocks noGrp="1"/>
          </p:cNvSpPr>
          <p:nvPr>
            <p:ph sz="half" idx="1"/>
          </p:nvPr>
        </p:nvSpPr>
        <p:spPr>
          <a:xfrm>
            <a:off x="1388871" y="2281239"/>
            <a:ext cx="4507103" cy="3996731"/>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30" name="Content Placeholder 4"/>
          <p:cNvSpPr>
            <a:spLocks noGrp="1"/>
          </p:cNvSpPr>
          <p:nvPr>
            <p:ph sz="half" idx="2"/>
          </p:nvPr>
        </p:nvSpPr>
        <p:spPr>
          <a:xfrm>
            <a:off x="6581749" y="1385533"/>
            <a:ext cx="4435524" cy="3853217"/>
          </a:xfrm>
        </p:spPr>
        <p:txBody>
          <a:bodyPr>
            <a:normAutofit lnSpcReduction="10000"/>
          </a:bodyPr>
          <a:lstStyle/>
          <a:p>
            <a:pPr marL="0" indent="0">
              <a:buNone/>
            </a:pPr>
            <a:endParaRPr lang="en-US" dirty="0"/>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6358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err="1"/>
              <a:t>Var</a:t>
            </a:r>
            <a:r>
              <a:rPr lang="en-US" dirty="0"/>
              <a:t>”</a:t>
            </a:r>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txBox="1">
            <a:spLocks/>
          </p:cNvSpPr>
          <p:nvPr/>
        </p:nvSpPr>
        <p:spPr>
          <a:xfrm>
            <a:off x="1360533" y="1665027"/>
            <a:ext cx="4603750" cy="496323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Ø"/>
            </a:pPr>
            <a:r>
              <a:rPr lang="en-US" dirty="0" smtClean="0"/>
              <a:t>Global:</a:t>
            </a:r>
          </a:p>
          <a:p>
            <a:pPr lvl="1">
              <a:buFont typeface="Arial" panose="020B0604020202020204" pitchFamily="34" charset="0"/>
              <a:buChar char="•"/>
            </a:pPr>
            <a:r>
              <a:rPr lang="en-US" dirty="0" smtClean="0"/>
              <a:t>If variable is declared outside a function.</a:t>
            </a:r>
          </a:p>
          <a:p>
            <a:pPr lvl="1"/>
            <a:r>
              <a:rPr lang="en-US" dirty="0" smtClean="0"/>
              <a:t>This means that any variable that is declared outside a function block is available for use in the whole window.</a:t>
            </a:r>
          </a:p>
          <a:p>
            <a:pPr>
              <a:buFont typeface="Wingdings" panose="05000000000000000000" pitchFamily="2" charset="2"/>
              <a:buChar char="Ø"/>
            </a:pPr>
            <a:r>
              <a:rPr lang="en-US" dirty="0" smtClean="0"/>
              <a:t>Function:</a:t>
            </a:r>
          </a:p>
          <a:p>
            <a:pPr lvl="1"/>
            <a:r>
              <a:rPr lang="en-US" dirty="0" smtClean="0"/>
              <a:t> If variable is declared within a function. </a:t>
            </a:r>
          </a:p>
          <a:p>
            <a:pPr lvl="1"/>
            <a:r>
              <a:rPr lang="en-US" dirty="0" smtClean="0"/>
              <a:t>This means that it is available and can be accessed only within that function.</a:t>
            </a:r>
          </a:p>
          <a:p>
            <a:pPr lvl="1">
              <a:buFont typeface="Wingdings" panose="05000000000000000000" pitchFamily="2" charset="2"/>
              <a:buChar char="Ø"/>
            </a:pPr>
            <a:endParaRPr lang="en-US" dirty="0" smtClean="0"/>
          </a:p>
          <a:p>
            <a:pPr>
              <a:buFont typeface="Wingdings" panose="05000000000000000000" pitchFamily="2" charset="2"/>
              <a:buChar char="Ø"/>
            </a:pPr>
            <a:r>
              <a:rPr lang="en-US" b="1" dirty="0" err="1" smtClean="0"/>
              <a:t>var</a:t>
            </a:r>
            <a:r>
              <a:rPr lang="en-US" dirty="0" smtClean="0"/>
              <a:t> variables can be </a:t>
            </a:r>
            <a:r>
              <a:rPr lang="en-US" b="1" dirty="0" smtClean="0"/>
              <a:t>updated</a:t>
            </a:r>
            <a:r>
              <a:rPr lang="en-US" dirty="0" smtClean="0"/>
              <a:t> and </a:t>
            </a:r>
            <a:br>
              <a:rPr lang="en-US" dirty="0" smtClean="0"/>
            </a:br>
            <a:r>
              <a:rPr lang="en-US" b="1" dirty="0" smtClean="0"/>
              <a:t>re-declared</a:t>
            </a:r>
            <a:r>
              <a:rPr lang="en-US" dirty="0" smtClean="0"/>
              <a:t> within its scope</a:t>
            </a:r>
          </a:p>
          <a:p>
            <a:pPr lvl="1">
              <a:buFont typeface="Wingdings" panose="05000000000000000000" pitchFamily="2" charset="2"/>
              <a:buChar char="Ø"/>
            </a:pPr>
            <a:endParaRPr lang="en-US" dirty="0"/>
          </a:p>
        </p:txBody>
      </p:sp>
      <p:sp>
        <p:nvSpPr>
          <p:cNvPr id="24" name="Content Placeholder 3"/>
          <p:cNvSpPr>
            <a:spLocks noGrp="1"/>
          </p:cNvSpPr>
          <p:nvPr>
            <p:ph sz="half" idx="2"/>
          </p:nvPr>
        </p:nvSpPr>
        <p:spPr>
          <a:xfrm>
            <a:off x="6587519" y="1032394"/>
            <a:ext cx="5047221" cy="4667534"/>
          </a:xfrm>
        </p:spPr>
        <p:txBody>
          <a:bodyPr>
            <a:normAutofit/>
          </a:bodyPr>
          <a:lstStyle/>
          <a:p>
            <a:pPr marL="457200" lvl="1" indent="0">
              <a:buNone/>
            </a:pPr>
            <a:endParaRPr lang="en-US" dirty="0">
              <a:solidFill>
                <a:schemeClr val="accent1">
                  <a:lumMod val="50000"/>
                </a:schemeClr>
              </a:solidFill>
            </a:endParaRPr>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r>
              <a:rPr lang="en-US" b="1" dirty="0" smtClean="0"/>
              <a:t>course</a:t>
            </a:r>
            <a:r>
              <a:rPr lang="en-US" dirty="0"/>
              <a:t>: Global scoped</a:t>
            </a:r>
          </a:p>
          <a:p>
            <a:pPr marL="457200" lvl="1" indent="0">
              <a:buNone/>
            </a:pPr>
            <a:r>
              <a:rPr lang="en-US" b="1" dirty="0"/>
              <a:t>subject</a:t>
            </a:r>
            <a:r>
              <a:rPr lang="en-US" dirty="0"/>
              <a:t>: Function scoped</a:t>
            </a:r>
          </a:p>
        </p:txBody>
      </p:sp>
      <p:pic>
        <p:nvPicPr>
          <p:cNvPr id="6" name="Picture 5"/>
          <p:cNvPicPr>
            <a:picLocks noChangeAspect="1"/>
          </p:cNvPicPr>
          <p:nvPr/>
        </p:nvPicPr>
        <p:blipFill>
          <a:blip r:embed="rId3"/>
          <a:stretch>
            <a:fillRect/>
          </a:stretch>
        </p:blipFill>
        <p:spPr>
          <a:xfrm>
            <a:off x="6311900" y="1401726"/>
            <a:ext cx="4995729" cy="2810896"/>
          </a:xfrm>
          <a:prstGeom prst="rect">
            <a:avLst/>
          </a:prstGeom>
        </p:spPr>
      </p:pic>
    </p:spTree>
    <p:extLst>
      <p:ext uri="{BB962C8B-B14F-4D97-AF65-F5344CB8AC3E}">
        <p14:creationId xmlns:p14="http://schemas.microsoft.com/office/powerpoint/2010/main" val="159852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1074</TotalTime>
  <Words>1691</Words>
  <Application>Microsoft Office PowerPoint</Application>
  <PresentationFormat>Widescreen</PresentationFormat>
  <Paragraphs>351</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lpstr>Concurrency</vt:lpstr>
      <vt:lpstr>Exception Handling</vt:lpstr>
      <vt:lpstr>Error Sub Types</vt:lpstr>
      <vt:lpstr>Event Handling in TypeScript</vt:lpstr>
      <vt:lpstr>Event Handling in TypeScript</vt:lpstr>
      <vt:lpstr>Functional Programming in TypeScript</vt:lpstr>
      <vt:lpstr>Functional Programming in TypeScript</vt:lpstr>
      <vt:lpstr>Functional Programming in TypeScript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Jainee Gohil</cp:lastModifiedBy>
  <cp:revision>274</cp:revision>
  <dcterms:created xsi:type="dcterms:W3CDTF">2021-09-16T00:42:42Z</dcterms:created>
  <dcterms:modified xsi:type="dcterms:W3CDTF">2021-09-27T22:15:02Z</dcterms:modified>
</cp:coreProperties>
</file>