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6B451-0C0F-4835-A730-80ABCF1A4A89}">
  <a:tblStyle styleId="{9416B451-0C0F-4835-A730-80ABCF1A4A8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11df511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511df51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511df511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511df511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65474a9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65474a9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b9a0b07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b9a0b07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b9a0b074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b9a0b074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965474a9_3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965474a9_3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1b3a54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1b3a54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51b3a54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51b3a54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51b3a54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51b3a54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3.0</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2800"/>
              <a:t>WHAT IS THE THIRD </a:t>
            </a:r>
            <a:r>
              <a:rPr lang="en" sz="2800"/>
              <a:t>GENERATION</a:t>
            </a:r>
            <a:r>
              <a:rPr lang="en" sz="2800"/>
              <a:t> OF INTERNET ?</a:t>
            </a:r>
            <a:endParaRPr sz="28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guide by Samartha Nirmal</a:t>
            </a:r>
            <a:endParaRPr b="1" sz="2400"/>
          </a:p>
        </p:txBody>
      </p:sp>
      <p:sp>
        <p:nvSpPr>
          <p:cNvPr id="74" name="Google Shape;74;p13"/>
          <p:cNvSpPr txBox="1"/>
          <p:nvPr/>
        </p:nvSpPr>
        <p:spPr>
          <a:xfrm rot="-5400000">
            <a:off x="-1186825" y="1388100"/>
            <a:ext cx="47562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0">
                <a:solidFill>
                  <a:srgbClr val="EFEFEF"/>
                </a:solidFill>
                <a:latin typeface="Raleway"/>
                <a:ea typeface="Raleway"/>
                <a:cs typeface="Raleway"/>
                <a:sym typeface="Raleway"/>
              </a:rPr>
              <a:t>WEB</a:t>
            </a:r>
            <a:endParaRPr sz="15000">
              <a:solidFill>
                <a:srgbClr val="EFEFE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pic>
        <p:nvPicPr>
          <p:cNvPr id="148" name="Google Shape;148;p22"/>
          <p:cNvPicPr preferRelativeResize="0"/>
          <p:nvPr/>
        </p:nvPicPr>
        <p:blipFill rotWithShape="1">
          <a:blip r:embed="rId3">
            <a:alphaModFix/>
          </a:blip>
          <a:srcRect b="0" l="30820" r="30816" t="0"/>
          <a:stretch/>
        </p:blipFill>
        <p:spPr>
          <a:xfrm>
            <a:off x="-1" y="0"/>
            <a:ext cx="4567201" cy="5143499"/>
          </a:xfrm>
          <a:prstGeom prst="rect">
            <a:avLst/>
          </a:prstGeom>
          <a:noFill/>
          <a:ln>
            <a:noFill/>
          </a:ln>
        </p:spPr>
      </p:pic>
      <p:sp>
        <p:nvSpPr>
          <p:cNvPr id="149" name="Google Shape;149;p22"/>
          <p:cNvSpPr txBox="1"/>
          <p:nvPr>
            <p:ph idx="1" type="body"/>
          </p:nvPr>
        </p:nvSpPr>
        <p:spPr>
          <a:xfrm>
            <a:off x="495500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Semantic Web </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Semantic web is a concept where machines could generate data and communicate with themselves. In the semantic web websites and apps would be able to generate and process data in a more human way and similar to human intelligence with the help of technologies like AI and ML.</a:t>
            </a:r>
            <a:r>
              <a:rPr lang="en" sz="1800"/>
              <a:t>. </a:t>
            </a:r>
            <a:endParaRPr sz="1800">
              <a:solidFill>
                <a:srgbClr val="000000"/>
              </a:solidFill>
            </a:endParaRPr>
          </a:p>
        </p:txBody>
      </p:sp>
      <p:grpSp>
        <p:nvGrpSpPr>
          <p:cNvPr id="150" name="Google Shape;150;p22"/>
          <p:cNvGrpSpPr/>
          <p:nvPr/>
        </p:nvGrpSpPr>
        <p:grpSpPr>
          <a:xfrm>
            <a:off x="135218" y="3380517"/>
            <a:ext cx="1413058" cy="1620684"/>
            <a:chOff x="6803275" y="395363"/>
            <a:chExt cx="2212050" cy="2537076"/>
          </a:xfrm>
        </p:grpSpPr>
        <p:pic>
          <p:nvPicPr>
            <p:cNvPr id="151" name="Google Shape;151;p22"/>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52" name="Google Shape;152;p22"/>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3" name="Google Shape;153;p22"/>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Semantic web</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 web of Emotions</a:t>
              </a:r>
              <a:r>
                <a:rPr lang="en" sz="1200">
                  <a:solidFill>
                    <a:schemeClr val="dk2"/>
                  </a:solidFill>
                  <a:latin typeface="Raleway"/>
                  <a:ea typeface="Raleway"/>
                  <a:cs typeface="Raleway"/>
                  <a:sym typeface="Raleway"/>
                </a:rPr>
                <a:t> </a:t>
              </a:r>
              <a:endParaRPr b="1" sz="1200">
                <a:solidFill>
                  <a:schemeClr val="dk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3"/>
          <p:cNvSpPr txBox="1"/>
          <p:nvPr>
            <p:ph idx="1" type="subTitle"/>
          </p:nvPr>
        </p:nvSpPr>
        <p:spPr>
          <a:xfrm>
            <a:off x="2831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Decentralization</a:t>
            </a:r>
            <a:r>
              <a:rPr b="1" lang="en" sz="3000">
                <a:solidFill>
                  <a:schemeClr val="dk1"/>
                </a:solidFill>
              </a:rPr>
              <a:t> </a:t>
            </a:r>
            <a:endParaRPr b="1" sz="3000">
              <a:solidFill>
                <a:schemeClr val="dk1"/>
              </a:solidFill>
            </a:endParaRPr>
          </a:p>
          <a:p>
            <a:pPr indent="0" lvl="0" marL="0" rtl="0" algn="l">
              <a:lnSpc>
                <a:spcPct val="115000"/>
              </a:lnSpc>
              <a:spcBef>
                <a:spcPts val="1600"/>
              </a:spcBef>
              <a:spcAft>
                <a:spcPts val="1600"/>
              </a:spcAft>
              <a:buNone/>
            </a:pPr>
            <a:r>
              <a:rPr lang="en" sz="1800"/>
              <a:t>Instead of one server to process data as we had in web 2.0 this technology operates on a peer-to-peer where the user computer can interact directly with other computers without the use of an intermediary. So with this, the personal information of a person is not shared as a third party network has no access to this information just going from point A to point B.</a:t>
            </a:r>
            <a:endParaRPr sz="1800"/>
          </a:p>
        </p:txBody>
      </p:sp>
      <p:pic>
        <p:nvPicPr>
          <p:cNvPr id="159" name="Google Shape;159;p23"/>
          <p:cNvPicPr preferRelativeResize="0"/>
          <p:nvPr/>
        </p:nvPicPr>
        <p:blipFill rotWithShape="1">
          <a:blip r:embed="rId3">
            <a:alphaModFix/>
          </a:blip>
          <a:srcRect b="0" l="16132" r="16139" t="0"/>
          <a:stretch/>
        </p:blipFill>
        <p:spPr>
          <a:xfrm>
            <a:off x="4488725" y="0"/>
            <a:ext cx="4655271" cy="5143505"/>
          </a:xfrm>
          <a:prstGeom prst="rect">
            <a:avLst/>
          </a:prstGeom>
          <a:noFill/>
          <a:ln>
            <a:noFill/>
          </a:ln>
        </p:spPr>
      </p:pic>
      <p:grpSp>
        <p:nvGrpSpPr>
          <p:cNvPr id="160" name="Google Shape;160;p23"/>
          <p:cNvGrpSpPr/>
          <p:nvPr/>
        </p:nvGrpSpPr>
        <p:grpSpPr>
          <a:xfrm>
            <a:off x="7599514" y="3402668"/>
            <a:ext cx="1393591" cy="1598358"/>
            <a:chOff x="6803275" y="395363"/>
            <a:chExt cx="2212050" cy="2537076"/>
          </a:xfrm>
        </p:grpSpPr>
        <p:pic>
          <p:nvPicPr>
            <p:cNvPr id="161" name="Google Shape;161;p23"/>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62" name="Google Shape;162;p23"/>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63" name="Google Shape;163;p2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aleway"/>
                  <a:ea typeface="Raleway"/>
                  <a:cs typeface="Raleway"/>
                  <a:sym typeface="Raleway"/>
                </a:rPr>
                <a:t>Decentralized</a:t>
              </a:r>
              <a:r>
                <a:rPr b="1" lang="en" sz="1200">
                  <a:solidFill>
                    <a:schemeClr val="dk1"/>
                  </a:solidFill>
                  <a:latin typeface="Raleway"/>
                  <a:ea typeface="Raleway"/>
                  <a:cs typeface="Raleway"/>
                  <a:sym typeface="Raleway"/>
                </a:rPr>
                <a:t> </a:t>
              </a:r>
              <a:r>
                <a:rPr b="1" lang="en" sz="1200">
                  <a:solidFill>
                    <a:schemeClr val="dk1"/>
                  </a:solidFill>
                  <a:latin typeface="Raleway"/>
                  <a:ea typeface="Raleway"/>
                  <a:cs typeface="Raleway"/>
                  <a:sym typeface="Raleway"/>
                </a:rPr>
                <a:t>internet</a:t>
              </a:r>
              <a:endParaRPr b="1" sz="1200">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Peer to Peer technology</a:t>
              </a:r>
              <a:endParaRPr b="1" sz="1200">
                <a:solidFill>
                  <a:schemeClr val="dk1"/>
                </a:solidFill>
                <a:latin typeface="Raleway"/>
                <a:ea typeface="Raleway"/>
                <a:cs typeface="Raleway"/>
                <a:sym typeface="Raleway"/>
              </a:endParaRPr>
            </a:p>
          </p:txBody>
        </p:sp>
      </p:grpSp>
      <p:sp>
        <p:nvSpPr>
          <p:cNvPr id="164" name="Google Shape;164;p2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lt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4"/>
          <p:cNvPicPr preferRelativeResize="0"/>
          <p:nvPr/>
        </p:nvPicPr>
        <p:blipFill rotWithShape="1">
          <a:blip r:embed="rId3">
            <a:alphaModFix amt="68000"/>
          </a:blip>
          <a:srcRect b="7813" l="0" r="0" t="7813"/>
          <a:stretch/>
        </p:blipFill>
        <p:spPr>
          <a:xfrm>
            <a:off x="0" y="0"/>
            <a:ext cx="9144001" cy="5143504"/>
          </a:xfrm>
          <a:prstGeom prst="rect">
            <a:avLst/>
          </a:prstGeom>
          <a:noFill/>
          <a:ln>
            <a:noFill/>
          </a:ln>
        </p:spPr>
      </p:pic>
      <p:sp>
        <p:nvSpPr>
          <p:cNvPr id="170" name="Google Shape;170;p24"/>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endParaRPr/>
          </a:p>
          <a:p>
            <a:pPr indent="0" lvl="0" marL="0" rtl="0" algn="l">
              <a:spcBef>
                <a:spcPts val="0"/>
              </a:spcBef>
              <a:spcAft>
                <a:spcPts val="0"/>
              </a:spcAft>
              <a:buNone/>
            </a:pPr>
            <a:r>
              <a:rPr lang="en">
                <a:solidFill>
                  <a:schemeClr val="dk1"/>
                </a:solidFill>
              </a:rPr>
              <a:t>BLOCKCHAIN</a:t>
            </a:r>
            <a:r>
              <a:rPr lang="en"/>
              <a:t> ?</a:t>
            </a:r>
            <a:endParaRPr/>
          </a:p>
        </p:txBody>
      </p:sp>
      <p:grpSp>
        <p:nvGrpSpPr>
          <p:cNvPr id="171" name="Google Shape;171;p24"/>
          <p:cNvGrpSpPr/>
          <p:nvPr/>
        </p:nvGrpSpPr>
        <p:grpSpPr>
          <a:xfrm>
            <a:off x="5889031" y="1440213"/>
            <a:ext cx="3104833" cy="3561039"/>
            <a:chOff x="6803275" y="395363"/>
            <a:chExt cx="2212050" cy="2537076"/>
          </a:xfrm>
        </p:grpSpPr>
        <p:pic>
          <p:nvPicPr>
            <p:cNvPr id="172" name="Google Shape;172;p2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73" name="Google Shape;173;p2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74" name="Google Shape;174;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Raleway"/>
                <a:ea typeface="Raleway"/>
                <a:cs typeface="Raleway"/>
                <a:sym typeface="Raleway"/>
              </a:endParaRPr>
            </a:p>
            <a:p>
              <a:pPr indent="0" lvl="0" marL="0" rtl="0" algn="l">
                <a:spcBef>
                  <a:spcPts val="800"/>
                </a:spcBef>
                <a:spcAft>
                  <a:spcPts val="0"/>
                </a:spcAft>
                <a:buNone/>
              </a:pPr>
              <a:r>
                <a:rPr b="1" lang="en">
                  <a:solidFill>
                    <a:schemeClr val="dk1"/>
                  </a:solidFill>
                  <a:latin typeface="Raleway"/>
                  <a:ea typeface="Raleway"/>
                  <a:cs typeface="Raleway"/>
                  <a:sym typeface="Raleway"/>
                </a:rPr>
                <a:t>BLOCKCHAIN</a:t>
              </a:r>
              <a:endParaRPr sz="1200">
                <a:solidFill>
                  <a:schemeClr val="dk2"/>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 blockchain is a distributed database that is shared among the nodes of a computer network. As a database, a bloc</a:t>
              </a:r>
              <a:r>
                <a:rPr lang="en" sz="1200">
                  <a:solidFill>
                    <a:schemeClr val="dk2"/>
                  </a:solidFill>
                  <a:latin typeface="Raleway"/>
                  <a:ea typeface="Raleway"/>
                  <a:cs typeface="Raleway"/>
                  <a:sym typeface="Raleway"/>
                </a:rPr>
                <a:t>kchain s</a:t>
              </a:r>
              <a:r>
                <a:rPr lang="en" sz="1200">
                  <a:solidFill>
                    <a:schemeClr val="dk2"/>
                  </a:solidFill>
                  <a:latin typeface="Raleway"/>
                  <a:ea typeface="Raleway"/>
                  <a:cs typeface="Raleway"/>
                  <a:sym typeface="Raleway"/>
                </a:rPr>
                <a:t>tores information electronically in digital format.</a:t>
              </a:r>
              <a:endParaRPr b="1" sz="1200">
                <a:solidFill>
                  <a:schemeClr val="dk1"/>
                </a:solidFill>
                <a:latin typeface="Raleway"/>
                <a:ea typeface="Raleway"/>
                <a:cs typeface="Raleway"/>
                <a:sym typeface="Raleway"/>
              </a:endParaRPr>
            </a:p>
          </p:txBody>
        </p:sp>
      </p:grpSp>
      <p:sp>
        <p:nvSpPr>
          <p:cNvPr id="175" name="Google Shape;175;p24"/>
          <p:cNvSpPr txBox="1"/>
          <p:nvPr/>
        </p:nvSpPr>
        <p:spPr>
          <a:xfrm>
            <a:off x="355175" y="2526700"/>
            <a:ext cx="3960300" cy="148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Raleway"/>
                <a:ea typeface="Raleway"/>
                <a:cs typeface="Raleway"/>
                <a:sym typeface="Raleway"/>
              </a:rPr>
              <a:t>Features of Blockchain -</a:t>
            </a:r>
            <a:endParaRPr sz="2200">
              <a:solidFill>
                <a:schemeClr val="lt1"/>
              </a:solidFill>
              <a:latin typeface="Raleway"/>
              <a:ea typeface="Raleway"/>
              <a:cs typeface="Raleway"/>
              <a:sym typeface="Raleway"/>
            </a:endParaRPr>
          </a:p>
          <a:p>
            <a:pPr indent="-317500" lvl="0" marL="457200" rtl="0" algn="l">
              <a:spcBef>
                <a:spcPts val="800"/>
              </a:spcBef>
              <a:spcAft>
                <a:spcPts val="0"/>
              </a:spcAft>
              <a:buClr>
                <a:schemeClr val="lt1"/>
              </a:buClr>
              <a:buSzPts val="1400"/>
              <a:buFont typeface="Raleway"/>
              <a:buAutoNum type="arabicParenR"/>
            </a:pPr>
            <a:r>
              <a:rPr lang="en">
                <a:solidFill>
                  <a:schemeClr val="lt1"/>
                </a:solidFill>
                <a:latin typeface="Raleway"/>
                <a:ea typeface="Raleway"/>
                <a:cs typeface="Raleway"/>
                <a:sym typeface="Raleway"/>
              </a:rPr>
              <a:t>Immutability</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AutoNum type="arabicParenR"/>
            </a:pPr>
            <a:r>
              <a:rPr lang="en">
                <a:solidFill>
                  <a:schemeClr val="lt1"/>
                </a:solidFill>
                <a:latin typeface="Raleway"/>
                <a:ea typeface="Raleway"/>
                <a:cs typeface="Raleway"/>
                <a:sym typeface="Raleway"/>
              </a:rPr>
              <a:t>Decentralized</a:t>
            </a:r>
            <a:r>
              <a:rPr lang="en">
                <a:solidFill>
                  <a:schemeClr val="lt1"/>
                </a:solidFill>
                <a:latin typeface="Raleway"/>
                <a:ea typeface="Raleway"/>
                <a:cs typeface="Raleway"/>
                <a:sym typeface="Raleway"/>
              </a:rPr>
              <a:t> </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AutoNum type="arabicParenR"/>
            </a:pPr>
            <a:r>
              <a:rPr lang="en">
                <a:solidFill>
                  <a:schemeClr val="lt1"/>
                </a:solidFill>
                <a:latin typeface="Raleway"/>
                <a:ea typeface="Raleway"/>
                <a:cs typeface="Raleway"/>
                <a:sym typeface="Raleway"/>
              </a:rPr>
              <a:t>Enhanced Security</a:t>
            </a:r>
            <a:endParaRPr>
              <a:solidFill>
                <a:schemeClr val="lt1"/>
              </a:solidFill>
              <a:latin typeface="Raleway"/>
              <a:ea typeface="Raleway"/>
              <a:cs typeface="Raleway"/>
              <a:sym typeface="Raleway"/>
            </a:endParaRPr>
          </a:p>
          <a:p>
            <a:pPr indent="-317500" lvl="0" marL="457200" rtl="0" algn="l">
              <a:spcBef>
                <a:spcPts val="0"/>
              </a:spcBef>
              <a:spcAft>
                <a:spcPts val="0"/>
              </a:spcAft>
              <a:buClr>
                <a:schemeClr val="lt1"/>
              </a:buClr>
              <a:buSzPts val="1400"/>
              <a:buFont typeface="Raleway"/>
              <a:buAutoNum type="arabicParenR"/>
            </a:pPr>
            <a:r>
              <a:rPr lang="en">
                <a:solidFill>
                  <a:schemeClr val="lt1"/>
                </a:solidFill>
                <a:latin typeface="Raleway"/>
                <a:ea typeface="Raleway"/>
                <a:cs typeface="Raleway"/>
                <a:sym typeface="Raleway"/>
              </a:rPr>
              <a:t>Consensus </a:t>
            </a:r>
            <a:endParaRPr>
              <a:solidFill>
                <a:schemeClr val="lt1"/>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25"/>
          <p:cNvPicPr preferRelativeResize="0"/>
          <p:nvPr/>
        </p:nvPicPr>
        <p:blipFill rotWithShape="1">
          <a:blip r:embed="rId3">
            <a:alphaModFix amt="99000"/>
          </a:blip>
          <a:srcRect b="12524" l="0" r="0" t="12524"/>
          <a:stretch/>
        </p:blipFill>
        <p:spPr>
          <a:xfrm>
            <a:off x="0" y="0"/>
            <a:ext cx="9143996" cy="5143499"/>
          </a:xfrm>
          <a:prstGeom prst="rect">
            <a:avLst/>
          </a:prstGeom>
          <a:noFill/>
          <a:ln>
            <a:noFill/>
          </a:ln>
        </p:spPr>
      </p:pic>
      <p:sp>
        <p:nvSpPr>
          <p:cNvPr id="181" name="Google Shape;181;p25"/>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ph idx="4294967295" type="body"/>
          </p:nvPr>
        </p:nvSpPr>
        <p:spPr>
          <a:xfrm>
            <a:off x="4813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What is crypto mining ?</a:t>
            </a:r>
            <a:endParaRPr b="1" sz="2000">
              <a:solidFill>
                <a:schemeClr val="accent5"/>
              </a:solidFill>
            </a:endParaRPr>
          </a:p>
          <a:p>
            <a:pPr indent="0" lvl="0" marL="0" rtl="0" algn="l">
              <a:lnSpc>
                <a:spcPct val="100000"/>
              </a:lnSpc>
              <a:spcBef>
                <a:spcPts val="1600"/>
              </a:spcBef>
              <a:spcAft>
                <a:spcPts val="1600"/>
              </a:spcAft>
              <a:buNone/>
            </a:pPr>
            <a:r>
              <a:rPr lang="en">
                <a:solidFill>
                  <a:schemeClr val="lt1"/>
                </a:solidFill>
              </a:rPr>
              <a:t>Crypto mining refers to the process of gaining cryptocurrencies by solving cryptographic equations with the use of high-power computers. The solving process comprises verifying data blocks and adding transaction records to a public record (ledger) known as a blockchain.</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pic>
        <p:nvPicPr>
          <p:cNvPr id="187" name="Google Shape;187;p26"/>
          <p:cNvPicPr preferRelativeResize="0"/>
          <p:nvPr/>
        </p:nvPicPr>
        <p:blipFill rotWithShape="1">
          <a:blip r:embed="rId3">
            <a:alphaModFix amt="91000"/>
          </a:blip>
          <a:srcRect b="768" l="0" r="0" t="768"/>
          <a:stretch/>
        </p:blipFill>
        <p:spPr>
          <a:xfrm>
            <a:off x="0" y="0"/>
            <a:ext cx="9143997" cy="5143498"/>
          </a:xfrm>
          <a:prstGeom prst="rect">
            <a:avLst/>
          </a:prstGeom>
          <a:noFill/>
          <a:ln>
            <a:noFill/>
          </a:ln>
        </p:spPr>
      </p:pic>
      <p:sp>
        <p:nvSpPr>
          <p:cNvPr id="188" name="Google Shape;188;p26"/>
          <p:cNvSpPr/>
          <p:nvPr/>
        </p:nvSpPr>
        <p:spPr>
          <a:xfrm>
            <a:off x="42157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ph idx="4294967295" type="body"/>
          </p:nvPr>
        </p:nvSpPr>
        <p:spPr>
          <a:xfrm>
            <a:off x="441400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What are D-apps?</a:t>
            </a:r>
            <a:endParaRPr b="1" sz="2000">
              <a:solidFill>
                <a:schemeClr val="accent5"/>
              </a:solidFill>
            </a:endParaRPr>
          </a:p>
          <a:p>
            <a:pPr indent="0" lvl="0" marL="0" rtl="0" algn="l">
              <a:lnSpc>
                <a:spcPct val="100000"/>
              </a:lnSpc>
              <a:spcBef>
                <a:spcPts val="1600"/>
              </a:spcBef>
              <a:spcAft>
                <a:spcPts val="1600"/>
              </a:spcAft>
              <a:buNone/>
            </a:pPr>
            <a:r>
              <a:rPr lang="en">
                <a:solidFill>
                  <a:schemeClr val="lt1"/>
                </a:solidFill>
              </a:rPr>
              <a:t>Decentralized applications (dApps) are digital applications or programs that exist and run on a blockchain or peer-to-peer (P2P) network of computers instead of a single server.</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pic>
        <p:nvPicPr>
          <p:cNvPr id="194" name="Google Shape;194;p27"/>
          <p:cNvPicPr preferRelativeResize="0"/>
          <p:nvPr/>
        </p:nvPicPr>
        <p:blipFill rotWithShape="1">
          <a:blip r:embed="rId3">
            <a:alphaModFix/>
          </a:blip>
          <a:srcRect b="768" l="0" r="0" t="768"/>
          <a:stretch/>
        </p:blipFill>
        <p:spPr>
          <a:xfrm>
            <a:off x="0" y="0"/>
            <a:ext cx="9143997" cy="5143498"/>
          </a:xfrm>
          <a:prstGeom prst="rect">
            <a:avLst/>
          </a:prstGeom>
          <a:noFill/>
          <a:ln>
            <a:noFill/>
          </a:ln>
        </p:spPr>
      </p:pic>
      <p:sp>
        <p:nvSpPr>
          <p:cNvPr id="195" name="Google Shape;195;p27"/>
          <p:cNvSpPr/>
          <p:nvPr/>
        </p:nvSpPr>
        <p:spPr>
          <a:xfrm>
            <a:off x="30545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txBox="1"/>
          <p:nvPr>
            <p:ph idx="4294967295" type="body"/>
          </p:nvPr>
        </p:nvSpPr>
        <p:spPr>
          <a:xfrm>
            <a:off x="503750" y="529650"/>
            <a:ext cx="4151100" cy="4084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2800">
                <a:solidFill>
                  <a:schemeClr val="accent5"/>
                </a:solidFill>
              </a:rPr>
              <a:t>What are smart contracts?</a:t>
            </a:r>
            <a:endParaRPr b="1" sz="2000">
              <a:solidFill>
                <a:schemeClr val="accent5"/>
              </a:solidFill>
            </a:endParaRPr>
          </a:p>
          <a:p>
            <a:pPr indent="0" lvl="0" marL="0" rtl="0" algn="l">
              <a:lnSpc>
                <a:spcPct val="100000"/>
              </a:lnSpc>
              <a:spcBef>
                <a:spcPts val="1600"/>
              </a:spcBef>
              <a:spcAft>
                <a:spcPts val="1600"/>
              </a:spcAft>
              <a:buNone/>
            </a:pPr>
            <a:r>
              <a:rPr lang="en">
                <a:solidFill>
                  <a:schemeClr val="lt1"/>
                </a:solidFill>
              </a:rPr>
              <a:t>Smart contracts are are simply computer programs stored on a blockchain that run when predetermined conditions are met. They typically are used to automate the execution of an agreement so that all participants can be immediately certain of the outcome, without anyone’s involvement or time loss.</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pic>
        <p:nvPicPr>
          <p:cNvPr id="201" name="Google Shape;201;p28"/>
          <p:cNvPicPr preferRelativeResize="0"/>
          <p:nvPr/>
        </p:nvPicPr>
        <p:blipFill rotWithShape="1">
          <a:blip r:embed="rId3">
            <a:alphaModFix/>
          </a:blip>
          <a:srcRect b="4971" l="0" r="0" t="4971"/>
          <a:stretch/>
        </p:blipFill>
        <p:spPr>
          <a:xfrm>
            <a:off x="0" y="0"/>
            <a:ext cx="4567202" cy="5143498"/>
          </a:xfrm>
          <a:prstGeom prst="rect">
            <a:avLst/>
          </a:prstGeom>
          <a:noFill/>
          <a:ln>
            <a:noFill/>
          </a:ln>
        </p:spPr>
      </p:pic>
      <p:sp>
        <p:nvSpPr>
          <p:cNvPr id="202" name="Google Shape;202;p28"/>
          <p:cNvSpPr txBox="1"/>
          <p:nvPr>
            <p:ph idx="1" type="body"/>
          </p:nvPr>
        </p:nvSpPr>
        <p:spPr>
          <a:xfrm>
            <a:off x="4916575"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NFT’s </a:t>
            </a:r>
            <a:endParaRPr b="1" sz="3000">
              <a:solidFill>
                <a:schemeClr val="dk1"/>
              </a:solidFill>
            </a:endParaRPr>
          </a:p>
          <a:p>
            <a:pPr indent="0" lvl="0" marL="0" rtl="0" algn="l">
              <a:spcBef>
                <a:spcPts val="1600"/>
              </a:spcBef>
              <a:spcAft>
                <a:spcPts val="0"/>
              </a:spcAft>
              <a:buNone/>
            </a:pPr>
            <a:r>
              <a:rPr b="1" lang="en" sz="2500">
                <a:solidFill>
                  <a:schemeClr val="dk1"/>
                </a:solidFill>
              </a:rPr>
              <a:t>(Non </a:t>
            </a:r>
            <a:r>
              <a:rPr b="1" lang="en" sz="2500">
                <a:solidFill>
                  <a:schemeClr val="dk1"/>
                </a:solidFill>
              </a:rPr>
              <a:t>Fungible</a:t>
            </a:r>
            <a:r>
              <a:rPr b="1" lang="en" sz="2500">
                <a:solidFill>
                  <a:schemeClr val="dk1"/>
                </a:solidFill>
              </a:rPr>
              <a:t> Tokens)</a:t>
            </a:r>
            <a:endParaRPr sz="25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NFT is another concept of web 3.0 which is spreading rapidly,  a NFT is a Non-fungible token. A non-fungible token (NFT) is a unique and non-interchangeable unit of data stored on a blockchain.</a:t>
            </a:r>
            <a:endParaRPr sz="1800">
              <a:solidFill>
                <a:srgbClr val="000000"/>
              </a:solidFill>
            </a:endParaRPr>
          </a:p>
        </p:txBody>
      </p:sp>
      <p:grpSp>
        <p:nvGrpSpPr>
          <p:cNvPr id="203" name="Google Shape;203;p28"/>
          <p:cNvGrpSpPr/>
          <p:nvPr/>
        </p:nvGrpSpPr>
        <p:grpSpPr>
          <a:xfrm>
            <a:off x="134750" y="2655710"/>
            <a:ext cx="2044819" cy="2345273"/>
            <a:chOff x="6803275" y="395363"/>
            <a:chExt cx="2212050" cy="2537076"/>
          </a:xfrm>
        </p:grpSpPr>
        <p:pic>
          <p:nvPicPr>
            <p:cNvPr id="204" name="Google Shape;204;p2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05" name="Google Shape;205;p2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06" name="Google Shape;206;p28"/>
            <p:cNvSpPr txBox="1"/>
            <p:nvPr/>
          </p:nvSpPr>
          <p:spPr>
            <a:xfrm>
              <a:off x="6944788" y="82615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aleway"/>
                  <a:ea typeface="Raleway"/>
                  <a:cs typeface="Raleway"/>
                  <a:sym typeface="Raleway"/>
                </a:rPr>
                <a:t>NFT’s could be -</a:t>
              </a:r>
              <a:endParaRPr b="1" sz="1300">
                <a:solidFill>
                  <a:schemeClr val="dk1"/>
                </a:solidFill>
                <a:latin typeface="Raleway"/>
                <a:ea typeface="Raleway"/>
                <a:cs typeface="Raleway"/>
                <a:sym typeface="Raleway"/>
              </a:endParaRPr>
            </a:p>
            <a:p>
              <a:pPr indent="0" lvl="0" marL="0" rtl="0" algn="l">
                <a:spcBef>
                  <a:spcPts val="800"/>
                </a:spcBef>
                <a:spcAft>
                  <a:spcPts val="0"/>
                </a:spcAft>
                <a:buNone/>
              </a:pPr>
              <a:r>
                <a:rPr b="1" lang="en" sz="1100">
                  <a:solidFill>
                    <a:schemeClr val="dk2"/>
                  </a:solidFill>
                  <a:latin typeface="Raleway"/>
                  <a:ea typeface="Raleway"/>
                  <a:cs typeface="Raleway"/>
                  <a:sym typeface="Raleway"/>
                </a:rPr>
                <a:t>i) Art</a:t>
              </a:r>
              <a:endParaRPr b="1" sz="1100">
                <a:solidFill>
                  <a:schemeClr val="dk2"/>
                </a:solidFill>
                <a:latin typeface="Raleway"/>
                <a:ea typeface="Raleway"/>
                <a:cs typeface="Raleway"/>
                <a:sym typeface="Raleway"/>
              </a:endParaRPr>
            </a:p>
            <a:p>
              <a:pPr indent="0" lvl="0" marL="0" rtl="0" algn="l">
                <a:spcBef>
                  <a:spcPts val="800"/>
                </a:spcBef>
                <a:spcAft>
                  <a:spcPts val="0"/>
                </a:spcAft>
                <a:buNone/>
              </a:pPr>
              <a:r>
                <a:rPr b="1" lang="en" sz="1100">
                  <a:solidFill>
                    <a:schemeClr val="dk2"/>
                  </a:solidFill>
                  <a:latin typeface="Raleway"/>
                  <a:ea typeface="Raleway"/>
                  <a:cs typeface="Raleway"/>
                  <a:sym typeface="Raleway"/>
                </a:rPr>
                <a:t>ii) GIF</a:t>
              </a:r>
              <a:endParaRPr b="1" sz="1100">
                <a:solidFill>
                  <a:schemeClr val="dk2"/>
                </a:solidFill>
                <a:latin typeface="Raleway"/>
                <a:ea typeface="Raleway"/>
                <a:cs typeface="Raleway"/>
                <a:sym typeface="Raleway"/>
              </a:endParaRPr>
            </a:p>
            <a:p>
              <a:pPr indent="0" lvl="0" marL="0" rtl="0" algn="l">
                <a:spcBef>
                  <a:spcPts val="800"/>
                </a:spcBef>
                <a:spcAft>
                  <a:spcPts val="0"/>
                </a:spcAft>
                <a:buNone/>
              </a:pPr>
              <a:r>
                <a:rPr b="1" lang="en" sz="1100">
                  <a:solidFill>
                    <a:schemeClr val="dk2"/>
                  </a:solidFill>
                  <a:latin typeface="Raleway"/>
                  <a:ea typeface="Raleway"/>
                  <a:cs typeface="Raleway"/>
                  <a:sym typeface="Raleway"/>
                </a:rPr>
                <a:t>iii) Videos</a:t>
              </a:r>
              <a:endParaRPr b="1" sz="1100">
                <a:solidFill>
                  <a:schemeClr val="dk2"/>
                </a:solidFill>
                <a:latin typeface="Raleway"/>
                <a:ea typeface="Raleway"/>
                <a:cs typeface="Raleway"/>
                <a:sym typeface="Raleway"/>
              </a:endParaRPr>
            </a:p>
            <a:p>
              <a:pPr indent="0" lvl="0" marL="0" rtl="0" algn="l">
                <a:spcBef>
                  <a:spcPts val="800"/>
                </a:spcBef>
                <a:spcAft>
                  <a:spcPts val="0"/>
                </a:spcAft>
                <a:buNone/>
              </a:pPr>
              <a:r>
                <a:rPr b="1" lang="en" sz="1100">
                  <a:solidFill>
                    <a:schemeClr val="dk2"/>
                  </a:solidFill>
                  <a:latin typeface="Raleway"/>
                  <a:ea typeface="Raleway"/>
                  <a:cs typeface="Raleway"/>
                  <a:sym typeface="Raleway"/>
                </a:rPr>
                <a:t>iv) Visual avatara and video game skins</a:t>
              </a:r>
              <a:endParaRPr b="1" sz="1100">
                <a:solidFill>
                  <a:schemeClr val="dk2"/>
                </a:solidFill>
                <a:latin typeface="Raleway"/>
                <a:ea typeface="Raleway"/>
                <a:cs typeface="Raleway"/>
                <a:sym typeface="Raleway"/>
              </a:endParaRPr>
            </a:p>
            <a:p>
              <a:pPr indent="0" lvl="0" marL="0" rtl="0" algn="l">
                <a:spcBef>
                  <a:spcPts val="800"/>
                </a:spcBef>
                <a:spcAft>
                  <a:spcPts val="800"/>
                </a:spcAft>
                <a:buNone/>
              </a:pPr>
              <a:r>
                <a:rPr b="1" lang="en" sz="1100">
                  <a:solidFill>
                    <a:schemeClr val="dk2"/>
                  </a:solidFill>
                  <a:latin typeface="Raleway"/>
                  <a:ea typeface="Raleway"/>
                  <a:cs typeface="Raleway"/>
                  <a:sym typeface="Raleway"/>
                </a:rPr>
                <a:t>v) Music</a:t>
              </a:r>
              <a:endParaRPr b="1" sz="1100">
                <a:solidFill>
                  <a:schemeClr val="dk2"/>
                </a:solidFill>
                <a:latin typeface="Raleway"/>
                <a:ea typeface="Raleway"/>
                <a:cs typeface="Raleway"/>
                <a:sym typeface="Raleway"/>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mt="80000"/>
          </a:blip>
          <a:srcRect b="0" l="5555" r="5555" t="0"/>
          <a:stretch/>
        </p:blipFill>
        <p:spPr>
          <a:xfrm>
            <a:off x="0" y="0"/>
            <a:ext cx="9144000" cy="5143500"/>
          </a:xfrm>
          <a:prstGeom prst="rect">
            <a:avLst/>
          </a:prstGeom>
          <a:noFill/>
          <a:ln>
            <a:noFill/>
          </a:ln>
        </p:spPr>
      </p:pic>
      <p:sp>
        <p:nvSpPr>
          <p:cNvPr id="212" name="Google Shape;212;p29"/>
          <p:cNvSpPr txBox="1"/>
          <p:nvPr>
            <p:ph type="title"/>
          </p:nvPr>
        </p:nvSpPr>
        <p:spPr>
          <a:xfrm>
            <a:off x="356575" y="712150"/>
            <a:ext cx="66870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accent5"/>
                </a:solidFill>
              </a:rPr>
              <a:t>3D world or METAVERSE</a:t>
            </a:r>
            <a:endParaRPr sz="4200">
              <a:solidFill>
                <a:schemeClr val="accent5"/>
              </a:solidFill>
            </a:endParaRPr>
          </a:p>
          <a:p>
            <a:pPr indent="0" lvl="0" marL="0" rtl="0" algn="l">
              <a:spcBef>
                <a:spcPts val="1000"/>
              </a:spcBef>
              <a:spcAft>
                <a:spcPts val="0"/>
              </a:spcAft>
              <a:buNone/>
            </a:pPr>
            <a:r>
              <a:t/>
            </a:r>
            <a:endParaRPr sz="1300">
              <a:solidFill>
                <a:schemeClr val="accent5"/>
              </a:solidFill>
            </a:endParaRPr>
          </a:p>
          <a:p>
            <a:pPr indent="0" lvl="0" marL="0" rtl="0" algn="l">
              <a:spcBef>
                <a:spcPts val="1000"/>
              </a:spcBef>
              <a:spcAft>
                <a:spcPts val="0"/>
              </a:spcAft>
              <a:buNone/>
            </a:pPr>
            <a:r>
              <a:rPr b="0" lang="en" sz="2100"/>
              <a:t>A metaverse is an online virtual world that incorporates augmented reality, virtual reality, 3D holographic avatars, video, and other means of communication.</a:t>
            </a:r>
            <a:endParaRPr b="0" sz="2100"/>
          </a:p>
          <a:p>
            <a:pPr indent="0" lvl="0" marL="0" rtl="0" algn="l">
              <a:spcBef>
                <a:spcPts val="1000"/>
              </a:spcBef>
              <a:spcAft>
                <a:spcPts val="0"/>
              </a:spcAft>
              <a:buNone/>
            </a:pPr>
            <a:r>
              <a:t/>
            </a:r>
            <a:endParaRPr sz="2100"/>
          </a:p>
          <a:p>
            <a:pPr indent="0" lvl="0" marL="0" rtl="0" algn="l">
              <a:lnSpc>
                <a:spcPct val="115000"/>
              </a:lnSpc>
              <a:spcBef>
                <a:spcPts val="1000"/>
              </a:spcBef>
              <a:spcAft>
                <a:spcPts val="1000"/>
              </a:spcAft>
              <a:buNone/>
            </a:pPr>
            <a:r>
              <a:t/>
            </a:r>
            <a:endParaRPr sz="2400" u="sng">
              <a:solidFill>
                <a:schemeClr val="accent5"/>
              </a:solidFill>
            </a:endParaRPr>
          </a:p>
        </p:txBody>
      </p:sp>
      <p:grpSp>
        <p:nvGrpSpPr>
          <p:cNvPr id="213" name="Google Shape;213;p29"/>
          <p:cNvGrpSpPr/>
          <p:nvPr/>
        </p:nvGrpSpPr>
        <p:grpSpPr>
          <a:xfrm>
            <a:off x="6781388" y="2464035"/>
            <a:ext cx="2212050" cy="2537076"/>
            <a:chOff x="6803275" y="395363"/>
            <a:chExt cx="2212050" cy="2537076"/>
          </a:xfrm>
        </p:grpSpPr>
        <p:pic>
          <p:nvPicPr>
            <p:cNvPr id="214" name="Google Shape;214;p2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15" name="Google Shape;215;p2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16" name="Google Shape;216;p29"/>
            <p:cNvSpPr txBox="1"/>
            <p:nvPr/>
          </p:nvSpPr>
          <p:spPr>
            <a:xfrm>
              <a:off x="6944800" y="82615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1"/>
                  </a:solidFill>
                  <a:latin typeface="Raleway"/>
                  <a:ea typeface="Raleway"/>
                  <a:cs typeface="Raleway"/>
                  <a:sym typeface="Raleway"/>
                </a:rPr>
                <a:t>Metaverse</a:t>
              </a:r>
              <a:endParaRPr b="1" sz="1700">
                <a:solidFill>
                  <a:schemeClr val="dk1"/>
                </a:solidFill>
                <a:latin typeface="Raleway"/>
                <a:ea typeface="Raleway"/>
                <a:cs typeface="Raleway"/>
                <a:sym typeface="Raleway"/>
              </a:endParaRPr>
            </a:p>
            <a:p>
              <a:pPr indent="0" lvl="0" marL="0" rtl="0" algn="l">
                <a:spcBef>
                  <a:spcPts val="800"/>
                </a:spcBef>
                <a:spcAft>
                  <a:spcPts val="800"/>
                </a:spcAft>
                <a:buNone/>
              </a:pPr>
              <a:r>
                <a:rPr lang="en" sz="1500">
                  <a:solidFill>
                    <a:schemeClr val="dk2"/>
                  </a:solidFill>
                  <a:latin typeface="Raleway"/>
                  <a:ea typeface="Raleway"/>
                  <a:cs typeface="Raleway"/>
                  <a:sym typeface="Raleway"/>
                </a:rPr>
                <a:t>It is a whole new concept of future Social </a:t>
              </a:r>
              <a:r>
                <a:rPr lang="en" sz="1500">
                  <a:solidFill>
                    <a:schemeClr val="dk2"/>
                  </a:solidFill>
                  <a:latin typeface="Raleway"/>
                  <a:ea typeface="Raleway"/>
                  <a:cs typeface="Raleway"/>
                  <a:sym typeface="Raleway"/>
                </a:rPr>
                <a:t>networking</a:t>
              </a:r>
              <a:r>
                <a:rPr lang="en" sz="1500">
                  <a:solidFill>
                    <a:schemeClr val="dk2"/>
                  </a:solidFill>
                  <a:latin typeface="Raleway"/>
                  <a:ea typeface="Raleway"/>
                  <a:cs typeface="Raleway"/>
                  <a:sym typeface="Raleway"/>
                </a:rPr>
                <a:t> and Jobs</a:t>
              </a:r>
              <a:endParaRPr b="1" sz="1700">
                <a:solidFill>
                  <a:schemeClr val="dk1"/>
                </a:solidFill>
                <a:latin typeface="Raleway"/>
                <a:ea typeface="Raleway"/>
                <a:cs typeface="Raleway"/>
                <a:sym typeface="Raleway"/>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a:blip r:embed="rId3">
            <a:alphaModFix amt="80000"/>
          </a:blip>
          <a:stretch>
            <a:fillRect/>
          </a:stretch>
        </p:blipFill>
        <p:spPr>
          <a:xfrm>
            <a:off x="0" y="0"/>
            <a:ext cx="9144000" cy="5143499"/>
          </a:xfrm>
          <a:prstGeom prst="rect">
            <a:avLst/>
          </a:prstGeom>
          <a:noFill/>
          <a:ln>
            <a:noFill/>
          </a:ln>
        </p:spPr>
      </p:pic>
      <p:sp>
        <p:nvSpPr>
          <p:cNvPr id="222" name="Google Shape;222;p30"/>
          <p:cNvSpPr txBox="1"/>
          <p:nvPr>
            <p:ph type="title"/>
          </p:nvPr>
        </p:nvSpPr>
        <p:spPr>
          <a:xfrm>
            <a:off x="283103" y="712141"/>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300"/>
              <a:t>“ Artificial </a:t>
            </a:r>
            <a:r>
              <a:rPr b="0" lang="en" sz="2300"/>
              <a:t>Intelligence</a:t>
            </a:r>
            <a:r>
              <a:rPr b="0" lang="en" sz="2300"/>
              <a:t> will reach human intelligence by around 2029 “</a:t>
            </a:r>
            <a:endParaRPr b="0" sz="2300"/>
          </a:p>
          <a:p>
            <a:pPr indent="0" lvl="0" marL="0" rtl="0" algn="l">
              <a:spcBef>
                <a:spcPts val="1600"/>
              </a:spcBef>
              <a:spcAft>
                <a:spcPts val="1000"/>
              </a:spcAft>
              <a:buNone/>
            </a:pPr>
            <a:r>
              <a:rPr lang="en"/>
              <a:t>Artificial</a:t>
            </a:r>
            <a:r>
              <a:rPr lang="en"/>
              <a:t> </a:t>
            </a:r>
            <a:r>
              <a:rPr lang="en">
                <a:solidFill>
                  <a:schemeClr val="accent5"/>
                </a:solidFill>
              </a:rPr>
              <a:t>Intelligence </a:t>
            </a:r>
            <a:r>
              <a:rPr lang="en"/>
              <a:t>.</a:t>
            </a:r>
            <a:endParaRPr/>
          </a:p>
        </p:txBody>
      </p:sp>
      <p:grpSp>
        <p:nvGrpSpPr>
          <p:cNvPr id="223" name="Google Shape;223;p30"/>
          <p:cNvGrpSpPr/>
          <p:nvPr/>
        </p:nvGrpSpPr>
        <p:grpSpPr>
          <a:xfrm>
            <a:off x="6781388" y="2464035"/>
            <a:ext cx="2212050" cy="2537076"/>
            <a:chOff x="6803275" y="395363"/>
            <a:chExt cx="2212050" cy="2537076"/>
          </a:xfrm>
        </p:grpSpPr>
        <p:pic>
          <p:nvPicPr>
            <p:cNvPr id="224" name="Google Shape;224;p30"/>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25" name="Google Shape;225;p30"/>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26" name="Google Shape;226;p30"/>
            <p:cNvSpPr txBox="1"/>
            <p:nvPr/>
          </p:nvSpPr>
          <p:spPr>
            <a:xfrm>
              <a:off x="7018288" y="9284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AI / ML</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Although Web 2.0 presents similar capabilities, it is still predominantly human-based, which opens up room for corrupt behaviors.</a:t>
              </a:r>
              <a:endParaRPr b="1">
                <a:solidFill>
                  <a:schemeClr val="dk1"/>
                </a:solidFill>
                <a:latin typeface="Raleway"/>
                <a:ea typeface="Raleway"/>
                <a:cs typeface="Raleway"/>
                <a:sym typeface="Raleway"/>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1"/>
          <p:cNvPicPr preferRelativeResize="0"/>
          <p:nvPr/>
        </p:nvPicPr>
        <p:blipFill rotWithShape="1">
          <a:blip r:embed="rId3">
            <a:alphaModFix/>
          </a:blip>
          <a:srcRect b="0" l="7927" r="40021" t="0"/>
          <a:stretch/>
        </p:blipFill>
        <p:spPr>
          <a:xfrm>
            <a:off x="4572000" y="0"/>
            <a:ext cx="4572000" cy="5143500"/>
          </a:xfrm>
          <a:prstGeom prst="rect">
            <a:avLst/>
          </a:prstGeom>
          <a:noFill/>
          <a:ln>
            <a:noFill/>
          </a:ln>
        </p:spPr>
      </p:pic>
      <p:sp>
        <p:nvSpPr>
          <p:cNvPr id="232" name="Google Shape;232;p31"/>
          <p:cNvSpPr txBox="1"/>
          <p:nvPr>
            <p:ph type="title"/>
          </p:nvPr>
        </p:nvSpPr>
        <p:spPr>
          <a:xfrm>
            <a:off x="283100" y="554775"/>
            <a:ext cx="4045200" cy="36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800">
                <a:solidFill>
                  <a:schemeClr val="lt2"/>
                </a:solidFill>
              </a:rPr>
              <a:t>“ If you think that internet has changed your life, think again. The internet of things is about to change it all over again “</a:t>
            </a:r>
            <a:endParaRPr b="0" sz="1800">
              <a:solidFill>
                <a:schemeClr val="lt2"/>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rPr lang="en" sz="2500">
                <a:solidFill>
                  <a:schemeClr val="lt2"/>
                </a:solidFill>
              </a:rPr>
              <a:t>Ubiquiti</a:t>
            </a:r>
            <a:r>
              <a:rPr lang="en" sz="3800">
                <a:solidFill>
                  <a:schemeClr val="lt2"/>
                </a:solidFill>
              </a:rPr>
              <a:t> </a:t>
            </a:r>
            <a:r>
              <a:rPr lang="en"/>
              <a:t>Web</a:t>
            </a:r>
            <a:r>
              <a:rPr lang="en">
                <a:solidFill>
                  <a:schemeClr val="lt2"/>
                </a:solidFill>
              </a:rPr>
              <a:t> </a:t>
            </a:r>
            <a:endParaRPr sz="3400">
              <a:solidFill>
                <a:schemeClr val="lt2"/>
              </a:solidFill>
            </a:endParaRPr>
          </a:p>
        </p:txBody>
      </p:sp>
      <p:grpSp>
        <p:nvGrpSpPr>
          <p:cNvPr id="233" name="Google Shape;233;p31"/>
          <p:cNvGrpSpPr/>
          <p:nvPr/>
        </p:nvGrpSpPr>
        <p:grpSpPr>
          <a:xfrm>
            <a:off x="6781388" y="2464035"/>
            <a:ext cx="2212050" cy="2537076"/>
            <a:chOff x="6803275" y="395363"/>
            <a:chExt cx="2212050" cy="2537076"/>
          </a:xfrm>
        </p:grpSpPr>
        <p:pic>
          <p:nvPicPr>
            <p:cNvPr id="234" name="Google Shape;234;p31"/>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235" name="Google Shape;235;p31"/>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236" name="Google Shape;236;p31"/>
            <p:cNvSpPr txBox="1"/>
            <p:nvPr/>
          </p:nvSpPr>
          <p:spPr>
            <a:xfrm>
              <a:off x="6944800" y="826156"/>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IOT</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Web 3.0 simply takes this a step further by making the internet accessible to everyone anywhere, at any time.</a:t>
              </a:r>
              <a:endParaRPr b="1">
                <a:solidFill>
                  <a:schemeClr val="dk1"/>
                </a:solidFill>
                <a:latin typeface="Raleway"/>
                <a:ea typeface="Raleway"/>
                <a:cs typeface="Raleway"/>
                <a:sym typeface="Raleway"/>
              </a:endParaRPr>
            </a:p>
          </p:txBody>
        </p:sp>
      </p:grpSp>
      <p:sp>
        <p:nvSpPr>
          <p:cNvPr id="237" name="Google Shape;237;p31"/>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mt="90000"/>
          </a:blip>
          <a:stretch>
            <a:fillRect/>
          </a:stretch>
        </p:blipFill>
        <p:spPr>
          <a:xfrm>
            <a:off x="0" y="2"/>
            <a:ext cx="9144000" cy="5131398"/>
          </a:xfrm>
          <a:prstGeom prst="rect">
            <a:avLst/>
          </a:prstGeom>
          <a:noFill/>
          <a:ln>
            <a:noFill/>
          </a:ln>
        </p:spPr>
      </p:pic>
      <p:sp>
        <p:nvSpPr>
          <p:cNvPr id="80" name="Google Shape;80;p14"/>
          <p:cNvSpPr txBox="1"/>
          <p:nvPr>
            <p:ph type="title"/>
          </p:nvPr>
        </p:nvSpPr>
        <p:spPr>
          <a:xfrm>
            <a:off x="256200" y="1116475"/>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Importance of </a:t>
            </a:r>
            <a:endParaRPr/>
          </a:p>
          <a:p>
            <a:pPr indent="0" lvl="0" marL="0" rtl="0" algn="l">
              <a:spcBef>
                <a:spcPts val="0"/>
              </a:spcBef>
              <a:spcAft>
                <a:spcPts val="0"/>
              </a:spcAft>
              <a:buNone/>
            </a:pPr>
            <a:r>
              <a:rPr lang="en">
                <a:solidFill>
                  <a:schemeClr val="accent5"/>
                </a:solidFill>
              </a:rPr>
              <a:t>INTERNET ?</a:t>
            </a:r>
            <a:endParaRPr>
              <a:solidFill>
                <a:schemeClr val="accent5"/>
              </a:solidFill>
            </a:endParaRPr>
          </a:p>
        </p:txBody>
      </p:sp>
      <p:grpSp>
        <p:nvGrpSpPr>
          <p:cNvPr id="81" name="Google Shape;81;p14"/>
          <p:cNvGrpSpPr/>
          <p:nvPr/>
        </p:nvGrpSpPr>
        <p:grpSpPr>
          <a:xfrm>
            <a:off x="6384993" y="2009220"/>
            <a:ext cx="2608670" cy="2991973"/>
            <a:chOff x="6803275" y="395363"/>
            <a:chExt cx="2212050" cy="2537076"/>
          </a:xfrm>
        </p:grpSpPr>
        <p:pic>
          <p:nvPicPr>
            <p:cNvPr id="82" name="Google Shape;82;p1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83" name="Google Shape;83;p1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84" name="Google Shape;84;p1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pic>
        <p:nvPicPr>
          <p:cNvPr id="85" name="Google Shape;85;p14"/>
          <p:cNvPicPr preferRelativeResize="0"/>
          <p:nvPr/>
        </p:nvPicPr>
        <p:blipFill>
          <a:blip r:embed="rId6">
            <a:alphaModFix/>
          </a:blip>
          <a:stretch>
            <a:fillRect/>
          </a:stretch>
        </p:blipFill>
        <p:spPr>
          <a:xfrm>
            <a:off x="6628150" y="2668900"/>
            <a:ext cx="2122375" cy="2122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Summary</a:t>
            </a:r>
            <a:endParaRPr>
              <a:solidFill>
                <a:schemeClr val="lt2"/>
              </a:solidFill>
            </a:endParaRPr>
          </a:p>
        </p:txBody>
      </p:sp>
      <p:graphicFrame>
        <p:nvGraphicFramePr>
          <p:cNvPr id="243" name="Google Shape;243;p32"/>
          <p:cNvGraphicFramePr/>
          <p:nvPr/>
        </p:nvGraphicFramePr>
        <p:xfrm>
          <a:off x="323100" y="2393975"/>
          <a:ext cx="3000000" cy="3000000"/>
        </p:xfrm>
        <a:graphic>
          <a:graphicData uri="http://schemas.openxmlformats.org/drawingml/2006/table">
            <a:tbl>
              <a:tblPr>
                <a:noFill/>
                <a:tableStyleId>{9416B451-0C0F-4835-A730-80ABCF1A4A89}</a:tableStyleId>
              </a:tblPr>
              <a:tblGrid>
                <a:gridCol w="538325"/>
                <a:gridCol w="538325"/>
                <a:gridCol w="538325"/>
                <a:gridCol w="314375"/>
                <a:gridCol w="762275"/>
                <a:gridCol w="538325"/>
                <a:gridCol w="538325"/>
                <a:gridCol w="538325"/>
                <a:gridCol w="538325"/>
                <a:gridCol w="538325"/>
                <a:gridCol w="538325"/>
                <a:gridCol w="314375"/>
                <a:gridCol w="762275"/>
                <a:gridCol w="762275"/>
                <a:gridCol w="762275"/>
              </a:tblGrid>
              <a:tr h="719125">
                <a:tc gridSpan="4">
                  <a:txBody>
                    <a:bodyPr/>
                    <a:lstStyle/>
                    <a:p>
                      <a:pPr indent="0" lvl="0" marL="0" rtl="0" algn="ctr">
                        <a:spcBef>
                          <a:spcPts val="0"/>
                        </a:spcBef>
                        <a:spcAft>
                          <a:spcPts val="0"/>
                        </a:spcAft>
                        <a:buNone/>
                      </a:pPr>
                      <a:r>
                        <a:rPr lang="en" sz="1800">
                          <a:solidFill>
                            <a:srgbClr val="FFFFFF"/>
                          </a:solidFill>
                        </a:rPr>
                        <a:t>1990 - 2001</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2"/>
                    </a:solidFill>
                  </a:tcPr>
                </a:tc>
                <a:tc hMerge="1"/>
                <a:tc hMerge="1"/>
                <a:tc hMerge="1"/>
                <a:tc gridSpan="8">
                  <a:txBody>
                    <a:bodyPr/>
                    <a:lstStyle/>
                    <a:p>
                      <a:pPr indent="0" lvl="0" marL="0" rtl="0" algn="ctr">
                        <a:spcBef>
                          <a:spcPts val="0"/>
                        </a:spcBef>
                        <a:spcAft>
                          <a:spcPts val="0"/>
                        </a:spcAft>
                        <a:buNone/>
                      </a:pPr>
                      <a:r>
                        <a:rPr lang="en" sz="1800">
                          <a:solidFill>
                            <a:srgbClr val="FFFFFF"/>
                          </a:solidFill>
                        </a:rPr>
                        <a:t>2002 - 2021</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c hMerge="1"/>
                <a:tc hMerge="1"/>
                <a:tc hMerge="1"/>
                <a:tc hMerge="1"/>
                <a:tc hMerge="1"/>
                <a:tc hMerge="1"/>
                <a:tc hMerge="1"/>
                <a:tc>
                  <a:txBody>
                    <a:bodyPr/>
                    <a:lstStyle/>
                    <a:p>
                      <a:pPr indent="0" lvl="0" marL="0" rtl="0" algn="l">
                        <a:spcBef>
                          <a:spcPts val="0"/>
                        </a:spcBef>
                        <a:spcAft>
                          <a:spcPts val="0"/>
                        </a:spcAft>
                        <a:buClr>
                          <a:schemeClr val="dk2"/>
                        </a:buClr>
                        <a:buSzPts val="1100"/>
                        <a:buFont typeface="Arial"/>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t/>
                      </a:r>
                      <a:endParaRPr sz="1800">
                        <a:solidFill>
                          <a:srgbClr val="FFFFF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3D85C6"/>
                    </a:solidFill>
                  </a:tcPr>
                </a:tc>
              </a:tr>
            </a:tbl>
          </a:graphicData>
        </a:graphic>
      </p:graphicFrame>
      <p:cxnSp>
        <p:nvCxnSpPr>
          <p:cNvPr id="244" name="Google Shape;244;p32"/>
          <p:cNvCxnSpPr/>
          <p:nvPr/>
        </p:nvCxnSpPr>
        <p:spPr>
          <a:xfrm rot="10800000">
            <a:off x="569975"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45" name="Google Shape;245;p32"/>
          <p:cNvSpPr txBox="1"/>
          <p:nvPr>
            <p:ph type="title"/>
          </p:nvPr>
        </p:nvSpPr>
        <p:spPr>
          <a:xfrm>
            <a:off x="646175" y="1235062"/>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Web 1.0</a:t>
            </a:r>
            <a:endParaRPr b="1" sz="1800">
              <a:solidFill>
                <a:schemeClr val="dk1"/>
              </a:solidFill>
            </a:endParaRPr>
          </a:p>
        </p:txBody>
      </p:sp>
      <p:sp>
        <p:nvSpPr>
          <p:cNvPr id="246" name="Google Shape;246;p32"/>
          <p:cNvSpPr txBox="1"/>
          <p:nvPr>
            <p:ph idx="4294967295" type="body"/>
          </p:nvPr>
        </p:nvSpPr>
        <p:spPr>
          <a:xfrm>
            <a:off x="646175" y="1560476"/>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The read only web</a:t>
            </a:r>
            <a:endParaRPr sz="1400"/>
          </a:p>
          <a:p>
            <a:pPr indent="0" lvl="0" marL="0" rtl="0" algn="l">
              <a:spcBef>
                <a:spcPts val="1600"/>
              </a:spcBef>
              <a:spcAft>
                <a:spcPts val="1600"/>
              </a:spcAft>
              <a:buNone/>
            </a:pPr>
            <a:r>
              <a:t/>
            </a:r>
            <a:endParaRPr sz="1400"/>
          </a:p>
        </p:txBody>
      </p:sp>
      <p:sp>
        <p:nvSpPr>
          <p:cNvPr id="247" name="Google Shape;247;p32"/>
          <p:cNvSpPr txBox="1"/>
          <p:nvPr>
            <p:ph type="title"/>
          </p:nvPr>
        </p:nvSpPr>
        <p:spPr>
          <a:xfrm>
            <a:off x="3251009" y="3668337"/>
            <a:ext cx="23157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Web 2.0</a:t>
            </a:r>
            <a:endParaRPr b="1" sz="1800">
              <a:solidFill>
                <a:schemeClr val="dk1"/>
              </a:solidFill>
            </a:endParaRPr>
          </a:p>
        </p:txBody>
      </p:sp>
      <p:sp>
        <p:nvSpPr>
          <p:cNvPr id="248" name="Google Shape;248;p32"/>
          <p:cNvSpPr txBox="1"/>
          <p:nvPr>
            <p:ph idx="4294967295" type="body"/>
          </p:nvPr>
        </p:nvSpPr>
        <p:spPr>
          <a:xfrm>
            <a:off x="3251009" y="3993750"/>
            <a:ext cx="231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interactive web</a:t>
            </a:r>
            <a:endParaRPr sz="1400"/>
          </a:p>
        </p:txBody>
      </p:sp>
      <p:sp>
        <p:nvSpPr>
          <p:cNvPr id="249" name="Google Shape;249;p32"/>
          <p:cNvSpPr txBox="1"/>
          <p:nvPr>
            <p:ph type="title"/>
          </p:nvPr>
        </p:nvSpPr>
        <p:spPr>
          <a:xfrm>
            <a:off x="7100557" y="1110262"/>
            <a:ext cx="2353200" cy="39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Web 3.0</a:t>
            </a:r>
            <a:endParaRPr b="1" sz="1800">
              <a:solidFill>
                <a:schemeClr val="dk1"/>
              </a:solidFill>
            </a:endParaRPr>
          </a:p>
        </p:txBody>
      </p:sp>
      <p:sp>
        <p:nvSpPr>
          <p:cNvPr id="250" name="Google Shape;250;p32"/>
          <p:cNvSpPr txBox="1"/>
          <p:nvPr>
            <p:ph idx="4294967295" type="body"/>
          </p:nvPr>
        </p:nvSpPr>
        <p:spPr>
          <a:xfrm>
            <a:off x="7100549" y="1433226"/>
            <a:ext cx="2353200" cy="57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a:t>
            </a:r>
            <a:r>
              <a:rPr lang="en" sz="1400"/>
              <a:t>decentralized</a:t>
            </a:r>
            <a:r>
              <a:rPr lang="en" sz="1400"/>
              <a:t> web</a:t>
            </a:r>
            <a:endParaRPr sz="1400"/>
          </a:p>
        </p:txBody>
      </p:sp>
      <p:cxnSp>
        <p:nvCxnSpPr>
          <p:cNvPr id="251" name="Google Shape;251;p32"/>
          <p:cNvCxnSpPr/>
          <p:nvPr/>
        </p:nvCxnSpPr>
        <p:spPr>
          <a:xfrm>
            <a:off x="3174800" y="3113100"/>
            <a:ext cx="0" cy="828000"/>
          </a:xfrm>
          <a:prstGeom prst="straightConnector1">
            <a:avLst/>
          </a:prstGeom>
          <a:noFill/>
          <a:ln cap="flat" cmpd="sng" w="9525">
            <a:solidFill>
              <a:schemeClr val="dk2"/>
            </a:solidFill>
            <a:prstDash val="solid"/>
            <a:round/>
            <a:headEnd len="med" w="med" type="none"/>
            <a:tailEnd len="med" w="med" type="oval"/>
          </a:ln>
        </p:spPr>
      </p:cxnSp>
      <p:cxnSp>
        <p:nvCxnSpPr>
          <p:cNvPr id="252" name="Google Shape;252;p32"/>
          <p:cNvCxnSpPr/>
          <p:nvPr/>
        </p:nvCxnSpPr>
        <p:spPr>
          <a:xfrm rot="10800000">
            <a:off x="7013150" y="1439375"/>
            <a:ext cx="0" cy="954600"/>
          </a:xfrm>
          <a:prstGeom prst="straightConnector1">
            <a:avLst/>
          </a:prstGeom>
          <a:noFill/>
          <a:ln cap="flat" cmpd="sng" w="9525">
            <a:solidFill>
              <a:schemeClr val="dk2"/>
            </a:solidFill>
            <a:prstDash val="solid"/>
            <a:round/>
            <a:headEnd len="med" w="med" type="none"/>
            <a:tailEnd len="med" w="med" type="oval"/>
          </a:ln>
        </p:spPr>
      </p:cxnSp>
      <p:sp>
        <p:nvSpPr>
          <p:cNvPr id="253" name="Google Shape;253;p32"/>
          <p:cNvSpPr txBox="1"/>
          <p:nvPr/>
        </p:nvSpPr>
        <p:spPr>
          <a:xfrm>
            <a:off x="6198625" y="2522675"/>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lt1"/>
                </a:solidFill>
              </a:rPr>
              <a:t>Present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283100" y="712150"/>
            <a:ext cx="86205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t>
            </a:r>
            <a:endParaRPr/>
          </a:p>
        </p:txBody>
      </p:sp>
      <p:sp>
        <p:nvSpPr>
          <p:cNvPr id="259" name="Google Shape;259;p33"/>
          <p:cNvSpPr/>
          <p:nvPr/>
        </p:nvSpPr>
        <p:spPr>
          <a:xfrm>
            <a:off x="371775" y="1988900"/>
            <a:ext cx="2629500" cy="22449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3210432" y="1988900"/>
            <a:ext cx="2629500" cy="22449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6049089" y="1988900"/>
            <a:ext cx="2629500" cy="22449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txBox="1"/>
          <p:nvPr>
            <p:ph type="title"/>
          </p:nvPr>
        </p:nvSpPr>
        <p:spPr>
          <a:xfrm>
            <a:off x="6197000"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000"/>
              <a:t>And other decentralized benefits that are hoped will help to establish a more equitable web</a:t>
            </a:r>
            <a:endParaRPr b="0" sz="1300">
              <a:solidFill>
                <a:schemeClr val="lt1"/>
              </a:solidFill>
            </a:endParaRPr>
          </a:p>
        </p:txBody>
      </p:sp>
      <p:sp>
        <p:nvSpPr>
          <p:cNvPr id="263" name="Google Shape;263;p33"/>
          <p:cNvSpPr txBox="1"/>
          <p:nvPr>
            <p:ph type="title"/>
          </p:nvPr>
        </p:nvSpPr>
        <p:spPr>
          <a:xfrm>
            <a:off x="443475" y="1988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The new internet will provide a more personal and customized browsing experience</a:t>
            </a:r>
            <a:endParaRPr sz="1400">
              <a:solidFill>
                <a:schemeClr val="lt1"/>
              </a:solidFill>
            </a:endParaRPr>
          </a:p>
        </p:txBody>
      </p:sp>
      <p:sp>
        <p:nvSpPr>
          <p:cNvPr id="264" name="Google Shape;264;p33"/>
          <p:cNvSpPr txBox="1"/>
          <p:nvPr>
            <p:ph type="title"/>
          </p:nvPr>
        </p:nvSpPr>
        <p:spPr>
          <a:xfrm>
            <a:off x="3286625" y="2061900"/>
            <a:ext cx="2481600" cy="20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It'll</a:t>
            </a:r>
            <a:r>
              <a:rPr lang="en" sz="2100"/>
              <a:t> provide a smarter and more human-like search assistant</a:t>
            </a:r>
            <a:endParaRPr b="0" sz="1400">
              <a:solidFill>
                <a:schemeClr val="lt1"/>
              </a:solidFill>
            </a:endParaRPr>
          </a:p>
        </p:txBody>
      </p:sp>
      <p:sp>
        <p:nvSpPr>
          <p:cNvPr id="265" name="Google Shape;265;p33"/>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4"/>
          <p:cNvPicPr preferRelativeResize="0"/>
          <p:nvPr/>
        </p:nvPicPr>
        <p:blipFill rotWithShape="1">
          <a:blip r:embed="rId3">
            <a:alphaModFix/>
          </a:blip>
          <a:srcRect b="14093" l="2132" r="6751" t="6554"/>
          <a:stretch/>
        </p:blipFill>
        <p:spPr>
          <a:xfrm>
            <a:off x="0" y="0"/>
            <a:ext cx="9144001" cy="5143500"/>
          </a:xfrm>
          <a:prstGeom prst="rect">
            <a:avLst/>
          </a:prstGeom>
          <a:noFill/>
          <a:ln>
            <a:noFill/>
          </a:ln>
        </p:spPr>
      </p:pic>
      <p:sp>
        <p:nvSpPr>
          <p:cNvPr id="271" name="Google Shape;271;p34"/>
          <p:cNvSpPr txBox="1"/>
          <p:nvPr>
            <p:ph type="title"/>
          </p:nvPr>
        </p:nvSpPr>
        <p:spPr>
          <a:xfrm>
            <a:off x="283099" y="712150"/>
            <a:ext cx="8622300" cy="3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r>
              <a:rPr lang="en">
                <a:solidFill>
                  <a:schemeClr val="accent5"/>
                </a:solidFill>
              </a:rPr>
              <a:t>You</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9" name="Shape 89"/>
        <p:cNvGrpSpPr/>
        <p:nvPr/>
      </p:nvGrpSpPr>
      <p:grpSpPr>
        <a:xfrm>
          <a:off x="0" y="0"/>
          <a:ext cx="0" cy="0"/>
          <a:chOff x="0" y="0"/>
          <a:chExt cx="0" cy="0"/>
        </a:xfrm>
      </p:grpSpPr>
      <p:pic>
        <p:nvPicPr>
          <p:cNvPr id="90" name="Google Shape;90;p15"/>
          <p:cNvPicPr preferRelativeResize="0"/>
          <p:nvPr/>
        </p:nvPicPr>
        <p:blipFill>
          <a:blip r:embed="rId3">
            <a:alphaModFix/>
          </a:blip>
          <a:stretch>
            <a:fillRect/>
          </a:stretch>
        </p:blipFill>
        <p:spPr>
          <a:xfrm>
            <a:off x="2444688" y="162737"/>
            <a:ext cx="4254600" cy="4818038"/>
          </a:xfrm>
          <a:prstGeom prst="rect">
            <a:avLst/>
          </a:prstGeom>
          <a:noFill/>
          <a:ln>
            <a:noFill/>
          </a:ln>
        </p:spPr>
      </p:pic>
      <p:pic>
        <p:nvPicPr>
          <p:cNvPr descr="Piece of duct tape sticking a note to the slide" id="91" name="Google Shape;91;p15"/>
          <p:cNvPicPr preferRelativeResize="0"/>
          <p:nvPr/>
        </p:nvPicPr>
        <p:blipFill rotWithShape="1">
          <a:blip r:embed="rId4">
            <a:alphaModFix/>
          </a:blip>
          <a:srcRect b="10011" l="9244" r="2118" t="5926"/>
          <a:stretch/>
        </p:blipFill>
        <p:spPr>
          <a:xfrm rot="154818">
            <a:off x="4136138" y="182193"/>
            <a:ext cx="871718" cy="309645"/>
          </a:xfrm>
          <a:prstGeom prst="rect">
            <a:avLst/>
          </a:prstGeom>
          <a:noFill/>
          <a:ln>
            <a:noFill/>
          </a:ln>
        </p:spPr>
      </p:pic>
      <p:sp>
        <p:nvSpPr>
          <p:cNvPr id="92" name="Google Shape;92;p15"/>
          <p:cNvSpPr txBox="1"/>
          <p:nvPr/>
        </p:nvSpPr>
        <p:spPr>
          <a:xfrm>
            <a:off x="5171700" y="382625"/>
            <a:ext cx="1391700" cy="431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93" name="Google Shape;93;p15"/>
          <p:cNvSpPr txBox="1"/>
          <p:nvPr>
            <p:ph idx="4294967295" type="body"/>
          </p:nvPr>
        </p:nvSpPr>
        <p:spPr>
          <a:xfrm>
            <a:off x="2855538" y="435100"/>
            <a:ext cx="3432900" cy="36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aleway"/>
                <a:ea typeface="Raleway"/>
                <a:cs typeface="Raleway"/>
                <a:sym typeface="Raleway"/>
              </a:rPr>
              <a:t>1)	Importance of Internet</a:t>
            </a:r>
            <a:endParaRPr b="1" sz="1300">
              <a:solidFill>
                <a:schemeClr val="dk1"/>
              </a:solidFill>
              <a:latin typeface="Raleway"/>
              <a:ea typeface="Raleway"/>
              <a:cs typeface="Raleway"/>
              <a:sym typeface="Raleway"/>
            </a:endParaRPr>
          </a:p>
          <a:p>
            <a:pPr indent="0" lvl="0" marL="0" rtl="0" algn="l">
              <a:spcBef>
                <a:spcPts val="1000"/>
              </a:spcBef>
              <a:spcAft>
                <a:spcPts val="0"/>
              </a:spcAft>
              <a:buNone/>
            </a:pPr>
            <a:r>
              <a:rPr b="1" lang="en" sz="1300">
                <a:solidFill>
                  <a:schemeClr val="dk1"/>
                </a:solidFill>
                <a:latin typeface="Raleway"/>
                <a:ea typeface="Raleway"/>
                <a:cs typeface="Raleway"/>
                <a:sym typeface="Raleway"/>
              </a:rPr>
              <a:t>2)	Introduction to different Web generations?</a:t>
            </a:r>
            <a:endParaRPr b="1" sz="1300">
              <a:solidFill>
                <a:schemeClr val="dk1"/>
              </a:solidFill>
              <a:latin typeface="Raleway"/>
              <a:ea typeface="Raleway"/>
              <a:cs typeface="Raleway"/>
              <a:sym typeface="Raleway"/>
            </a:endParaRPr>
          </a:p>
          <a:p>
            <a:pPr indent="0" lvl="0" marL="0" rtl="0" algn="l">
              <a:spcBef>
                <a:spcPts val="1000"/>
              </a:spcBef>
              <a:spcAft>
                <a:spcPts val="0"/>
              </a:spcAft>
              <a:buNone/>
            </a:pPr>
            <a:r>
              <a:rPr b="1" lang="en" sz="1300">
                <a:solidFill>
                  <a:schemeClr val="dk1"/>
                </a:solidFill>
                <a:latin typeface="Raleway"/>
                <a:ea typeface="Raleway"/>
                <a:cs typeface="Raleway"/>
                <a:sym typeface="Raleway"/>
              </a:rPr>
              <a:t>	</a:t>
            </a:r>
            <a:r>
              <a:rPr b="1" lang="en" sz="900">
                <a:solidFill>
                  <a:srgbClr val="666666"/>
                </a:solidFill>
                <a:latin typeface="Raleway"/>
                <a:ea typeface="Raleway"/>
                <a:cs typeface="Raleway"/>
                <a:sym typeface="Raleway"/>
              </a:rPr>
              <a:t>i) WEB 1.0</a:t>
            </a:r>
            <a:endParaRPr b="1" sz="900">
              <a:solidFill>
                <a:srgbClr val="666666"/>
              </a:solidFill>
              <a:latin typeface="Raleway"/>
              <a:ea typeface="Raleway"/>
              <a:cs typeface="Raleway"/>
              <a:sym typeface="Raleway"/>
            </a:endParaRPr>
          </a:p>
          <a:p>
            <a:pPr indent="0" lvl="0" marL="0" rtl="0" algn="l">
              <a:spcBef>
                <a:spcPts val="1000"/>
              </a:spcBef>
              <a:spcAft>
                <a:spcPts val="0"/>
              </a:spcAft>
              <a:buNone/>
            </a:pPr>
            <a:r>
              <a:rPr b="1" lang="en" sz="900">
                <a:solidFill>
                  <a:srgbClr val="666666"/>
                </a:solidFill>
                <a:latin typeface="Raleway"/>
                <a:ea typeface="Raleway"/>
                <a:cs typeface="Raleway"/>
                <a:sym typeface="Raleway"/>
              </a:rPr>
              <a:t>	ii) WEB 2.0</a:t>
            </a:r>
            <a:endParaRPr b="1" sz="900">
              <a:solidFill>
                <a:srgbClr val="666666"/>
              </a:solidFill>
              <a:latin typeface="Raleway"/>
              <a:ea typeface="Raleway"/>
              <a:cs typeface="Raleway"/>
              <a:sym typeface="Raleway"/>
            </a:endParaRPr>
          </a:p>
          <a:p>
            <a:pPr indent="0" lvl="0" marL="0" rtl="0" algn="l">
              <a:spcBef>
                <a:spcPts val="1000"/>
              </a:spcBef>
              <a:spcAft>
                <a:spcPts val="0"/>
              </a:spcAft>
              <a:buNone/>
            </a:pPr>
            <a:r>
              <a:rPr b="1" lang="en" sz="900">
                <a:solidFill>
                  <a:srgbClr val="666666"/>
                </a:solidFill>
                <a:latin typeface="Raleway"/>
                <a:ea typeface="Raleway"/>
                <a:cs typeface="Raleway"/>
                <a:sym typeface="Raleway"/>
              </a:rPr>
              <a:t>	iii) WEB 3.0</a:t>
            </a:r>
            <a:endParaRPr b="1" sz="900">
              <a:solidFill>
                <a:srgbClr val="666666"/>
              </a:solidFill>
              <a:latin typeface="Raleway"/>
              <a:ea typeface="Raleway"/>
              <a:cs typeface="Raleway"/>
              <a:sym typeface="Raleway"/>
            </a:endParaRPr>
          </a:p>
          <a:p>
            <a:pPr indent="0" lvl="0" marL="0" rtl="0" algn="l">
              <a:spcBef>
                <a:spcPts val="1000"/>
              </a:spcBef>
              <a:spcAft>
                <a:spcPts val="0"/>
              </a:spcAft>
              <a:buNone/>
            </a:pPr>
            <a:r>
              <a:rPr b="1" lang="en" sz="1300">
                <a:solidFill>
                  <a:schemeClr val="dk1"/>
                </a:solidFill>
                <a:latin typeface="Raleway"/>
                <a:ea typeface="Raleway"/>
                <a:cs typeface="Raleway"/>
                <a:sym typeface="Raleway"/>
              </a:rPr>
              <a:t>3) WEB 3.0</a:t>
            </a:r>
            <a:endParaRPr b="1" sz="1300">
              <a:solidFill>
                <a:schemeClr val="dk1"/>
              </a:solidFill>
              <a:latin typeface="Raleway"/>
              <a:ea typeface="Raleway"/>
              <a:cs typeface="Raleway"/>
              <a:sym typeface="Raleway"/>
            </a:endParaRPr>
          </a:p>
          <a:p>
            <a:pPr indent="0" lvl="0" marL="0" rtl="0" algn="l">
              <a:spcBef>
                <a:spcPts val="1000"/>
              </a:spcBef>
              <a:spcAft>
                <a:spcPts val="0"/>
              </a:spcAft>
              <a:buNone/>
            </a:pPr>
            <a:r>
              <a:rPr b="1" lang="en" sz="1300">
                <a:solidFill>
                  <a:schemeClr val="dk1"/>
                </a:solidFill>
                <a:latin typeface="Raleway"/>
                <a:ea typeface="Raleway"/>
                <a:cs typeface="Raleway"/>
                <a:sym typeface="Raleway"/>
              </a:rPr>
              <a:t>	</a:t>
            </a:r>
            <a:r>
              <a:rPr b="1" lang="en" sz="900">
                <a:solidFill>
                  <a:srgbClr val="666666"/>
                </a:solidFill>
                <a:latin typeface="Raleway"/>
                <a:ea typeface="Raleway"/>
                <a:cs typeface="Raleway"/>
                <a:sym typeface="Raleway"/>
              </a:rPr>
              <a:t>i) Semantic Web </a:t>
            </a:r>
            <a:endParaRPr b="1" sz="900">
              <a:solidFill>
                <a:srgbClr val="666666"/>
              </a:solidFill>
              <a:latin typeface="Raleway"/>
              <a:ea typeface="Raleway"/>
              <a:cs typeface="Raleway"/>
              <a:sym typeface="Raleway"/>
            </a:endParaRPr>
          </a:p>
          <a:p>
            <a:pPr indent="0" lvl="0" marL="0" rtl="0" algn="l">
              <a:spcBef>
                <a:spcPts val="1000"/>
              </a:spcBef>
              <a:spcAft>
                <a:spcPts val="0"/>
              </a:spcAft>
              <a:buNone/>
            </a:pPr>
            <a:r>
              <a:rPr b="1" lang="en" sz="900">
                <a:solidFill>
                  <a:srgbClr val="666666"/>
                </a:solidFill>
                <a:latin typeface="Raleway"/>
                <a:ea typeface="Raleway"/>
                <a:cs typeface="Raleway"/>
                <a:sym typeface="Raleway"/>
              </a:rPr>
              <a:t>	ii) </a:t>
            </a:r>
            <a:r>
              <a:rPr b="1" lang="en" sz="900">
                <a:solidFill>
                  <a:srgbClr val="666666"/>
                </a:solidFill>
                <a:latin typeface="Raleway"/>
                <a:ea typeface="Raleway"/>
                <a:cs typeface="Raleway"/>
                <a:sym typeface="Raleway"/>
              </a:rPr>
              <a:t>Decentralization</a:t>
            </a:r>
            <a:endParaRPr b="1" sz="900">
              <a:solidFill>
                <a:srgbClr val="666666"/>
              </a:solidFill>
              <a:latin typeface="Raleway"/>
              <a:ea typeface="Raleway"/>
              <a:cs typeface="Raleway"/>
              <a:sym typeface="Raleway"/>
            </a:endParaRPr>
          </a:p>
          <a:p>
            <a:pPr indent="457200" lvl="0" marL="0" rtl="0" algn="l">
              <a:spcBef>
                <a:spcPts val="1000"/>
              </a:spcBef>
              <a:spcAft>
                <a:spcPts val="0"/>
              </a:spcAft>
              <a:buNone/>
            </a:pPr>
            <a:r>
              <a:rPr b="1" lang="en" sz="900">
                <a:solidFill>
                  <a:srgbClr val="666666"/>
                </a:solidFill>
                <a:latin typeface="Raleway"/>
                <a:ea typeface="Raleway"/>
                <a:cs typeface="Raleway"/>
                <a:sym typeface="Raleway"/>
              </a:rPr>
              <a:t>iii) NFT's (Digital arts)</a:t>
            </a:r>
            <a:endParaRPr b="1" sz="900">
              <a:solidFill>
                <a:srgbClr val="666666"/>
              </a:solidFill>
              <a:latin typeface="Raleway"/>
              <a:ea typeface="Raleway"/>
              <a:cs typeface="Raleway"/>
              <a:sym typeface="Raleway"/>
            </a:endParaRPr>
          </a:p>
          <a:p>
            <a:pPr indent="0" lvl="0" marL="457200" rtl="0" algn="l">
              <a:spcBef>
                <a:spcPts val="1000"/>
              </a:spcBef>
              <a:spcAft>
                <a:spcPts val="0"/>
              </a:spcAft>
              <a:buNone/>
            </a:pPr>
            <a:r>
              <a:rPr b="1" lang="en" sz="900">
                <a:solidFill>
                  <a:srgbClr val="666666"/>
                </a:solidFill>
                <a:latin typeface="Raleway"/>
                <a:ea typeface="Raleway"/>
                <a:cs typeface="Raleway"/>
                <a:sym typeface="Raleway"/>
              </a:rPr>
              <a:t>iv) 3D world or METAVERSE </a:t>
            </a:r>
            <a:endParaRPr b="1" sz="900">
              <a:solidFill>
                <a:srgbClr val="666666"/>
              </a:solidFill>
              <a:latin typeface="Raleway"/>
              <a:ea typeface="Raleway"/>
              <a:cs typeface="Raleway"/>
              <a:sym typeface="Raleway"/>
            </a:endParaRPr>
          </a:p>
          <a:p>
            <a:pPr indent="0" lvl="0" marL="457200" rtl="0" algn="l">
              <a:spcBef>
                <a:spcPts val="1000"/>
              </a:spcBef>
              <a:spcAft>
                <a:spcPts val="0"/>
              </a:spcAft>
              <a:buNone/>
            </a:pPr>
            <a:r>
              <a:rPr b="1" lang="en" sz="900">
                <a:solidFill>
                  <a:srgbClr val="666666"/>
                </a:solidFill>
                <a:latin typeface="Raleway"/>
                <a:ea typeface="Raleway"/>
                <a:cs typeface="Raleway"/>
                <a:sym typeface="Raleway"/>
              </a:rPr>
              <a:t>v) Artificial Intelligence </a:t>
            </a:r>
            <a:r>
              <a:rPr b="1" lang="en" sz="900">
                <a:solidFill>
                  <a:srgbClr val="666666"/>
                </a:solidFill>
                <a:latin typeface="Raleway"/>
                <a:ea typeface="Raleway"/>
                <a:cs typeface="Raleway"/>
                <a:sym typeface="Raleway"/>
              </a:rPr>
              <a:t> </a:t>
            </a:r>
            <a:endParaRPr b="1" sz="900">
              <a:solidFill>
                <a:srgbClr val="666666"/>
              </a:solidFill>
              <a:latin typeface="Raleway"/>
              <a:ea typeface="Raleway"/>
              <a:cs typeface="Raleway"/>
              <a:sym typeface="Raleway"/>
            </a:endParaRPr>
          </a:p>
          <a:p>
            <a:pPr indent="0" lvl="0" marL="457200" rtl="0" algn="l">
              <a:spcBef>
                <a:spcPts val="1000"/>
              </a:spcBef>
              <a:spcAft>
                <a:spcPts val="0"/>
              </a:spcAft>
              <a:buNone/>
            </a:pPr>
            <a:r>
              <a:rPr b="1" lang="en" sz="900">
                <a:solidFill>
                  <a:srgbClr val="666666"/>
                </a:solidFill>
                <a:latin typeface="Raleway"/>
                <a:ea typeface="Raleway"/>
                <a:cs typeface="Raleway"/>
                <a:sym typeface="Raleway"/>
              </a:rPr>
              <a:t>vi) Ubiquiti web </a:t>
            </a:r>
            <a:endParaRPr b="1" sz="900">
              <a:solidFill>
                <a:srgbClr val="666666"/>
              </a:solidFill>
              <a:latin typeface="Raleway"/>
              <a:ea typeface="Raleway"/>
              <a:cs typeface="Raleway"/>
              <a:sym typeface="Raleway"/>
            </a:endParaRPr>
          </a:p>
          <a:p>
            <a:pPr indent="0" lvl="0" marL="0" rtl="0" algn="l">
              <a:spcBef>
                <a:spcPts val="1000"/>
              </a:spcBef>
              <a:spcAft>
                <a:spcPts val="0"/>
              </a:spcAft>
              <a:buNone/>
            </a:pPr>
            <a:r>
              <a:rPr b="1" lang="en" sz="1400">
                <a:solidFill>
                  <a:schemeClr val="dk1"/>
                </a:solidFill>
                <a:latin typeface="Raleway"/>
                <a:ea typeface="Raleway"/>
                <a:cs typeface="Raleway"/>
                <a:sym typeface="Raleway"/>
              </a:rPr>
              <a:t>4) Conclusion</a:t>
            </a:r>
            <a:endParaRPr b="1" sz="14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900">
                <a:solidFill>
                  <a:srgbClr val="666666"/>
                </a:solidFill>
                <a:latin typeface="Raleway"/>
                <a:ea typeface="Raleway"/>
                <a:cs typeface="Raleway"/>
                <a:sym typeface="Raleway"/>
              </a:rPr>
              <a:t>	</a:t>
            </a:r>
            <a:endParaRPr b="1" sz="900">
              <a:solidFill>
                <a:srgbClr val="666666"/>
              </a:solidFill>
              <a:latin typeface="Raleway"/>
              <a:ea typeface="Raleway"/>
              <a:cs typeface="Raleway"/>
              <a:sym typeface="Raleway"/>
            </a:endParaRPr>
          </a:p>
          <a:p>
            <a:pPr indent="0" lvl="0" marL="0" rtl="0" algn="l">
              <a:spcBef>
                <a:spcPts val="1000"/>
              </a:spcBef>
              <a:spcAft>
                <a:spcPts val="1000"/>
              </a:spcAft>
              <a:buNone/>
            </a:pPr>
            <a:br>
              <a:rPr lang="en" sz="1300">
                <a:latin typeface="Raleway"/>
                <a:ea typeface="Raleway"/>
                <a:cs typeface="Raleway"/>
                <a:sym typeface="Raleway"/>
              </a:rPr>
            </a:br>
            <a:endParaRPr sz="11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rotWithShape="1">
          <a:blip r:embed="rId3">
            <a:alphaModFix amt="87000"/>
          </a:blip>
          <a:srcRect b="3025" l="0" r="0" t="3025"/>
          <a:stretch/>
        </p:blipFill>
        <p:spPr>
          <a:xfrm>
            <a:off x="0" y="0"/>
            <a:ext cx="9144000" cy="5143500"/>
          </a:xfrm>
          <a:prstGeom prst="rect">
            <a:avLst/>
          </a:prstGeom>
          <a:noFill/>
          <a:ln>
            <a:noFill/>
          </a:ln>
        </p:spPr>
      </p:pic>
      <p:sp>
        <p:nvSpPr>
          <p:cNvPr id="99" name="Google Shape;99;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Introduction to different </a:t>
            </a:r>
            <a:r>
              <a:rPr lang="en"/>
              <a:t> generations of web.</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rPr b="0" lang="en" sz="2700"/>
              <a:t>1 . WEB 1.0 - The Read-Only web</a:t>
            </a:r>
            <a:endParaRPr b="0" sz="2700"/>
          </a:p>
        </p:txBody>
      </p:sp>
      <p:grpSp>
        <p:nvGrpSpPr>
          <p:cNvPr id="100" name="Google Shape;100;p16"/>
          <p:cNvGrpSpPr/>
          <p:nvPr/>
        </p:nvGrpSpPr>
        <p:grpSpPr>
          <a:xfrm>
            <a:off x="6794880" y="2571758"/>
            <a:ext cx="2110517" cy="2481929"/>
            <a:chOff x="7229182" y="395363"/>
            <a:chExt cx="2212050" cy="2601330"/>
          </a:xfrm>
        </p:grpSpPr>
        <p:pic>
          <p:nvPicPr>
            <p:cNvPr id="101" name="Google Shape;101;p16"/>
            <p:cNvPicPr preferRelativeResize="0"/>
            <p:nvPr/>
          </p:nvPicPr>
          <p:blipFill>
            <a:blip r:embed="rId4">
              <a:alphaModFix/>
            </a:blip>
            <a:stretch>
              <a:fillRect/>
            </a:stretch>
          </p:blipFill>
          <p:spPr>
            <a:xfrm>
              <a:off x="7229182" y="491699"/>
              <a:ext cx="2212050" cy="2504994"/>
            </a:xfrm>
            <a:prstGeom prst="rect">
              <a:avLst/>
            </a:prstGeom>
            <a:noFill/>
            <a:ln>
              <a:noFill/>
            </a:ln>
          </p:spPr>
        </p:pic>
        <p:pic>
          <p:nvPicPr>
            <p:cNvPr descr="Piece of duct tape sticking a note to the slide" id="102" name="Google Shape;102;p16"/>
            <p:cNvPicPr preferRelativeResize="0"/>
            <p:nvPr/>
          </p:nvPicPr>
          <p:blipFill rotWithShape="1">
            <a:blip r:embed="rId5">
              <a:alphaModFix/>
            </a:blip>
            <a:srcRect b="10011" l="9244" r="2118" t="5926"/>
            <a:stretch/>
          </p:blipFill>
          <p:spPr>
            <a:xfrm rot="154826">
              <a:off x="7796562" y="419419"/>
              <a:ext cx="1077273" cy="382687"/>
            </a:xfrm>
            <a:prstGeom prst="rect">
              <a:avLst/>
            </a:prstGeom>
            <a:noFill/>
            <a:ln>
              <a:noFill/>
            </a:ln>
          </p:spPr>
        </p:pic>
        <p:sp>
          <p:nvSpPr>
            <p:cNvPr id="103" name="Google Shape;103;p16"/>
            <p:cNvSpPr txBox="1"/>
            <p:nvPr/>
          </p:nvSpPr>
          <p:spPr>
            <a:xfrm>
              <a:off x="7370706" y="90316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WEB 1.0</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WEB 1.0 the initiation of the Internet also known as the Read-Only web. During the year 1991, the Internet was made available for public use.</a:t>
              </a:r>
              <a:endParaRPr b="1" sz="1200">
                <a:solidFill>
                  <a:schemeClr val="dk1"/>
                </a:solidFill>
                <a:latin typeface="Raleway"/>
                <a:ea typeface="Raleway"/>
                <a:cs typeface="Raleway"/>
                <a:sym typeface="Raleway"/>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7"/>
          <p:cNvPicPr preferRelativeResize="0"/>
          <p:nvPr/>
        </p:nvPicPr>
        <p:blipFill rotWithShape="1">
          <a:blip r:embed="rId3">
            <a:alphaModFix amt="87000"/>
          </a:blip>
          <a:srcRect b="3025" l="0" r="0" t="3025"/>
          <a:stretch/>
        </p:blipFill>
        <p:spPr>
          <a:xfrm>
            <a:off x="0" y="0"/>
            <a:ext cx="9144000" cy="5143500"/>
          </a:xfrm>
          <a:prstGeom prst="rect">
            <a:avLst/>
          </a:prstGeom>
          <a:noFill/>
          <a:ln>
            <a:noFill/>
          </a:ln>
        </p:spPr>
      </p:pic>
      <p:sp>
        <p:nvSpPr>
          <p:cNvPr id="109" name="Google Shape;109;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Introduction to different </a:t>
            </a:r>
            <a:r>
              <a:rPr lang="en"/>
              <a:t> generations of web.</a:t>
            </a:r>
            <a:endParaRPr/>
          </a:p>
          <a:p>
            <a:pPr indent="0" lvl="0" marL="0" rtl="0" algn="l">
              <a:spcBef>
                <a:spcPts val="1000"/>
              </a:spcBef>
              <a:spcAft>
                <a:spcPts val="0"/>
              </a:spcAft>
              <a:buNone/>
            </a:pPr>
            <a:r>
              <a:t/>
            </a:r>
            <a:endParaRPr sz="2400"/>
          </a:p>
          <a:p>
            <a:pPr indent="0" lvl="0" marL="0" rtl="0" algn="l">
              <a:spcBef>
                <a:spcPts val="1000"/>
              </a:spcBef>
              <a:spcAft>
                <a:spcPts val="1000"/>
              </a:spcAft>
              <a:buNone/>
            </a:pPr>
            <a:r>
              <a:rPr b="0" lang="en" sz="2700"/>
              <a:t>2</a:t>
            </a:r>
            <a:r>
              <a:rPr b="0" lang="en" sz="2700"/>
              <a:t> . WEB 2.0 - The </a:t>
            </a:r>
            <a:r>
              <a:rPr b="0" lang="en" sz="2700"/>
              <a:t>Interactive Internet</a:t>
            </a:r>
            <a:endParaRPr b="0" sz="2700"/>
          </a:p>
        </p:txBody>
      </p:sp>
      <p:grpSp>
        <p:nvGrpSpPr>
          <p:cNvPr id="110" name="Google Shape;110;p17"/>
          <p:cNvGrpSpPr/>
          <p:nvPr/>
        </p:nvGrpSpPr>
        <p:grpSpPr>
          <a:xfrm>
            <a:off x="6794880" y="2571758"/>
            <a:ext cx="2110517" cy="2481929"/>
            <a:chOff x="7229182" y="395363"/>
            <a:chExt cx="2212050" cy="2601330"/>
          </a:xfrm>
        </p:grpSpPr>
        <p:pic>
          <p:nvPicPr>
            <p:cNvPr id="111" name="Google Shape;111;p17"/>
            <p:cNvPicPr preferRelativeResize="0"/>
            <p:nvPr/>
          </p:nvPicPr>
          <p:blipFill>
            <a:blip r:embed="rId4">
              <a:alphaModFix/>
            </a:blip>
            <a:stretch>
              <a:fillRect/>
            </a:stretch>
          </p:blipFill>
          <p:spPr>
            <a:xfrm>
              <a:off x="7229182" y="491699"/>
              <a:ext cx="2212050" cy="2504994"/>
            </a:xfrm>
            <a:prstGeom prst="rect">
              <a:avLst/>
            </a:prstGeom>
            <a:noFill/>
            <a:ln>
              <a:noFill/>
            </a:ln>
          </p:spPr>
        </p:pic>
        <p:pic>
          <p:nvPicPr>
            <p:cNvPr descr="Piece of duct tape sticking a note to the slide" id="112" name="Google Shape;112;p17"/>
            <p:cNvPicPr preferRelativeResize="0"/>
            <p:nvPr/>
          </p:nvPicPr>
          <p:blipFill rotWithShape="1">
            <a:blip r:embed="rId5">
              <a:alphaModFix/>
            </a:blip>
            <a:srcRect b="10011" l="9244" r="2118" t="5926"/>
            <a:stretch/>
          </p:blipFill>
          <p:spPr>
            <a:xfrm rot="154826">
              <a:off x="7796562" y="419419"/>
              <a:ext cx="1077273" cy="382687"/>
            </a:xfrm>
            <a:prstGeom prst="rect">
              <a:avLst/>
            </a:prstGeom>
            <a:noFill/>
            <a:ln>
              <a:noFill/>
            </a:ln>
          </p:spPr>
        </p:pic>
        <p:sp>
          <p:nvSpPr>
            <p:cNvPr id="113" name="Google Shape;113;p17"/>
            <p:cNvSpPr txBox="1"/>
            <p:nvPr/>
          </p:nvSpPr>
          <p:spPr>
            <a:xfrm>
              <a:off x="7370706" y="82615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WEB 2.0</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In this world, on Internet, the user could not only consume data from the internet but was also able to feed data to the internet. This resulted in greater participation of users.</a:t>
              </a:r>
              <a:endParaRPr b="1" sz="1200">
                <a:solidFill>
                  <a:schemeClr val="dk1"/>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And finally, the </a:t>
            </a:r>
            <a:endParaRPr b="0" sz="2400">
              <a:solidFill>
                <a:schemeClr val="dk2"/>
              </a:solidFill>
            </a:endParaRPr>
          </a:p>
          <a:p>
            <a:pPr indent="0" lvl="0" marL="0" rtl="0" algn="l">
              <a:spcBef>
                <a:spcPts val="0"/>
              </a:spcBef>
              <a:spcAft>
                <a:spcPts val="0"/>
              </a:spcAft>
              <a:buNone/>
            </a:pPr>
            <a:r>
              <a:rPr lang="en"/>
              <a:t>WEB 3.0,</a:t>
            </a:r>
            <a:r>
              <a:rPr lang="en" sz="2400"/>
              <a:t> </a:t>
            </a:r>
            <a:r>
              <a:rPr b="0" lang="en" sz="2400">
                <a:solidFill>
                  <a:schemeClr val="dk2"/>
                </a:solidFill>
              </a:rPr>
              <a:t> decentralized internet</a:t>
            </a:r>
            <a:endParaRPr b="0" sz="2400">
              <a:solidFill>
                <a:schemeClr val="dk2"/>
              </a:solidFill>
            </a:endParaRPr>
          </a:p>
        </p:txBody>
      </p:sp>
      <p:pic>
        <p:nvPicPr>
          <p:cNvPr id="119" name="Google Shape;119;p18"/>
          <p:cNvPicPr preferRelativeResize="0"/>
          <p:nvPr/>
        </p:nvPicPr>
        <p:blipFill rotWithShape="1">
          <a:blip r:embed="rId3">
            <a:alphaModFix/>
          </a:blip>
          <a:srcRect b="0" l="4742" r="4751" t="0"/>
          <a:stretch/>
        </p:blipFill>
        <p:spPr>
          <a:xfrm>
            <a:off x="4488725" y="0"/>
            <a:ext cx="4655272"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25" name="Google Shape;125;p1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26" name="Google Shape;126;p19"/>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chemeClr val="lt2"/>
                </a:solidFill>
                <a:latin typeface="Raleway"/>
                <a:ea typeface="Raleway"/>
                <a:cs typeface="Raleway"/>
                <a:sym typeface="Raleway"/>
              </a:rPr>
              <a:t>Aspects of Web 3.0</a:t>
            </a:r>
            <a:endParaRPr b="1" sz="2400">
              <a:solidFill>
                <a:schemeClr val="lt2"/>
              </a:solidFill>
              <a:latin typeface="Raleway"/>
              <a:ea typeface="Raleway"/>
              <a:cs typeface="Raleway"/>
              <a:sym typeface="Raleway"/>
            </a:endParaRPr>
          </a:p>
        </p:txBody>
      </p:sp>
      <p:sp>
        <p:nvSpPr>
          <p:cNvPr id="127" name="Google Shape;127;p19"/>
          <p:cNvSpPr txBox="1"/>
          <p:nvPr>
            <p:ph idx="4294967295" type="body"/>
          </p:nvPr>
        </p:nvSpPr>
        <p:spPr>
          <a:xfrm>
            <a:off x="2855550" y="151393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 </a:t>
            </a:r>
            <a:r>
              <a:rPr b="1" lang="en" sz="1400">
                <a:solidFill>
                  <a:schemeClr val="dk1"/>
                </a:solidFill>
                <a:latin typeface="Raleway"/>
                <a:ea typeface="Raleway"/>
                <a:cs typeface="Raleway"/>
                <a:sym typeface="Raleway"/>
              </a:rPr>
              <a:t>i) Semantic Web</a:t>
            </a:r>
            <a:br>
              <a:rPr lang="en" sz="1200">
                <a:latin typeface="Raleway"/>
                <a:ea typeface="Raleway"/>
                <a:cs typeface="Raleway"/>
                <a:sym typeface="Raleway"/>
              </a:rPr>
            </a:br>
            <a:r>
              <a:rPr lang="en" sz="1200">
                <a:latin typeface="Raleway"/>
                <a:ea typeface="Raleway"/>
                <a:cs typeface="Raleway"/>
                <a:sym typeface="Raleway"/>
              </a:rPr>
              <a:t>	</a:t>
            </a:r>
            <a:r>
              <a:rPr lang="en" sz="1200">
                <a:latin typeface="Raleway"/>
                <a:ea typeface="Raleway"/>
                <a:cs typeface="Raleway"/>
                <a:sym typeface="Raleway"/>
              </a:rPr>
              <a:t>What is </a:t>
            </a:r>
            <a:r>
              <a:rPr lang="en" sz="1200">
                <a:latin typeface="Raleway"/>
                <a:ea typeface="Raleway"/>
                <a:cs typeface="Raleway"/>
                <a:sym typeface="Raleway"/>
              </a:rPr>
              <a:t>semantic</a:t>
            </a:r>
            <a:r>
              <a:rPr lang="en" sz="1200">
                <a:latin typeface="Raleway"/>
                <a:ea typeface="Raleway"/>
                <a:cs typeface="Raleway"/>
                <a:sym typeface="Raleway"/>
              </a:rPr>
              <a:t> web ?</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a:latin typeface="Raleway"/>
                <a:ea typeface="Raleway"/>
                <a:cs typeface="Raleway"/>
                <a:sym typeface="Raleway"/>
              </a:rPr>
              <a:t>	Applications of semantic web</a:t>
            </a:r>
            <a:endParaRPr sz="1200">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ii) </a:t>
            </a:r>
            <a:r>
              <a:rPr b="1" lang="en" sz="1400">
                <a:solidFill>
                  <a:schemeClr val="dk1"/>
                </a:solidFill>
                <a:latin typeface="Raleway"/>
                <a:ea typeface="Raleway"/>
                <a:cs typeface="Raleway"/>
                <a:sym typeface="Raleway"/>
              </a:rPr>
              <a:t>Decentralization</a:t>
            </a:r>
            <a:br>
              <a:rPr lang="en" sz="1400">
                <a:latin typeface="Raleway"/>
                <a:ea typeface="Raleway"/>
                <a:cs typeface="Raleway"/>
                <a:sym typeface="Raleway"/>
              </a:rPr>
            </a:br>
            <a:r>
              <a:rPr lang="en" sz="1400">
                <a:latin typeface="Raleway"/>
                <a:ea typeface="Raleway"/>
                <a:cs typeface="Raleway"/>
                <a:sym typeface="Raleway"/>
              </a:rPr>
              <a:t>	</a:t>
            </a:r>
            <a:r>
              <a:rPr lang="en" sz="1200">
                <a:latin typeface="Raleway"/>
                <a:ea typeface="Raleway"/>
                <a:cs typeface="Raleway"/>
                <a:sym typeface="Raleway"/>
              </a:rPr>
              <a:t>So what is </a:t>
            </a:r>
            <a:r>
              <a:rPr lang="en" sz="1200">
                <a:latin typeface="Raleway"/>
                <a:ea typeface="Raleway"/>
                <a:cs typeface="Raleway"/>
                <a:sym typeface="Raleway"/>
              </a:rPr>
              <a:t>Decentralization</a:t>
            </a:r>
            <a:r>
              <a:rPr lang="en" sz="1200">
                <a:latin typeface="Raleway"/>
                <a:ea typeface="Raleway"/>
                <a:cs typeface="Raleway"/>
                <a:sym typeface="Raleway"/>
              </a:rPr>
              <a:t> ?</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	What is blockchain?</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	What is mining crypto?</a:t>
            </a:r>
            <a:endParaRPr sz="1200">
              <a:latin typeface="Raleway"/>
              <a:ea typeface="Raleway"/>
              <a:cs typeface="Raleway"/>
              <a:sym typeface="Raleway"/>
            </a:endParaRPr>
          </a:p>
          <a:p>
            <a:pPr indent="0" lvl="0" marL="0" rtl="0" algn="l">
              <a:spcBef>
                <a:spcPts val="1000"/>
              </a:spcBef>
              <a:spcAft>
                <a:spcPts val="0"/>
              </a:spcAft>
              <a:buNone/>
            </a:pPr>
            <a:r>
              <a:rPr lang="en" sz="1200">
                <a:latin typeface="Raleway"/>
                <a:ea typeface="Raleway"/>
                <a:cs typeface="Raleway"/>
                <a:sym typeface="Raleway"/>
              </a:rPr>
              <a:t>	What are D-apps?</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	What are smart contracts?</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3" name="Google Shape;133;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4" name="Google Shape;134;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chemeClr val="lt2"/>
                </a:solidFill>
                <a:latin typeface="Raleway"/>
                <a:ea typeface="Raleway"/>
                <a:cs typeface="Raleway"/>
                <a:sym typeface="Raleway"/>
              </a:rPr>
              <a:t>Aspects of Web 3.0</a:t>
            </a:r>
            <a:endParaRPr b="1" sz="2400">
              <a:solidFill>
                <a:schemeClr val="lt2"/>
              </a:solidFill>
              <a:latin typeface="Raleway"/>
              <a:ea typeface="Raleway"/>
              <a:cs typeface="Raleway"/>
              <a:sym typeface="Raleway"/>
            </a:endParaRPr>
          </a:p>
        </p:txBody>
      </p:sp>
      <p:sp>
        <p:nvSpPr>
          <p:cNvPr id="135" name="Google Shape;135;p20"/>
          <p:cNvSpPr txBox="1"/>
          <p:nvPr>
            <p:ph idx="4294967295" type="body"/>
          </p:nvPr>
        </p:nvSpPr>
        <p:spPr>
          <a:xfrm>
            <a:off x="2855550" y="151393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400">
                <a:solidFill>
                  <a:schemeClr val="dk1"/>
                </a:solidFill>
                <a:latin typeface="Raleway"/>
                <a:ea typeface="Raleway"/>
                <a:cs typeface="Raleway"/>
                <a:sym typeface="Raleway"/>
              </a:rPr>
              <a:t>iii) Blockchain </a:t>
            </a:r>
            <a:endParaRPr b="1" sz="1400">
              <a:solidFill>
                <a:schemeClr val="dk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n" sz="1400">
                <a:solidFill>
                  <a:schemeClr val="dk1"/>
                </a:solidFill>
                <a:latin typeface="Raleway"/>
                <a:ea typeface="Raleway"/>
                <a:cs typeface="Raleway"/>
                <a:sym typeface="Raleway"/>
              </a:rPr>
              <a:t>	</a:t>
            </a:r>
            <a:r>
              <a:rPr lang="en" sz="1200">
                <a:latin typeface="Raleway"/>
                <a:ea typeface="Raleway"/>
                <a:cs typeface="Raleway"/>
                <a:sym typeface="Raleway"/>
              </a:rPr>
              <a:t>What is blockchain?</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a:latin typeface="Raleway"/>
                <a:ea typeface="Raleway"/>
                <a:cs typeface="Raleway"/>
                <a:sym typeface="Raleway"/>
              </a:rPr>
              <a:t>	What is mining crypto?</a:t>
            </a:r>
            <a:endParaRPr sz="1200">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lang="en" sz="1200">
                <a:latin typeface="Raleway"/>
                <a:ea typeface="Raleway"/>
                <a:cs typeface="Raleway"/>
                <a:sym typeface="Raleway"/>
              </a:rPr>
              <a:t>	What are D-apps?</a:t>
            </a:r>
            <a:endParaRPr sz="1200">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lang="en" sz="1200">
                <a:latin typeface="Raleway"/>
                <a:ea typeface="Raleway"/>
                <a:cs typeface="Raleway"/>
                <a:sym typeface="Raleway"/>
              </a:rPr>
              <a:t>	What are smart contracts?</a:t>
            </a:r>
            <a:endParaRPr b="1" sz="14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400">
                <a:solidFill>
                  <a:schemeClr val="dk1"/>
                </a:solidFill>
                <a:latin typeface="Raleway"/>
                <a:ea typeface="Raleway"/>
                <a:cs typeface="Raleway"/>
                <a:sym typeface="Raleway"/>
              </a:rPr>
              <a:t>iii) NFT's </a:t>
            </a:r>
            <a:br>
              <a:rPr lang="en" sz="1400">
                <a:latin typeface="Raleway"/>
                <a:ea typeface="Raleway"/>
                <a:cs typeface="Raleway"/>
                <a:sym typeface="Raleway"/>
              </a:rPr>
            </a:br>
            <a:r>
              <a:rPr lang="en" sz="1400">
                <a:latin typeface="Raleway"/>
                <a:ea typeface="Raleway"/>
                <a:cs typeface="Raleway"/>
                <a:sym typeface="Raleway"/>
              </a:rPr>
              <a:t>	</a:t>
            </a:r>
            <a:r>
              <a:rPr lang="en" sz="1200">
                <a:latin typeface="Raleway"/>
                <a:ea typeface="Raleway"/>
                <a:cs typeface="Raleway"/>
                <a:sym typeface="Raleway"/>
              </a:rPr>
              <a:t>What is a NFT</a:t>
            </a:r>
            <a:r>
              <a:rPr lang="en" sz="1200">
                <a:latin typeface="Raleway"/>
                <a:ea typeface="Raleway"/>
                <a:cs typeface="Raleway"/>
                <a:sym typeface="Raleway"/>
              </a:rPr>
              <a:t> ?</a:t>
            </a:r>
            <a:endParaRPr sz="1200">
              <a:latin typeface="Raleway"/>
              <a:ea typeface="Raleway"/>
              <a:cs typeface="Raleway"/>
              <a:sym typeface="Raleway"/>
            </a:endParaRPr>
          </a:p>
          <a:p>
            <a:pPr indent="0" lvl="0" marL="0" rtl="0" algn="l">
              <a:spcBef>
                <a:spcPts val="1600"/>
              </a:spcBef>
              <a:spcAft>
                <a:spcPts val="0"/>
              </a:spcAft>
              <a:buNone/>
            </a:pPr>
            <a:r>
              <a:rPr lang="en" sz="1200">
                <a:latin typeface="Raleway"/>
                <a:ea typeface="Raleway"/>
                <a:cs typeface="Raleway"/>
                <a:sym typeface="Raleway"/>
              </a:rPr>
              <a:t>	Types of NFT’s?</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9"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41" name="Google Shape;141;p2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42" name="Google Shape;142;p21"/>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700">
                <a:solidFill>
                  <a:schemeClr val="lt2"/>
                </a:solidFill>
                <a:latin typeface="Raleway"/>
                <a:ea typeface="Raleway"/>
                <a:cs typeface="Raleway"/>
                <a:sym typeface="Raleway"/>
              </a:rPr>
              <a:t>Aspects of Web 3.0</a:t>
            </a:r>
            <a:endParaRPr b="1" sz="2400">
              <a:solidFill>
                <a:schemeClr val="lt2"/>
              </a:solidFill>
              <a:latin typeface="Raleway"/>
              <a:ea typeface="Raleway"/>
              <a:cs typeface="Raleway"/>
              <a:sym typeface="Raleway"/>
            </a:endParaRPr>
          </a:p>
        </p:txBody>
      </p:sp>
      <p:sp>
        <p:nvSpPr>
          <p:cNvPr id="143" name="Google Shape;143;p21"/>
          <p:cNvSpPr txBox="1"/>
          <p:nvPr>
            <p:ph idx="4294967295" type="body"/>
          </p:nvPr>
        </p:nvSpPr>
        <p:spPr>
          <a:xfrm>
            <a:off x="2855550" y="1586455"/>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200">
                <a:latin typeface="Raleway"/>
                <a:ea typeface="Raleway"/>
                <a:cs typeface="Raleway"/>
                <a:sym typeface="Raleway"/>
              </a:rPr>
              <a:t>: </a:t>
            </a:r>
            <a:r>
              <a:rPr b="1" lang="en" sz="1400">
                <a:solidFill>
                  <a:schemeClr val="dk1"/>
                </a:solidFill>
                <a:latin typeface="Raleway"/>
                <a:ea typeface="Raleway"/>
                <a:cs typeface="Raleway"/>
                <a:sym typeface="Raleway"/>
              </a:rPr>
              <a:t> </a:t>
            </a:r>
            <a:r>
              <a:rPr b="1" lang="en" sz="1400">
                <a:solidFill>
                  <a:schemeClr val="dk1"/>
                </a:solidFill>
                <a:latin typeface="Raleway"/>
                <a:ea typeface="Raleway"/>
                <a:cs typeface="Raleway"/>
                <a:sym typeface="Raleway"/>
              </a:rPr>
              <a:t>iv) 3D world or METAVERSE </a:t>
            </a:r>
            <a:endParaRPr b="1" sz="1400">
              <a:solidFill>
                <a:schemeClr val="dk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n" sz="1400">
                <a:solidFill>
                  <a:schemeClr val="dk1"/>
                </a:solidFill>
                <a:latin typeface="Raleway"/>
                <a:ea typeface="Raleway"/>
                <a:cs typeface="Raleway"/>
                <a:sym typeface="Raleway"/>
              </a:rPr>
              <a:t>	</a:t>
            </a:r>
            <a:r>
              <a:rPr lang="en" sz="1200">
                <a:latin typeface="Raleway"/>
                <a:ea typeface="Raleway"/>
                <a:cs typeface="Raleway"/>
                <a:sym typeface="Raleway"/>
              </a:rPr>
              <a:t>What is a Metaverse ?</a:t>
            </a:r>
            <a:endParaRPr sz="1200">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lang="en" sz="1200">
                <a:latin typeface="Raleway"/>
                <a:ea typeface="Raleway"/>
                <a:cs typeface="Raleway"/>
                <a:sym typeface="Raleway"/>
              </a:rPr>
              <a:t>	Companies involved in Metaverse ?</a:t>
            </a:r>
            <a:endParaRPr b="1" sz="1400">
              <a:solidFill>
                <a:schemeClr val="dk1"/>
              </a:solidFill>
              <a:latin typeface="Raleway"/>
              <a:ea typeface="Raleway"/>
              <a:cs typeface="Raleway"/>
              <a:sym typeface="Raleway"/>
            </a:endParaRPr>
          </a:p>
          <a:p>
            <a:pPr indent="0" lvl="0" marL="0" rtl="0" algn="l">
              <a:spcBef>
                <a:spcPts val="1600"/>
              </a:spcBef>
              <a:spcAft>
                <a:spcPts val="0"/>
              </a:spcAft>
              <a:buClr>
                <a:schemeClr val="dk2"/>
              </a:buClr>
              <a:buSzPts val="1100"/>
              <a:buFont typeface="Arial"/>
              <a:buNone/>
            </a:pPr>
            <a:r>
              <a:rPr b="1" lang="en" sz="1400">
                <a:solidFill>
                  <a:schemeClr val="dk1"/>
                </a:solidFill>
                <a:latin typeface="Raleway"/>
                <a:ea typeface="Raleway"/>
                <a:cs typeface="Raleway"/>
                <a:sym typeface="Raleway"/>
              </a:rPr>
              <a:t>   </a:t>
            </a:r>
            <a:r>
              <a:rPr b="1" lang="en" sz="1400">
                <a:solidFill>
                  <a:schemeClr val="dk1"/>
                </a:solidFill>
                <a:latin typeface="Raleway"/>
                <a:ea typeface="Raleway"/>
                <a:cs typeface="Raleway"/>
                <a:sym typeface="Raleway"/>
              </a:rPr>
              <a:t>v) Artificial Intelligence</a:t>
            </a:r>
            <a:br>
              <a:rPr lang="en" sz="1400">
                <a:latin typeface="Raleway"/>
                <a:ea typeface="Raleway"/>
                <a:cs typeface="Raleway"/>
                <a:sym typeface="Raleway"/>
              </a:rPr>
            </a:br>
            <a:r>
              <a:rPr lang="en" sz="1400">
                <a:latin typeface="Raleway"/>
                <a:ea typeface="Raleway"/>
                <a:cs typeface="Raleway"/>
                <a:sym typeface="Raleway"/>
              </a:rPr>
              <a:t>	</a:t>
            </a:r>
            <a:r>
              <a:rPr lang="en" sz="1200">
                <a:latin typeface="Raleway"/>
                <a:ea typeface="Raleway"/>
                <a:cs typeface="Raleway"/>
                <a:sym typeface="Raleway"/>
              </a:rPr>
              <a:t>Applications of AI in Web 3.0</a:t>
            </a:r>
            <a:endParaRPr sz="1200">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   vi) Ubiquiti web </a:t>
            </a:r>
            <a:endParaRPr b="1" sz="1400">
              <a:solidFill>
                <a:schemeClr val="dk1"/>
              </a:solidFill>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	</a:t>
            </a:r>
            <a:r>
              <a:rPr lang="en" sz="1200">
                <a:latin typeface="Raleway"/>
                <a:ea typeface="Raleway"/>
                <a:cs typeface="Raleway"/>
                <a:sym typeface="Raleway"/>
              </a:rPr>
              <a:t>IOT</a:t>
            </a:r>
            <a:endParaRPr sz="1200">
              <a:latin typeface="Raleway"/>
              <a:ea typeface="Raleway"/>
              <a:cs typeface="Raleway"/>
              <a:sym typeface="Raleway"/>
            </a:endParaRPr>
          </a:p>
          <a:p>
            <a:pPr indent="0" lvl="0" marL="0" rtl="0" algn="l">
              <a:spcBef>
                <a:spcPts val="1600"/>
              </a:spcBef>
              <a:spcAft>
                <a:spcPts val="0"/>
              </a:spcAft>
              <a:buNone/>
            </a:pPr>
            <a:r>
              <a:rPr b="1" lang="en" sz="1400">
                <a:solidFill>
                  <a:schemeClr val="dk1"/>
                </a:solidFill>
                <a:latin typeface="Raleway"/>
                <a:ea typeface="Raleway"/>
                <a:cs typeface="Raleway"/>
                <a:sym typeface="Raleway"/>
              </a:rPr>
              <a:t>	</a:t>
            </a:r>
            <a:endParaRPr b="1" sz="1400">
              <a:solidFill>
                <a:schemeClr val="dk1"/>
              </a:solidFill>
              <a:latin typeface="Raleway"/>
              <a:ea typeface="Raleway"/>
              <a:cs typeface="Raleway"/>
              <a:sym typeface="Raleway"/>
            </a:endParaRPr>
          </a:p>
          <a:p>
            <a:pPr indent="0" lvl="0" marL="0" rtl="0" algn="l">
              <a:spcBef>
                <a:spcPts val="16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rPr lang="en" sz="1200">
                <a:latin typeface="Raleway"/>
                <a:ea typeface="Raleway"/>
                <a:cs typeface="Raleway"/>
                <a:sym typeface="Raleway"/>
              </a:rPr>
              <a:t>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F7E44"/>
      </a:dk1>
      <a:lt1>
        <a:srgbClr val="FFFFFF"/>
      </a:lt1>
      <a:dk2>
        <a:srgbClr val="000000"/>
      </a:dk2>
      <a:lt2>
        <a:srgbClr val="757575"/>
      </a:lt2>
      <a:accent1>
        <a:srgbClr val="E6E9FF"/>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