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0F0F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F0F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2F2F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403" y="1057656"/>
            <a:ext cx="3777996" cy="56586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F0F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F0F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2F2F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912" y="6377939"/>
            <a:ext cx="1196339" cy="2956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72783" y="1671332"/>
            <a:ext cx="9512935" cy="5044440"/>
          </a:xfrm>
          <a:custGeom>
            <a:avLst/>
            <a:gdLst/>
            <a:ahLst/>
            <a:cxnLst/>
            <a:rect l="l" t="t" r="r" b="b"/>
            <a:pathLst>
              <a:path w="9512935" h="5044440">
                <a:moveTo>
                  <a:pt x="9512821" y="6350"/>
                </a:moveTo>
                <a:lnTo>
                  <a:pt x="9510243" y="6350"/>
                </a:lnTo>
                <a:lnTo>
                  <a:pt x="9510243" y="0"/>
                </a:lnTo>
                <a:lnTo>
                  <a:pt x="3429" y="0"/>
                </a:lnTo>
                <a:lnTo>
                  <a:pt x="3429" y="6350"/>
                </a:lnTo>
                <a:lnTo>
                  <a:pt x="0" y="6350"/>
                </a:lnTo>
                <a:lnTo>
                  <a:pt x="0" y="5044440"/>
                </a:lnTo>
                <a:lnTo>
                  <a:pt x="9512821" y="5044440"/>
                </a:lnTo>
                <a:lnTo>
                  <a:pt x="9512821" y="6350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2F2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476" y="1986749"/>
            <a:ext cx="738314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0F0F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403" y="1057656"/>
            <a:ext cx="3777996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476" y="1882988"/>
            <a:ext cx="4080510" cy="981075"/>
          </a:xfrm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3850"/>
              </a:lnSpc>
              <a:spcBef>
                <a:spcPts val="25"/>
              </a:spcBef>
            </a:pPr>
            <a:r>
              <a:rPr dirty="0" spc="175"/>
              <a:t>Tic-</a:t>
            </a:r>
            <a:r>
              <a:rPr dirty="0" spc="100"/>
              <a:t>Tac-</a:t>
            </a:r>
            <a:r>
              <a:rPr dirty="0"/>
              <a:t>Toe:</a:t>
            </a:r>
            <a:r>
              <a:rPr dirty="0" spc="10"/>
              <a:t> </a:t>
            </a:r>
            <a:r>
              <a:rPr dirty="0" spc="-185"/>
              <a:t>A</a:t>
            </a:r>
            <a:r>
              <a:rPr dirty="0" spc="-45"/>
              <a:t> </a:t>
            </a:r>
            <a:r>
              <a:rPr dirty="0" spc="110"/>
              <a:t>Python Implementation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4441" y="2974985"/>
            <a:ext cx="5120640" cy="1038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1200"/>
              </a:lnSpc>
              <a:spcBef>
                <a:spcPts val="95"/>
              </a:spcBef>
            </a:pPr>
            <a:r>
              <a:rPr dirty="0" sz="1100" spc="-95">
                <a:solidFill>
                  <a:srgbClr val="38383B"/>
                </a:solidFill>
                <a:latin typeface="Arial Black"/>
                <a:cs typeface="Arial Black"/>
              </a:rPr>
              <a:t>This</a:t>
            </a:r>
            <a:r>
              <a:rPr dirty="0" sz="1100" spc="-5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55">
                <a:solidFill>
                  <a:srgbClr val="38383B"/>
                </a:solidFill>
                <a:latin typeface="Arial Black"/>
                <a:cs typeface="Arial Black"/>
              </a:rPr>
              <a:t>presentation </a:t>
            </a:r>
            <a:r>
              <a:rPr dirty="0" sz="1100" spc="-80">
                <a:solidFill>
                  <a:srgbClr val="38383B"/>
                </a:solidFill>
                <a:latin typeface="Arial Black"/>
                <a:cs typeface="Arial Black"/>
              </a:rPr>
              <a:t>explores</a:t>
            </a:r>
            <a:r>
              <a:rPr dirty="0" sz="1100" spc="-5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75">
                <a:solidFill>
                  <a:srgbClr val="38383B"/>
                </a:solidFill>
                <a:latin typeface="Arial Black"/>
                <a:cs typeface="Arial Black"/>
              </a:rPr>
              <a:t>a</a:t>
            </a:r>
            <a:r>
              <a:rPr dirty="0" sz="1100" spc="-5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114">
                <a:solidFill>
                  <a:srgbClr val="38383B"/>
                </a:solidFill>
                <a:latin typeface="Arial Black"/>
                <a:cs typeface="Arial Black"/>
              </a:rPr>
              <a:t>classic</a:t>
            </a:r>
            <a:r>
              <a:rPr dirty="0" sz="1100" spc="-5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85">
                <a:solidFill>
                  <a:srgbClr val="38383B"/>
                </a:solidFill>
                <a:latin typeface="Arial Black"/>
                <a:cs typeface="Arial Black"/>
              </a:rPr>
              <a:t>game</a:t>
            </a:r>
            <a:r>
              <a:rPr dirty="0" sz="1100" spc="-7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8383B"/>
                </a:solidFill>
                <a:latin typeface="Arial Black"/>
                <a:cs typeface="Arial Black"/>
              </a:rPr>
              <a:t>-</a:t>
            </a:r>
            <a:r>
              <a:rPr dirty="0" sz="1100" spc="-5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120">
                <a:solidFill>
                  <a:srgbClr val="38383B"/>
                </a:solidFill>
                <a:latin typeface="Arial Black"/>
                <a:cs typeface="Arial Black"/>
              </a:rPr>
              <a:t>Tic-</a:t>
            </a:r>
            <a:r>
              <a:rPr dirty="0" sz="1100" spc="-145">
                <a:solidFill>
                  <a:srgbClr val="38383B"/>
                </a:solidFill>
                <a:latin typeface="Arial Black"/>
                <a:cs typeface="Arial Black"/>
              </a:rPr>
              <a:t>Tac-</a:t>
            </a:r>
            <a:r>
              <a:rPr dirty="0" sz="1100" spc="-140">
                <a:solidFill>
                  <a:srgbClr val="38383B"/>
                </a:solidFill>
                <a:latin typeface="Arial Black"/>
                <a:cs typeface="Arial Black"/>
              </a:rPr>
              <a:t>Toe</a:t>
            </a:r>
            <a:r>
              <a:rPr dirty="0" sz="1100" spc="-7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8383B"/>
                </a:solidFill>
                <a:latin typeface="Arial Black"/>
                <a:cs typeface="Arial Black"/>
              </a:rPr>
              <a:t>-</a:t>
            </a:r>
            <a:r>
              <a:rPr dirty="0" sz="1100" spc="-5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8383B"/>
                </a:solidFill>
                <a:latin typeface="Arial Black"/>
                <a:cs typeface="Arial Black"/>
              </a:rPr>
              <a:t>implemented </a:t>
            </a:r>
            <a:r>
              <a:rPr dirty="0" sz="1100" spc="-70">
                <a:solidFill>
                  <a:srgbClr val="38383B"/>
                </a:solidFill>
                <a:latin typeface="Arial Black"/>
                <a:cs typeface="Arial Black"/>
              </a:rPr>
              <a:t>using</a:t>
            </a:r>
            <a:r>
              <a:rPr dirty="0" sz="1100" spc="-6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38383B"/>
                </a:solidFill>
                <a:latin typeface="Arial Black"/>
                <a:cs typeface="Arial Black"/>
              </a:rPr>
              <a:t>Python</a:t>
            </a:r>
            <a:r>
              <a:rPr dirty="0" sz="1100" spc="-7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60">
                <a:solidFill>
                  <a:srgbClr val="38383B"/>
                </a:solidFill>
                <a:latin typeface="Arial Black"/>
                <a:cs typeface="Arial Black"/>
              </a:rPr>
              <a:t>programming.</a:t>
            </a:r>
            <a:r>
              <a:rPr dirty="0" sz="1100" spc="-7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75">
                <a:solidFill>
                  <a:srgbClr val="38383B"/>
                </a:solidFill>
                <a:latin typeface="Arial Black"/>
                <a:cs typeface="Arial Black"/>
              </a:rPr>
              <a:t>We</a:t>
            </a:r>
            <a:r>
              <a:rPr dirty="0" sz="1100" spc="-55">
                <a:solidFill>
                  <a:srgbClr val="38383B"/>
                </a:solidFill>
                <a:latin typeface="Arial Black"/>
                <a:cs typeface="Arial Black"/>
              </a:rPr>
              <a:t> will</a:t>
            </a:r>
            <a:r>
              <a:rPr dirty="0" sz="1100" spc="-4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70">
                <a:solidFill>
                  <a:srgbClr val="38383B"/>
                </a:solidFill>
                <a:latin typeface="Arial Black"/>
                <a:cs typeface="Arial Black"/>
              </a:rPr>
              <a:t>delve</a:t>
            </a:r>
            <a:r>
              <a:rPr dirty="0" sz="1100" spc="-5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8383B"/>
                </a:solidFill>
                <a:latin typeface="Arial Black"/>
                <a:cs typeface="Arial Black"/>
              </a:rPr>
              <a:t>into</a:t>
            </a:r>
            <a:r>
              <a:rPr dirty="0" sz="1100" spc="-6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45">
                <a:solidFill>
                  <a:srgbClr val="38383B"/>
                </a:solidFill>
                <a:latin typeface="Arial Black"/>
                <a:cs typeface="Arial Black"/>
              </a:rPr>
              <a:t>the</a:t>
            </a:r>
            <a:r>
              <a:rPr dirty="0" sz="1100" spc="-3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90">
                <a:solidFill>
                  <a:srgbClr val="38383B"/>
                </a:solidFill>
                <a:latin typeface="Arial Black"/>
                <a:cs typeface="Arial Black"/>
              </a:rPr>
              <a:t>code,</a:t>
            </a:r>
            <a:r>
              <a:rPr dirty="0" sz="1100" spc="-4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65">
                <a:solidFill>
                  <a:srgbClr val="38383B"/>
                </a:solidFill>
                <a:latin typeface="Arial Black"/>
                <a:cs typeface="Arial Black"/>
              </a:rPr>
              <a:t>its</a:t>
            </a:r>
            <a:r>
              <a:rPr dirty="0" sz="1100" spc="-6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8383B"/>
                </a:solidFill>
                <a:latin typeface="Arial Black"/>
                <a:cs typeface="Arial Black"/>
              </a:rPr>
              <a:t>functionality, </a:t>
            </a:r>
            <a:r>
              <a:rPr dirty="0" sz="1100" spc="-55">
                <a:solidFill>
                  <a:srgbClr val="38383B"/>
                </a:solidFill>
                <a:latin typeface="Arial Black"/>
                <a:cs typeface="Arial Black"/>
              </a:rPr>
              <a:t>and</a:t>
            </a:r>
            <a:r>
              <a:rPr dirty="0" sz="1100" spc="-7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8383B"/>
                </a:solidFill>
                <a:latin typeface="Arial Black"/>
                <a:cs typeface="Arial Black"/>
              </a:rPr>
              <a:t>the</a:t>
            </a:r>
            <a:r>
              <a:rPr dirty="0" sz="1100" spc="-3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95">
                <a:solidFill>
                  <a:srgbClr val="38383B"/>
                </a:solidFill>
                <a:latin typeface="Arial Black"/>
                <a:cs typeface="Arial Black"/>
              </a:rPr>
              <a:t>logic</a:t>
            </a:r>
            <a:r>
              <a:rPr dirty="0" sz="1100" spc="-7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38383B"/>
                </a:solidFill>
                <a:latin typeface="Arial Black"/>
                <a:cs typeface="Arial Black"/>
              </a:rPr>
              <a:t>behind</a:t>
            </a:r>
            <a:r>
              <a:rPr dirty="0" sz="1100" spc="-45">
                <a:solidFill>
                  <a:srgbClr val="38383B"/>
                </a:solidFill>
                <a:latin typeface="Arial Black"/>
                <a:cs typeface="Arial Black"/>
              </a:rPr>
              <a:t> the</a:t>
            </a:r>
            <a:r>
              <a:rPr dirty="0" sz="1100" spc="-6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90">
                <a:solidFill>
                  <a:srgbClr val="38383B"/>
                </a:solidFill>
                <a:latin typeface="Arial Black"/>
                <a:cs typeface="Arial Black"/>
              </a:rPr>
              <a:t>game's</a:t>
            </a:r>
            <a:r>
              <a:rPr dirty="0" sz="1100" spc="-5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85">
                <a:solidFill>
                  <a:srgbClr val="38383B"/>
                </a:solidFill>
                <a:latin typeface="Arial Black"/>
                <a:cs typeface="Arial Black"/>
              </a:rPr>
              <a:t>mechanics.</a:t>
            </a:r>
            <a:r>
              <a:rPr dirty="0" sz="1100" spc="-4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80">
                <a:solidFill>
                  <a:srgbClr val="38383B"/>
                </a:solidFill>
                <a:latin typeface="Arial Black"/>
                <a:cs typeface="Arial Black"/>
              </a:rPr>
              <a:t>Let's</a:t>
            </a:r>
            <a:r>
              <a:rPr dirty="0" sz="1100" spc="-4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38383B"/>
                </a:solidFill>
                <a:latin typeface="Arial Black"/>
                <a:cs typeface="Arial Black"/>
              </a:rPr>
              <a:t>learn</a:t>
            </a:r>
            <a:r>
              <a:rPr dirty="0" sz="1100" spc="-70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75">
                <a:solidFill>
                  <a:srgbClr val="38383B"/>
                </a:solidFill>
                <a:latin typeface="Arial Black"/>
                <a:cs typeface="Arial Black"/>
              </a:rPr>
              <a:t>how</a:t>
            </a:r>
            <a:r>
              <a:rPr dirty="0" sz="1100" spc="-6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8383B"/>
                </a:solidFill>
                <a:latin typeface="Arial Black"/>
                <a:cs typeface="Arial Black"/>
              </a:rPr>
              <a:t>to</a:t>
            </a:r>
            <a:r>
              <a:rPr dirty="0" sz="1100" spc="-4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85">
                <a:solidFill>
                  <a:srgbClr val="38383B"/>
                </a:solidFill>
                <a:latin typeface="Arial Black"/>
                <a:cs typeface="Arial Black"/>
              </a:rPr>
              <a:t>create</a:t>
            </a:r>
            <a:r>
              <a:rPr dirty="0" sz="1100" spc="-5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8383B"/>
                </a:solidFill>
                <a:latin typeface="Arial Black"/>
                <a:cs typeface="Arial Black"/>
              </a:rPr>
              <a:t>this </a:t>
            </a:r>
            <a:r>
              <a:rPr dirty="0" sz="1100" spc="-75">
                <a:solidFill>
                  <a:srgbClr val="38383B"/>
                </a:solidFill>
                <a:latin typeface="Arial Black"/>
                <a:cs typeface="Arial Black"/>
              </a:rPr>
              <a:t>timeless</a:t>
            </a:r>
            <a:r>
              <a:rPr dirty="0" sz="1100" spc="-3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85">
                <a:solidFill>
                  <a:srgbClr val="38383B"/>
                </a:solidFill>
                <a:latin typeface="Arial Black"/>
                <a:cs typeface="Arial Black"/>
              </a:rPr>
              <a:t>game</a:t>
            </a:r>
            <a:r>
              <a:rPr dirty="0" sz="1100" spc="-6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8383B"/>
                </a:solidFill>
                <a:latin typeface="Arial Black"/>
                <a:cs typeface="Arial Black"/>
              </a:rPr>
              <a:t>in</a:t>
            </a:r>
            <a:r>
              <a:rPr dirty="0" sz="1100" spc="-55">
                <a:solidFill>
                  <a:srgbClr val="38383B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8383B"/>
                </a:solidFill>
                <a:latin typeface="Arial Black"/>
                <a:cs typeface="Arial Black"/>
              </a:rPr>
              <a:t>Python.</a:t>
            </a:r>
            <a:endParaRPr sz="1100">
              <a:latin typeface="Arial Black"/>
              <a:cs typeface="Arial Black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1990" y="4536090"/>
            <a:ext cx="812482" cy="2287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5774" y="4953666"/>
            <a:ext cx="2772346" cy="23183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1222" y="5374290"/>
            <a:ext cx="2478214" cy="23031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5586" y="5793390"/>
            <a:ext cx="2732722" cy="23183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3622" y="6212490"/>
            <a:ext cx="2173414" cy="2318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911" y="6377939"/>
            <a:ext cx="1196339" cy="2956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476" y="1685180"/>
            <a:ext cx="3469640" cy="492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25"/>
              <a:t>Problem</a:t>
            </a:r>
            <a:r>
              <a:rPr dirty="0" spc="-25"/>
              <a:t> </a:t>
            </a:r>
            <a:r>
              <a:rPr dirty="0" spc="100"/>
              <a:t>Statement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4390" y="2474404"/>
            <a:ext cx="8853170" cy="78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Our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goal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is</a:t>
            </a:r>
            <a:r>
              <a:rPr dirty="0" sz="120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write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Python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program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that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allows</a:t>
            </a:r>
            <a:r>
              <a:rPr dirty="0" sz="120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two</a:t>
            </a:r>
            <a:r>
              <a:rPr dirty="0" sz="120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players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38383B"/>
                </a:solidFill>
                <a:latin typeface="Tahoma"/>
                <a:cs typeface="Tahoma"/>
              </a:rPr>
              <a:t>Tic-</a:t>
            </a:r>
            <a:r>
              <a:rPr dirty="0" sz="1200" spc="-55">
                <a:solidFill>
                  <a:srgbClr val="38383B"/>
                </a:solidFill>
                <a:latin typeface="Tahoma"/>
                <a:cs typeface="Tahoma"/>
              </a:rPr>
              <a:t>Tac-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Toe.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program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should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handle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player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turns,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validate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moves,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check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for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wins,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declare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draw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if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ends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without</a:t>
            </a:r>
            <a:r>
              <a:rPr dirty="0" sz="120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winner.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We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will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also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explore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use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of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Python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lists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represent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board.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4376" y="3576228"/>
            <a:ext cx="1922780" cy="6553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0F0F13"/>
                </a:solidFill>
                <a:latin typeface="Times New Roman"/>
                <a:cs typeface="Times New Roman"/>
              </a:rPr>
              <a:t>Core</a:t>
            </a:r>
            <a:r>
              <a:rPr dirty="0" sz="1500" spc="155" b="1">
                <a:solidFill>
                  <a:srgbClr val="0F0F13"/>
                </a:solidFill>
                <a:latin typeface="Times New Roman"/>
                <a:cs typeface="Times New Roman"/>
              </a:rPr>
              <a:t> </a:t>
            </a:r>
            <a:r>
              <a:rPr dirty="0" sz="1500" spc="50" b="1">
                <a:solidFill>
                  <a:srgbClr val="0F0F13"/>
                </a:solidFill>
                <a:latin typeface="Times New Roman"/>
                <a:cs typeface="Times New Roman"/>
              </a:rPr>
              <a:t>Functionalities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1.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Display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board.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4390" y="4412990"/>
            <a:ext cx="2499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2.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8383B"/>
                </a:solidFill>
                <a:latin typeface="Tahoma"/>
                <a:cs typeface="Tahoma"/>
              </a:rPr>
              <a:t>Take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player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input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for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their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8383B"/>
                </a:solidFill>
                <a:latin typeface="Tahoma"/>
                <a:cs typeface="Tahoma"/>
              </a:rPr>
              <a:t>move.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4390" y="4803142"/>
            <a:ext cx="3101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3.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Validate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move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update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board.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4390" y="5193303"/>
            <a:ext cx="3220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4.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Check</a:t>
            </a:r>
            <a:r>
              <a:rPr dirty="0" sz="120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for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win</a:t>
            </a:r>
            <a:r>
              <a:rPr dirty="0" sz="120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condition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after</a:t>
            </a:r>
            <a:r>
              <a:rPr dirty="0" sz="120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each</a:t>
            </a:r>
            <a:r>
              <a:rPr dirty="0" sz="120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8383B"/>
                </a:solidFill>
                <a:latin typeface="Tahoma"/>
                <a:cs typeface="Tahoma"/>
              </a:rPr>
              <a:t>move.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4390" y="5581883"/>
            <a:ext cx="3304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5.</a:t>
            </a:r>
            <a:r>
              <a:rPr dirty="0" sz="120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Determine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if</a:t>
            </a:r>
            <a:r>
              <a:rPr dirty="0" sz="120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has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ended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in</a:t>
            </a: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8383B"/>
                </a:solidFill>
                <a:latin typeface="Tahoma"/>
                <a:cs typeface="Tahoma"/>
              </a:rPr>
              <a:t>draw.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13041" y="3576228"/>
            <a:ext cx="4003040" cy="6553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45" b="1">
                <a:solidFill>
                  <a:srgbClr val="0F0F13"/>
                </a:solidFill>
                <a:latin typeface="Times New Roman"/>
                <a:cs typeface="Times New Roman"/>
              </a:rPr>
              <a:t>Technical</a:t>
            </a:r>
            <a:r>
              <a:rPr dirty="0" sz="1500" spc="10" b="1">
                <a:solidFill>
                  <a:srgbClr val="0F0F13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0F0F13"/>
                </a:solidFill>
                <a:latin typeface="Times New Roman"/>
                <a:cs typeface="Times New Roman"/>
              </a:rPr>
              <a:t>Approach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1.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Use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Python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list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of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lists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represent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board.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13107" y="4342871"/>
            <a:ext cx="409892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2.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Implement</a:t>
            </a:r>
            <a:r>
              <a:rPr dirty="0" sz="1200" spc="1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functions</a:t>
            </a:r>
            <a:r>
              <a:rPr dirty="0" sz="1200" spc="1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for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validating</a:t>
            </a:r>
            <a:r>
              <a:rPr dirty="0" sz="1200" spc="1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moves,</a:t>
            </a:r>
            <a:r>
              <a:rPr dirty="0" sz="1200" spc="1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checking</a:t>
            </a:r>
            <a:r>
              <a:rPr dirty="0" sz="1200" spc="1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for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wins,</a:t>
            </a:r>
            <a:r>
              <a:rPr dirty="0" sz="1200" spc="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detecting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draw.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213107" y="5053080"/>
            <a:ext cx="3716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3.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Use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loops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manage</a:t>
            </a:r>
            <a:r>
              <a:rPr dirty="0" sz="120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player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turns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flow.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213107" y="5371579"/>
            <a:ext cx="404622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4.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Provide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visual</a:t>
            </a:r>
            <a:r>
              <a:rPr dirty="0" sz="120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feedback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players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about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8383B"/>
                </a:solidFill>
                <a:latin typeface="Tahoma"/>
                <a:cs typeface="Tahoma"/>
              </a:rPr>
              <a:t>game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state.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911" y="6377939"/>
            <a:ext cx="1196339" cy="2956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10"/>
              <a:t>Technology</a:t>
            </a:r>
            <a:r>
              <a:rPr dirty="0" spc="-20"/>
              <a:t> </a:t>
            </a:r>
            <a:r>
              <a:rPr dirty="0" spc="455"/>
              <a:t>-</a:t>
            </a:r>
            <a:r>
              <a:rPr dirty="0" spc="-60"/>
              <a:t> </a:t>
            </a:r>
            <a:r>
              <a:rPr dirty="0" spc="85"/>
              <a:t>Package</a:t>
            </a:r>
            <a:r>
              <a:rPr dirty="0" spc="-5"/>
              <a:t> </a:t>
            </a:r>
            <a:r>
              <a:rPr dirty="0" spc="105"/>
              <a:t>Used</a:t>
            </a:r>
            <a:r>
              <a:rPr dirty="0" spc="-50"/>
              <a:t> </a:t>
            </a:r>
            <a:r>
              <a:rPr dirty="0" spc="130"/>
              <a:t>in</a:t>
            </a:r>
            <a:r>
              <a:rPr dirty="0" spc="-40"/>
              <a:t> </a:t>
            </a:r>
            <a:r>
              <a:rPr dirty="0" spc="130"/>
              <a:t>the</a:t>
            </a:r>
            <a:r>
              <a:rPr dirty="0" spc="-70"/>
              <a:t> </a:t>
            </a:r>
            <a:r>
              <a:rPr dirty="0" spc="75"/>
              <a:t>Project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4390" y="2776153"/>
            <a:ext cx="877760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Python</a:t>
            </a:r>
            <a:r>
              <a:rPr dirty="0" sz="1200" spc="2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program</a:t>
            </a:r>
            <a:r>
              <a:rPr dirty="0" sz="1200" spc="1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utilizes</a:t>
            </a:r>
            <a:r>
              <a:rPr dirty="0" sz="1200" spc="1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built-in</a:t>
            </a:r>
            <a:r>
              <a:rPr dirty="0" sz="1200" spc="1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Python</a:t>
            </a:r>
            <a:r>
              <a:rPr dirty="0" sz="1200" spc="1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libraries.</a:t>
            </a:r>
            <a:r>
              <a:rPr dirty="0" sz="1200" spc="1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These</a:t>
            </a:r>
            <a:r>
              <a:rPr dirty="0" sz="1200" spc="1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libraries</a:t>
            </a:r>
            <a:r>
              <a:rPr dirty="0" sz="1200" spc="1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provide</a:t>
            </a:r>
            <a:r>
              <a:rPr dirty="0" sz="1200" spc="1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necessary</a:t>
            </a:r>
            <a:r>
              <a:rPr dirty="0" sz="1200" spc="1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tools</a:t>
            </a:r>
            <a:r>
              <a:rPr dirty="0" sz="1200" spc="1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for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working</a:t>
            </a:r>
            <a:r>
              <a:rPr dirty="0" sz="1200" spc="1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with</a:t>
            </a:r>
            <a:r>
              <a:rPr dirty="0" sz="1200" spc="1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input</a:t>
            </a:r>
            <a:r>
              <a:rPr dirty="0" sz="1200" spc="1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38383B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output</a:t>
            </a:r>
            <a:r>
              <a:rPr dirty="0" sz="1200" spc="1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operations,</a:t>
            </a:r>
            <a:r>
              <a:rPr dirty="0" sz="1200" spc="1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data</a:t>
            </a:r>
            <a:r>
              <a:rPr dirty="0" sz="1200" spc="1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structures,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program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control</a:t>
            </a:r>
            <a:r>
              <a:rPr dirty="0" sz="1200" spc="1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flow.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program</a:t>
            </a:r>
            <a:r>
              <a:rPr dirty="0" sz="1200" spc="1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does</a:t>
            </a:r>
            <a:r>
              <a:rPr dirty="0" sz="1200" spc="1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not</a:t>
            </a:r>
            <a:r>
              <a:rPr dirty="0" sz="1200" spc="1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use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any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external</a:t>
            </a:r>
            <a:r>
              <a:rPr dirty="0" sz="1200" spc="1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libraries</a:t>
            </a:r>
            <a:r>
              <a:rPr dirty="0" sz="1200" spc="1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or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packages.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47115" y="366979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19" h="350520">
                <a:moveTo>
                  <a:pt x="326136" y="350520"/>
                </a:moveTo>
                <a:lnTo>
                  <a:pt x="22859" y="350520"/>
                </a:lnTo>
                <a:lnTo>
                  <a:pt x="13501" y="348662"/>
                </a:lnTo>
                <a:lnTo>
                  <a:pt x="6286" y="343662"/>
                </a:lnTo>
                <a:lnTo>
                  <a:pt x="1643" y="336375"/>
                </a:lnTo>
                <a:lnTo>
                  <a:pt x="0" y="327660"/>
                </a:lnTo>
                <a:lnTo>
                  <a:pt x="0" y="22860"/>
                </a:lnTo>
                <a:lnTo>
                  <a:pt x="1643" y="14144"/>
                </a:lnTo>
                <a:lnTo>
                  <a:pt x="6286" y="6858"/>
                </a:lnTo>
                <a:lnTo>
                  <a:pt x="13501" y="1857"/>
                </a:lnTo>
                <a:lnTo>
                  <a:pt x="22859" y="0"/>
                </a:lnTo>
                <a:lnTo>
                  <a:pt x="326136" y="0"/>
                </a:lnTo>
                <a:lnTo>
                  <a:pt x="335732" y="1857"/>
                </a:lnTo>
                <a:lnTo>
                  <a:pt x="343471" y="6858"/>
                </a:lnTo>
                <a:lnTo>
                  <a:pt x="348638" y="14144"/>
                </a:lnTo>
                <a:lnTo>
                  <a:pt x="350519" y="22860"/>
                </a:lnTo>
                <a:lnTo>
                  <a:pt x="350519" y="327660"/>
                </a:lnTo>
                <a:lnTo>
                  <a:pt x="348638" y="336375"/>
                </a:lnTo>
                <a:lnTo>
                  <a:pt x="343471" y="343662"/>
                </a:lnTo>
                <a:lnTo>
                  <a:pt x="335732" y="348662"/>
                </a:lnTo>
                <a:lnTo>
                  <a:pt x="326136" y="350520"/>
                </a:lnTo>
                <a:close/>
              </a:path>
            </a:pathLst>
          </a:custGeom>
          <a:solidFill>
            <a:srgbClr val="DFDF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65565" y="3661700"/>
            <a:ext cx="114300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150" b="1">
                <a:solidFill>
                  <a:srgbClr val="38383B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41893" y="3647853"/>
            <a:ext cx="2400300" cy="1860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75" b="1">
                <a:solidFill>
                  <a:srgbClr val="38383B"/>
                </a:solidFill>
                <a:latin typeface="Times New Roman"/>
                <a:cs typeface="Times New Roman"/>
              </a:rPr>
              <a:t>1.</a:t>
            </a:r>
            <a:r>
              <a:rPr dirty="0" sz="1500" spc="-15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spc="40" b="1">
                <a:solidFill>
                  <a:srgbClr val="38383B"/>
                </a:solidFill>
                <a:latin typeface="Times New Roman"/>
                <a:cs typeface="Times New Roman"/>
              </a:rPr>
              <a:t>Input/Output</a:t>
            </a:r>
            <a:endParaRPr sz="1500">
              <a:latin typeface="Times New Roman"/>
              <a:cs typeface="Times New Roman"/>
            </a:endParaRPr>
          </a:p>
          <a:p>
            <a:pPr marL="12700" marR="43180">
              <a:lnSpc>
                <a:spcPct val="138300"/>
              </a:lnSpc>
              <a:spcBef>
                <a:spcPts val="675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program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uses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`input()`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function</a:t>
            </a:r>
            <a:r>
              <a:rPr dirty="0" sz="1200" spc="1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receive</a:t>
            </a:r>
            <a:r>
              <a:rPr dirty="0" sz="1200" spc="1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user</a:t>
            </a:r>
            <a:r>
              <a:rPr dirty="0" sz="1200" spc="1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input</a:t>
            </a:r>
            <a:r>
              <a:rPr dirty="0" sz="1200" spc="1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for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game's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moves.</a:t>
            </a:r>
            <a:r>
              <a:rPr dirty="0" sz="120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55">
                <a:solidFill>
                  <a:srgbClr val="38383B"/>
                </a:solidFill>
                <a:latin typeface="Tahoma"/>
                <a:cs typeface="Tahoma"/>
              </a:rPr>
              <a:t>It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uses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38300"/>
              </a:lnSpc>
              <a:spcBef>
                <a:spcPts val="1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`print()`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function</a:t>
            </a:r>
            <a:r>
              <a:rPr dirty="0" sz="1200" spc="1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display</a:t>
            </a:r>
            <a:r>
              <a:rPr dirty="0" sz="1200" spc="1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 board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messages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the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players.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587496" y="366979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27660" y="350520"/>
                </a:moveTo>
                <a:lnTo>
                  <a:pt x="22859" y="350520"/>
                </a:lnTo>
                <a:lnTo>
                  <a:pt x="14144" y="348662"/>
                </a:lnTo>
                <a:lnTo>
                  <a:pt x="6858" y="343662"/>
                </a:lnTo>
                <a:lnTo>
                  <a:pt x="1857" y="336375"/>
                </a:lnTo>
                <a:lnTo>
                  <a:pt x="0" y="327660"/>
                </a:lnTo>
                <a:lnTo>
                  <a:pt x="0" y="22860"/>
                </a:lnTo>
                <a:lnTo>
                  <a:pt x="1857" y="14144"/>
                </a:lnTo>
                <a:lnTo>
                  <a:pt x="6858" y="6858"/>
                </a:lnTo>
                <a:lnTo>
                  <a:pt x="14144" y="1857"/>
                </a:lnTo>
                <a:lnTo>
                  <a:pt x="22859" y="0"/>
                </a:lnTo>
                <a:lnTo>
                  <a:pt x="327660" y="0"/>
                </a:lnTo>
                <a:lnTo>
                  <a:pt x="336375" y="1857"/>
                </a:lnTo>
                <a:lnTo>
                  <a:pt x="343661" y="6858"/>
                </a:lnTo>
                <a:lnTo>
                  <a:pt x="348662" y="14144"/>
                </a:lnTo>
                <a:lnTo>
                  <a:pt x="350519" y="22860"/>
                </a:lnTo>
                <a:lnTo>
                  <a:pt x="350519" y="327660"/>
                </a:lnTo>
                <a:lnTo>
                  <a:pt x="348662" y="336375"/>
                </a:lnTo>
                <a:lnTo>
                  <a:pt x="343661" y="343662"/>
                </a:lnTo>
                <a:lnTo>
                  <a:pt x="336375" y="348662"/>
                </a:lnTo>
                <a:lnTo>
                  <a:pt x="327660" y="350520"/>
                </a:lnTo>
                <a:close/>
              </a:path>
            </a:pathLst>
          </a:custGeom>
          <a:solidFill>
            <a:srgbClr val="DFDF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689035" y="3661700"/>
            <a:ext cx="14668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50" b="1">
                <a:solidFill>
                  <a:srgbClr val="38383B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82211" y="3632875"/>
            <a:ext cx="2297430" cy="18662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23594">
              <a:lnSpc>
                <a:spcPct val="107400"/>
              </a:lnSpc>
              <a:spcBef>
                <a:spcPts val="95"/>
              </a:spcBef>
            </a:pPr>
            <a:r>
              <a:rPr dirty="0" sz="1500" b="1">
                <a:solidFill>
                  <a:srgbClr val="38383B"/>
                </a:solidFill>
                <a:latin typeface="Times New Roman"/>
                <a:cs typeface="Times New Roman"/>
              </a:rPr>
              <a:t>2.</a:t>
            </a:r>
            <a:r>
              <a:rPr dirty="0" sz="1500" spc="75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38383B"/>
                </a:solidFill>
                <a:latin typeface="Times New Roman"/>
                <a:cs typeface="Times New Roman"/>
              </a:rPr>
              <a:t>Lists</a:t>
            </a:r>
            <a:r>
              <a:rPr dirty="0" sz="1500" spc="50" b="1">
                <a:solidFill>
                  <a:srgbClr val="38383B"/>
                </a:solidFill>
                <a:latin typeface="Times New Roman"/>
                <a:cs typeface="Times New Roman"/>
              </a:rPr>
              <a:t> and</a:t>
            </a:r>
            <a:r>
              <a:rPr dirty="0" sz="1500" spc="85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38383B"/>
                </a:solidFill>
                <a:latin typeface="Times New Roman"/>
                <a:cs typeface="Times New Roman"/>
              </a:rPr>
              <a:t>Data </a:t>
            </a:r>
            <a:r>
              <a:rPr dirty="0" sz="1500" spc="45" b="1">
                <a:solidFill>
                  <a:srgbClr val="38383B"/>
                </a:solidFill>
                <a:latin typeface="Times New Roman"/>
                <a:cs typeface="Times New Roman"/>
              </a:rPr>
              <a:t>Structures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38500"/>
              </a:lnSpc>
              <a:spcBef>
                <a:spcPts val="66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Python</a:t>
            </a:r>
            <a:r>
              <a:rPr dirty="0" sz="1200" spc="1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lists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are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used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to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represent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38383B"/>
                </a:solidFill>
                <a:latin typeface="Tahoma"/>
                <a:cs typeface="Tahoma"/>
              </a:rPr>
              <a:t>Tic-</a:t>
            </a:r>
            <a:r>
              <a:rPr dirty="0" sz="1200" spc="-55">
                <a:solidFill>
                  <a:srgbClr val="38383B"/>
                </a:solidFill>
                <a:latin typeface="Tahoma"/>
                <a:cs typeface="Tahoma"/>
              </a:rPr>
              <a:t>Tac-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Toe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board.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Lists</a:t>
            </a:r>
            <a:r>
              <a:rPr dirty="0" sz="120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provide</a:t>
            </a:r>
            <a:r>
              <a:rPr dirty="0" sz="1200" spc="1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an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efficient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38383B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convenient</a:t>
            </a:r>
            <a:r>
              <a:rPr dirty="0" sz="1200" spc="1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way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store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38383B"/>
                </a:solidFill>
                <a:latin typeface="Tahoma"/>
                <a:cs typeface="Tahoma"/>
              </a:rPr>
              <a:t>and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manipulate</a:t>
            </a:r>
            <a:r>
              <a:rPr dirty="0" sz="1200" spc="1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game's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state.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627876" y="366979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27660" y="350520"/>
                </a:moveTo>
                <a:lnTo>
                  <a:pt x="24384" y="350520"/>
                </a:lnTo>
                <a:lnTo>
                  <a:pt x="14787" y="348662"/>
                </a:lnTo>
                <a:lnTo>
                  <a:pt x="7048" y="343662"/>
                </a:lnTo>
                <a:lnTo>
                  <a:pt x="1881" y="336375"/>
                </a:lnTo>
                <a:lnTo>
                  <a:pt x="0" y="327660"/>
                </a:lnTo>
                <a:lnTo>
                  <a:pt x="0" y="22860"/>
                </a:lnTo>
                <a:lnTo>
                  <a:pt x="1881" y="14144"/>
                </a:lnTo>
                <a:lnTo>
                  <a:pt x="7048" y="6858"/>
                </a:lnTo>
                <a:lnTo>
                  <a:pt x="14787" y="1857"/>
                </a:lnTo>
                <a:lnTo>
                  <a:pt x="24384" y="0"/>
                </a:lnTo>
                <a:lnTo>
                  <a:pt x="327660" y="0"/>
                </a:lnTo>
                <a:lnTo>
                  <a:pt x="337018" y="1857"/>
                </a:lnTo>
                <a:lnTo>
                  <a:pt x="344233" y="6858"/>
                </a:lnTo>
                <a:lnTo>
                  <a:pt x="348876" y="14144"/>
                </a:lnTo>
                <a:lnTo>
                  <a:pt x="350519" y="22860"/>
                </a:lnTo>
                <a:lnTo>
                  <a:pt x="350519" y="327660"/>
                </a:lnTo>
                <a:lnTo>
                  <a:pt x="348876" y="336375"/>
                </a:lnTo>
                <a:lnTo>
                  <a:pt x="344233" y="343662"/>
                </a:lnTo>
                <a:lnTo>
                  <a:pt x="337018" y="348662"/>
                </a:lnTo>
                <a:lnTo>
                  <a:pt x="327660" y="350520"/>
                </a:lnTo>
                <a:close/>
              </a:path>
            </a:pathLst>
          </a:custGeom>
          <a:solidFill>
            <a:srgbClr val="DFDF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735669" y="3661700"/>
            <a:ext cx="13906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50" b="1">
                <a:solidFill>
                  <a:srgbClr val="38383B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122614" y="3647853"/>
            <a:ext cx="2331085" cy="2115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38383B"/>
                </a:solidFill>
                <a:latin typeface="Times New Roman"/>
                <a:cs typeface="Times New Roman"/>
              </a:rPr>
              <a:t>3.</a:t>
            </a:r>
            <a:r>
              <a:rPr dirty="0" sz="1500" spc="-15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spc="45" b="1">
                <a:solidFill>
                  <a:srgbClr val="38383B"/>
                </a:solidFill>
                <a:latin typeface="Times New Roman"/>
                <a:cs typeface="Times New Roman"/>
              </a:rPr>
              <a:t>Control</a:t>
            </a:r>
            <a:r>
              <a:rPr dirty="0" sz="1500" spc="5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spc="30" b="1">
                <a:solidFill>
                  <a:srgbClr val="38383B"/>
                </a:solidFill>
                <a:latin typeface="Times New Roman"/>
                <a:cs typeface="Times New Roman"/>
              </a:rPr>
              <a:t>Flow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38600"/>
              </a:lnSpc>
              <a:spcBef>
                <a:spcPts val="67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program</a:t>
            </a:r>
            <a:r>
              <a:rPr dirty="0" sz="1200" spc="1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uses</a:t>
            </a:r>
            <a:r>
              <a:rPr dirty="0" sz="1200" spc="1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`while`</a:t>
            </a:r>
            <a:r>
              <a:rPr dirty="0" sz="1200" spc="1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8383B"/>
                </a:solidFill>
                <a:latin typeface="Tahoma"/>
                <a:cs typeface="Tahoma"/>
              </a:rPr>
              <a:t>loops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manage</a:t>
            </a:r>
            <a:r>
              <a:rPr dirty="0" sz="1200" spc="1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player</a:t>
            </a:r>
            <a:r>
              <a:rPr dirty="0" sz="1200" spc="1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turns</a:t>
            </a:r>
            <a:r>
              <a:rPr dirty="0" sz="1200" spc="1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38383B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continue</a:t>
            </a:r>
            <a:r>
              <a:rPr dirty="0" sz="1200" spc="1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until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win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30">
                <a:solidFill>
                  <a:srgbClr val="38383B"/>
                </a:solidFill>
                <a:latin typeface="Tahoma"/>
                <a:cs typeface="Tahoma"/>
              </a:rPr>
              <a:t>or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draw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condition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is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met.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8383B"/>
                </a:solidFill>
                <a:latin typeface="Tahoma"/>
                <a:cs typeface="Tahoma"/>
              </a:rPr>
              <a:t>`if`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statements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are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used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validate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moves,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check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for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wins,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38383B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manage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game's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logic.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1702" y="1250625"/>
            <a:ext cx="130746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0" b="1">
                <a:solidFill>
                  <a:srgbClr val="0F0F13"/>
                </a:solidFill>
                <a:latin typeface="Times New Roman"/>
                <a:cs typeface="Times New Roman"/>
              </a:rPr>
              <a:t>Program</a:t>
            </a:r>
            <a:r>
              <a:rPr dirty="0" sz="1500" spc="5" b="1">
                <a:solidFill>
                  <a:srgbClr val="0F0F13"/>
                </a:solidFill>
                <a:latin typeface="Times New Roman"/>
                <a:cs typeface="Times New Roman"/>
              </a:rPr>
              <a:t> </a:t>
            </a:r>
            <a:r>
              <a:rPr dirty="0" sz="1500" spc="30" b="1">
                <a:solidFill>
                  <a:srgbClr val="0F0F13"/>
                </a:solidFill>
                <a:latin typeface="Times New Roman"/>
                <a:cs typeface="Times New Roman"/>
              </a:rPr>
              <a:t>Code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72319" y="1671320"/>
            <a:ext cx="9515475" cy="6350"/>
          </a:xfrm>
          <a:custGeom>
            <a:avLst/>
            <a:gdLst/>
            <a:ahLst/>
            <a:cxnLst/>
            <a:rect l="l" t="t" r="r" b="b"/>
            <a:pathLst>
              <a:path w="9515475" h="6350">
                <a:moveTo>
                  <a:pt x="0" y="0"/>
                </a:moveTo>
                <a:lnTo>
                  <a:pt x="9515285" y="0"/>
                </a:lnTo>
                <a:lnTo>
                  <a:pt x="9515285" y="6350"/>
                </a:lnTo>
                <a:lnTo>
                  <a:pt x="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36289" y="1735346"/>
            <a:ext cx="3867785" cy="5010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def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display_board(board):</a:t>
            </a:r>
            <a:endParaRPr sz="550">
              <a:latin typeface="Consolas"/>
              <a:cs typeface="Consolas"/>
            </a:endParaRPr>
          </a:p>
          <a:p>
            <a:pPr marL="12700" marR="1580515">
              <a:lnSpc>
                <a:spcPct val="290900"/>
              </a:lnSpc>
              <a:spcBef>
                <a:spcPts val="15"/>
              </a:spcBef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"""Prints</a:t>
            </a:r>
            <a:r>
              <a:rPr dirty="0" sz="550" spc="9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the</a:t>
            </a:r>
            <a:r>
              <a:rPr dirty="0" sz="550" spc="9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current</a:t>
            </a:r>
            <a:r>
              <a:rPr dirty="0" sz="550" spc="9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state</a:t>
            </a:r>
            <a:r>
              <a:rPr dirty="0" sz="550" spc="9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of</a:t>
            </a:r>
            <a:r>
              <a:rPr dirty="0" sz="550" spc="11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the</a:t>
            </a:r>
            <a:r>
              <a:rPr dirty="0" sz="550" spc="9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Tic-Tac-Toe</a:t>
            </a:r>
            <a:r>
              <a:rPr dirty="0" sz="550" spc="9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board."""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for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row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in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board:</a:t>
            </a:r>
            <a:endParaRPr sz="550">
              <a:latin typeface="Consolas"/>
              <a:cs typeface="Consolas"/>
            </a:endParaRPr>
          </a:p>
          <a:p>
            <a:pPr marL="12700" marR="1905000">
              <a:lnSpc>
                <a:spcPct val="292700"/>
              </a:lnSpc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print("|",</a:t>
            </a:r>
            <a:r>
              <a:rPr dirty="0" sz="550" spc="8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"</a:t>
            </a:r>
            <a:r>
              <a:rPr dirty="0" sz="550" spc="8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|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".join(str(x)</a:t>
            </a:r>
            <a:r>
              <a:rPr dirty="0" sz="550" spc="8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for</a:t>
            </a:r>
            <a:r>
              <a:rPr dirty="0" sz="550" spc="8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x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in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row),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20">
                <a:solidFill>
                  <a:srgbClr val="38383B"/>
                </a:solidFill>
                <a:latin typeface="Consolas"/>
                <a:cs typeface="Consolas"/>
              </a:rPr>
              <a:t>"|")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def</a:t>
            </a:r>
            <a:r>
              <a:rPr dirty="0" sz="550" spc="18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is_valid_move(board,</a:t>
            </a:r>
            <a:r>
              <a:rPr dirty="0" sz="550" spc="1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move):</a:t>
            </a:r>
            <a:endParaRPr sz="550">
              <a:latin typeface="Consolas"/>
              <a:cs typeface="Consolas"/>
            </a:endParaRPr>
          </a:p>
          <a:p>
            <a:pPr marL="12700" marR="1460500">
              <a:lnSpc>
                <a:spcPts val="1930"/>
              </a:lnSpc>
              <a:spcBef>
                <a:spcPts val="265"/>
              </a:spcBef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"""Checks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if</a:t>
            </a:r>
            <a:r>
              <a:rPr dirty="0" sz="550" spc="7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a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given</a:t>
            </a:r>
            <a:r>
              <a:rPr dirty="0" sz="550" spc="7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move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is</a:t>
            </a:r>
            <a:r>
              <a:rPr dirty="0" sz="550" spc="7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valid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on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the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current</a:t>
            </a:r>
            <a:r>
              <a:rPr dirty="0" sz="550" spc="7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board."""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row,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col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=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move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//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3,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move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%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50">
                <a:solidFill>
                  <a:srgbClr val="38383B"/>
                </a:solidFill>
                <a:latin typeface="Consolas"/>
                <a:cs typeface="Consolas"/>
              </a:rPr>
              <a:t>3</a:t>
            </a:r>
            <a:endParaRPr sz="550">
              <a:latin typeface="Consolas"/>
              <a:cs typeface="Consolas"/>
            </a:endParaRPr>
          </a:p>
          <a:p>
            <a:pPr marL="12700" marR="1299210">
              <a:lnSpc>
                <a:spcPts val="1920"/>
              </a:lnSpc>
              <a:spcBef>
                <a:spcPts val="10"/>
              </a:spcBef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return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0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&lt;=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row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&lt;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3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and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0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&lt;=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col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&lt;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3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and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board[row][col]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==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"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50">
                <a:solidFill>
                  <a:srgbClr val="38383B"/>
                </a:solidFill>
                <a:latin typeface="Consolas"/>
                <a:cs typeface="Consolas"/>
              </a:rPr>
              <a:t>"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def</a:t>
            </a:r>
            <a:r>
              <a:rPr dirty="0" sz="550" spc="1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check_win(board,</a:t>
            </a:r>
            <a:r>
              <a:rPr dirty="0" sz="550" spc="1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player):</a:t>
            </a:r>
            <a:endParaRPr sz="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"""Checks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if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the</a:t>
            </a:r>
            <a:r>
              <a:rPr dirty="0" sz="550" spc="9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given</a:t>
            </a:r>
            <a:r>
              <a:rPr dirty="0" sz="550" spc="7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player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has</a:t>
            </a:r>
            <a:r>
              <a:rPr dirty="0" sz="550" spc="9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won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the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game."""</a:t>
            </a:r>
            <a:endParaRPr sz="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win_conditions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=</a:t>
            </a:r>
            <a:r>
              <a:rPr dirty="0" sz="550" spc="8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[[(0,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0),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(0,</a:t>
            </a:r>
            <a:r>
              <a:rPr dirty="0" sz="550" spc="7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1),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(0,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2)],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[(1,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0),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(1,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1),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(1,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2)],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[(2,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0),</a:t>
            </a:r>
            <a:r>
              <a:rPr dirty="0" sz="550" spc="7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(2,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1),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(2,</a:t>
            </a:r>
            <a:r>
              <a:rPr dirty="0" sz="550" spc="8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20">
                <a:solidFill>
                  <a:srgbClr val="38383B"/>
                </a:solidFill>
                <a:latin typeface="Consolas"/>
                <a:cs typeface="Consolas"/>
              </a:rPr>
              <a:t>2)],</a:t>
            </a:r>
            <a:endParaRPr sz="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[(0,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0),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(1,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0),</a:t>
            </a:r>
            <a:r>
              <a:rPr dirty="0" sz="550" spc="7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(2,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0)],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[(0,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1),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(1,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1),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(2,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1)],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[(0,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2),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(1,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2),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(2,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20">
                <a:solidFill>
                  <a:srgbClr val="38383B"/>
                </a:solidFill>
                <a:latin typeface="Consolas"/>
                <a:cs typeface="Consolas"/>
              </a:rPr>
              <a:t>2)],</a:t>
            </a:r>
            <a:endParaRPr sz="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[(0,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0),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(1,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1),</a:t>
            </a:r>
            <a:r>
              <a:rPr dirty="0" sz="550" spc="7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(2,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2)],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[(0,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2),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(1,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1),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(2,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20">
                <a:solidFill>
                  <a:srgbClr val="38383B"/>
                </a:solidFill>
                <a:latin typeface="Consolas"/>
                <a:cs typeface="Consolas"/>
              </a:rPr>
              <a:t>0)]]</a:t>
            </a:r>
            <a:endParaRPr sz="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for</a:t>
            </a:r>
            <a:r>
              <a:rPr dirty="0" sz="550" spc="7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condition</a:t>
            </a:r>
            <a:r>
              <a:rPr dirty="0" sz="550" spc="8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in</a:t>
            </a:r>
            <a:r>
              <a:rPr dirty="0" sz="550" spc="9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win_conditions:</a:t>
            </a:r>
            <a:endParaRPr sz="550">
              <a:latin typeface="Consolas"/>
              <a:cs typeface="Consolas"/>
            </a:endParaRPr>
          </a:p>
          <a:p>
            <a:pPr marL="12700" marR="1419225">
              <a:lnSpc>
                <a:spcPct val="290900"/>
              </a:lnSpc>
              <a:spcBef>
                <a:spcPts val="10"/>
              </a:spcBef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if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all(board[row][col]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==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player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for</a:t>
            </a:r>
            <a:r>
              <a:rPr dirty="0" sz="550" spc="9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row,</a:t>
            </a:r>
            <a:r>
              <a:rPr dirty="0" sz="550" spc="9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col</a:t>
            </a:r>
            <a:r>
              <a:rPr dirty="0" sz="550" spc="9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in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condition):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return</a:t>
            </a:r>
            <a:r>
              <a:rPr dirty="0" sz="550" spc="11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20">
                <a:solidFill>
                  <a:srgbClr val="38383B"/>
                </a:solidFill>
                <a:latin typeface="Consolas"/>
                <a:cs typeface="Consolas"/>
              </a:rPr>
              <a:t>True</a:t>
            </a:r>
            <a:endParaRPr sz="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return</a:t>
            </a:r>
            <a:r>
              <a:rPr dirty="0" sz="550" spc="11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False</a:t>
            </a:r>
            <a:endParaRPr sz="550">
              <a:latin typeface="Consolas"/>
              <a:cs typeface="Consolas"/>
            </a:endParaRPr>
          </a:p>
          <a:p>
            <a:pPr marL="12700" marR="2470785">
              <a:lnSpc>
                <a:spcPct val="291800"/>
              </a:lnSpc>
              <a:spcBef>
                <a:spcPts val="5"/>
              </a:spcBef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def</a:t>
            </a:r>
            <a:r>
              <a:rPr dirty="0" sz="550" spc="6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is_board_full(board):</a:t>
            </a:r>
            <a:r>
              <a:rPr dirty="0" sz="550" spc="500">
                <a:solidFill>
                  <a:srgbClr val="38383B"/>
                </a:solidFill>
                <a:latin typeface="Consolas"/>
                <a:cs typeface="Consolas"/>
              </a:rPr>
              <a:t> 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"""Checks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if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the</a:t>
            </a:r>
            <a:r>
              <a:rPr dirty="0" sz="550" spc="8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board</a:t>
            </a:r>
            <a:r>
              <a:rPr dirty="0" sz="550" spc="7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is</a:t>
            </a:r>
            <a:r>
              <a:rPr dirty="0" sz="550" spc="7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full."""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for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row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in</a:t>
            </a:r>
            <a:r>
              <a:rPr dirty="0" sz="550" spc="5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10">
                <a:solidFill>
                  <a:srgbClr val="38383B"/>
                </a:solidFill>
                <a:latin typeface="Consolas"/>
                <a:cs typeface="Consolas"/>
              </a:rPr>
              <a:t>board:</a:t>
            </a:r>
            <a:endParaRPr sz="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for</a:t>
            </a:r>
            <a:r>
              <a:rPr dirty="0" sz="550" spc="55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cell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>
                <a:solidFill>
                  <a:srgbClr val="38383B"/>
                </a:solidFill>
                <a:latin typeface="Consolas"/>
                <a:cs typeface="Consolas"/>
              </a:rPr>
              <a:t>in</a:t>
            </a:r>
            <a:r>
              <a:rPr dirty="0" sz="550" spc="60">
                <a:solidFill>
                  <a:srgbClr val="38383B"/>
                </a:solidFill>
                <a:latin typeface="Consolas"/>
                <a:cs typeface="Consolas"/>
              </a:rPr>
              <a:t> </a:t>
            </a:r>
            <a:r>
              <a:rPr dirty="0" sz="550" spc="-20">
                <a:solidFill>
                  <a:srgbClr val="38383B"/>
                </a:solidFill>
                <a:latin typeface="Consolas"/>
                <a:cs typeface="Consolas"/>
              </a:rPr>
              <a:t>row:</a:t>
            </a:r>
            <a:endParaRPr sz="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911" y="6377939"/>
            <a:ext cx="1196339" cy="2956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0"/>
              <a:t>Program</a:t>
            </a:r>
            <a:r>
              <a:rPr dirty="0" spc="-30"/>
              <a:t> </a:t>
            </a:r>
            <a:r>
              <a:rPr dirty="0" spc="110"/>
              <a:t>Outputs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4376" y="2911825"/>
            <a:ext cx="2674620" cy="26835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0F0F13"/>
                </a:solidFill>
                <a:latin typeface="Times New Roman"/>
                <a:cs typeface="Times New Roman"/>
              </a:rPr>
              <a:t>Game</a:t>
            </a:r>
            <a:r>
              <a:rPr dirty="0" sz="1500" spc="155" b="1">
                <a:solidFill>
                  <a:srgbClr val="0F0F13"/>
                </a:solidFill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0F0F13"/>
                </a:solidFill>
                <a:latin typeface="Times New Roman"/>
                <a:cs typeface="Times New Roman"/>
              </a:rPr>
              <a:t>Start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38600"/>
              </a:lnSpc>
              <a:spcBef>
                <a:spcPts val="1150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program</a:t>
            </a:r>
            <a:r>
              <a:rPr dirty="0" sz="1200" spc="1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begins</a:t>
            </a:r>
            <a:r>
              <a:rPr dirty="0" sz="1200" spc="1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by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displaying</a:t>
            </a:r>
            <a:r>
              <a:rPr dirty="0" sz="1200" spc="1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an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empty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board.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player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'X'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is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prompted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enter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their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first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move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(a 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number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between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1</a:t>
            </a:r>
            <a:r>
              <a:rPr dirty="0" sz="1200" spc="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38383B"/>
                </a:solidFill>
                <a:latin typeface="Tahoma"/>
                <a:cs typeface="Tahoma"/>
              </a:rPr>
              <a:t>9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representing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board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position).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program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validates</a:t>
            </a:r>
            <a:r>
              <a:rPr dirty="0" sz="1200" spc="1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move,</a:t>
            </a:r>
            <a:r>
              <a:rPr dirty="0" sz="1200" spc="1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updates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board,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displays</a:t>
            </a:r>
            <a:r>
              <a:rPr dirty="0" sz="120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updated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board.</a:t>
            </a:r>
            <a:r>
              <a:rPr dirty="0" sz="1200" spc="1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This</a:t>
            </a:r>
            <a:r>
              <a:rPr dirty="0" sz="1200" spc="1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process</a:t>
            </a:r>
            <a:r>
              <a:rPr dirty="0" sz="1200" spc="1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continues</a:t>
            </a:r>
            <a:r>
              <a:rPr dirty="0" sz="1200" spc="2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for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each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player's</a:t>
            </a:r>
            <a:r>
              <a:rPr dirty="0" sz="1200" spc="1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8383B"/>
                </a:solidFill>
                <a:latin typeface="Tahoma"/>
                <a:cs typeface="Tahoma"/>
              </a:rPr>
              <a:t>turn.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55531" y="2911825"/>
            <a:ext cx="2724150" cy="19215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0F0F13"/>
                </a:solidFill>
                <a:latin typeface="Times New Roman"/>
                <a:cs typeface="Times New Roman"/>
              </a:rPr>
              <a:t>Win</a:t>
            </a:r>
            <a:r>
              <a:rPr dirty="0" sz="1500" spc="70" b="1">
                <a:solidFill>
                  <a:srgbClr val="0F0F13"/>
                </a:solidFill>
                <a:latin typeface="Times New Roman"/>
                <a:cs typeface="Times New Roman"/>
              </a:rPr>
              <a:t> </a:t>
            </a:r>
            <a:r>
              <a:rPr dirty="0" sz="1500" spc="45" b="1">
                <a:solidFill>
                  <a:srgbClr val="0F0F13"/>
                </a:solidFill>
                <a:latin typeface="Times New Roman"/>
                <a:cs typeface="Times New Roman"/>
              </a:rPr>
              <a:t>Condition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38500"/>
              </a:lnSpc>
              <a:spcBef>
                <a:spcPts val="1150"/>
              </a:spcBef>
            </a:pPr>
            <a:r>
              <a:rPr dirty="0" sz="1200" spc="-60">
                <a:solidFill>
                  <a:srgbClr val="38383B"/>
                </a:solidFill>
                <a:latin typeface="Tahoma"/>
                <a:cs typeface="Tahoma"/>
              </a:rPr>
              <a:t>If</a:t>
            </a:r>
            <a:r>
              <a:rPr dirty="0" sz="1200" spc="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player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makes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move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that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satisfies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win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condition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(three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of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8383B"/>
                </a:solidFill>
                <a:latin typeface="Tahoma"/>
                <a:cs typeface="Tahoma"/>
              </a:rPr>
              <a:t>their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symbols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in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row,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column,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30">
                <a:solidFill>
                  <a:srgbClr val="38383B"/>
                </a:solidFill>
                <a:latin typeface="Tahoma"/>
                <a:cs typeface="Tahoma"/>
              </a:rPr>
              <a:t>or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diagonal),</a:t>
            </a:r>
            <a:r>
              <a:rPr dirty="0" sz="1200" spc="1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program</a:t>
            </a:r>
            <a:r>
              <a:rPr dirty="0" sz="1200" spc="1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displays</a:t>
            </a:r>
            <a:r>
              <a:rPr dirty="0" sz="1200" spc="1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final</a:t>
            </a:r>
            <a:r>
              <a:rPr dirty="0" sz="1200" spc="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board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declares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winning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player.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then</a:t>
            </a:r>
            <a:r>
              <a:rPr dirty="0" sz="120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ends.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75156" y="2911825"/>
            <a:ext cx="2708910" cy="1415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0F0F13"/>
                </a:solidFill>
                <a:latin typeface="Times New Roman"/>
                <a:cs typeface="Times New Roman"/>
              </a:rPr>
              <a:t>Draw</a:t>
            </a:r>
            <a:r>
              <a:rPr dirty="0" sz="1500" spc="175" b="1">
                <a:solidFill>
                  <a:srgbClr val="0F0F13"/>
                </a:solidFill>
                <a:latin typeface="Times New Roman"/>
                <a:cs typeface="Times New Roman"/>
              </a:rPr>
              <a:t> </a:t>
            </a:r>
            <a:r>
              <a:rPr dirty="0" sz="1500" spc="45" b="1">
                <a:solidFill>
                  <a:srgbClr val="0F0F13"/>
                </a:solidFill>
                <a:latin typeface="Times New Roman"/>
                <a:cs typeface="Times New Roman"/>
              </a:rPr>
              <a:t>Condition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38600"/>
              </a:lnSpc>
              <a:spcBef>
                <a:spcPts val="1150"/>
              </a:spcBef>
            </a:pPr>
            <a:r>
              <a:rPr dirty="0" sz="1200" spc="-60">
                <a:solidFill>
                  <a:srgbClr val="38383B"/>
                </a:solidFill>
                <a:latin typeface="Tahoma"/>
                <a:cs typeface="Tahoma"/>
              </a:rPr>
              <a:t>If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 all</a:t>
            </a:r>
            <a:r>
              <a:rPr dirty="0" sz="120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nine</a:t>
            </a:r>
            <a:r>
              <a:rPr dirty="0" sz="120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spaces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on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board</a:t>
            </a:r>
            <a:r>
              <a:rPr dirty="0" sz="120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are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filled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without</a:t>
            </a:r>
            <a:r>
              <a:rPr dirty="0" sz="1200" spc="1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winning</a:t>
            </a:r>
            <a:r>
              <a:rPr dirty="0" sz="1200" spc="1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move,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program</a:t>
            </a:r>
            <a:r>
              <a:rPr dirty="0" sz="120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displays</a:t>
            </a:r>
            <a:r>
              <a:rPr dirty="0" sz="1200" spc="1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final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board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38383B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declares</a:t>
            </a:r>
            <a:r>
              <a:rPr dirty="0" sz="120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draw.</a:t>
            </a:r>
            <a:r>
              <a:rPr dirty="0" sz="120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then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8383B"/>
                </a:solidFill>
                <a:latin typeface="Tahoma"/>
                <a:cs typeface="Tahoma"/>
              </a:rPr>
              <a:t>ends.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911" y="6377939"/>
            <a:ext cx="1196339" cy="2956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605" y="1433634"/>
            <a:ext cx="511365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65"/>
              <a:t>Functions:</a:t>
            </a:r>
            <a:r>
              <a:rPr dirty="0" sz="2200" spc="25"/>
              <a:t> </a:t>
            </a:r>
            <a:r>
              <a:rPr dirty="0" sz="2200" spc="75"/>
              <a:t>Building</a:t>
            </a:r>
            <a:r>
              <a:rPr dirty="0" sz="2200"/>
              <a:t> </a:t>
            </a:r>
            <a:r>
              <a:rPr dirty="0" sz="2200" spc="80"/>
              <a:t>Blocks</a:t>
            </a:r>
            <a:r>
              <a:rPr dirty="0" sz="2200" spc="-5"/>
              <a:t> </a:t>
            </a:r>
            <a:r>
              <a:rPr dirty="0" sz="2200" spc="70"/>
              <a:t>of</a:t>
            </a:r>
            <a:r>
              <a:rPr dirty="0" sz="2200"/>
              <a:t> </a:t>
            </a:r>
            <a:r>
              <a:rPr dirty="0" sz="2200" spc="80"/>
              <a:t>the</a:t>
            </a:r>
            <a:r>
              <a:rPr dirty="0" sz="2200" spc="-30"/>
              <a:t> </a:t>
            </a:r>
            <a:r>
              <a:rPr dirty="0" sz="2200" spc="-20"/>
              <a:t>Game</a:t>
            </a:r>
            <a:endParaRPr sz="22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9424" y="2034539"/>
            <a:ext cx="926591" cy="84429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674105" y="2469963"/>
            <a:ext cx="793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75" b="1">
                <a:solidFill>
                  <a:srgbClr val="38383B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73008" y="2133043"/>
            <a:ext cx="6175375" cy="622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0" b="1">
                <a:solidFill>
                  <a:srgbClr val="38383B"/>
                </a:solidFill>
                <a:latin typeface="Times New Roman"/>
                <a:cs typeface="Times New Roman"/>
              </a:rPr>
              <a:t>main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2300"/>
              </a:lnSpc>
              <a:spcBef>
                <a:spcPts val="465"/>
              </a:spcBef>
            </a:pP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85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main</a:t>
            </a:r>
            <a:r>
              <a:rPr dirty="0" sz="85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function</a:t>
            </a:r>
            <a:r>
              <a:rPr dirty="0" sz="85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orchestrates</a:t>
            </a:r>
            <a:r>
              <a:rPr dirty="0" sz="85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85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game's</a:t>
            </a:r>
            <a:r>
              <a:rPr dirty="0" sz="85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flow.</a:t>
            </a:r>
            <a:r>
              <a:rPr dirty="0" sz="85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-35">
                <a:solidFill>
                  <a:srgbClr val="38383B"/>
                </a:solidFill>
                <a:latin typeface="Tahoma"/>
                <a:cs typeface="Tahoma"/>
              </a:rPr>
              <a:t>It</a:t>
            </a:r>
            <a:r>
              <a:rPr dirty="0" sz="85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initializes</a:t>
            </a:r>
            <a:r>
              <a:rPr dirty="0" sz="85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85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board,</a:t>
            </a:r>
            <a:r>
              <a:rPr dirty="0" sz="85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handles</a:t>
            </a:r>
            <a:r>
              <a:rPr dirty="0" sz="85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player</a:t>
            </a:r>
            <a:r>
              <a:rPr dirty="0" sz="85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turns,</a:t>
            </a:r>
            <a:r>
              <a:rPr dirty="0" sz="85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85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calls</a:t>
            </a:r>
            <a:r>
              <a:rPr dirty="0" sz="85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85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other</a:t>
            </a:r>
            <a:r>
              <a:rPr dirty="0" sz="85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38383B"/>
                </a:solidFill>
                <a:latin typeface="Tahoma"/>
                <a:cs typeface="Tahoma"/>
              </a:rPr>
              <a:t>functions</a:t>
            </a:r>
            <a:r>
              <a:rPr dirty="0" sz="850" spc="5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850" spc="-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validate</a:t>
            </a:r>
            <a:r>
              <a:rPr dirty="0" sz="850" spc="-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moves,</a:t>
            </a:r>
            <a:r>
              <a:rPr dirty="0" sz="850" spc="-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check</a:t>
            </a:r>
            <a:r>
              <a:rPr dirty="0" sz="850" spc="-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for</a:t>
            </a:r>
            <a:r>
              <a:rPr dirty="0" sz="850" spc="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wins,</a:t>
            </a:r>
            <a:r>
              <a:rPr dirty="0" sz="850" spc="-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850" spc="-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determine</a:t>
            </a:r>
            <a:r>
              <a:rPr dirty="0" sz="850" spc="-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-20">
                <a:solidFill>
                  <a:srgbClr val="38383B"/>
                </a:solidFill>
                <a:latin typeface="Tahoma"/>
                <a:cs typeface="Tahoma"/>
              </a:rPr>
              <a:t>draw.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792224" y="2880360"/>
            <a:ext cx="7844155" cy="855344"/>
            <a:chOff x="1792224" y="2880360"/>
            <a:chExt cx="7844155" cy="855344"/>
          </a:xfrm>
        </p:grpSpPr>
        <p:sp>
          <p:nvSpPr>
            <p:cNvPr id="8" name="object 8" descr=""/>
            <p:cNvSpPr/>
            <p:nvPr/>
          </p:nvSpPr>
          <p:spPr>
            <a:xfrm>
              <a:off x="3200400" y="2880360"/>
              <a:ext cx="6436360" cy="7620"/>
            </a:xfrm>
            <a:custGeom>
              <a:avLst/>
              <a:gdLst/>
              <a:ahLst/>
              <a:cxnLst/>
              <a:rect l="l" t="t" r="r" b="b"/>
              <a:pathLst>
                <a:path w="6436359" h="7619">
                  <a:moveTo>
                    <a:pt x="6432803" y="7620"/>
                  </a:moveTo>
                  <a:lnTo>
                    <a:pt x="1524" y="7620"/>
                  </a:lnTo>
                  <a:lnTo>
                    <a:pt x="0" y="6096"/>
                  </a:lnTo>
                  <a:lnTo>
                    <a:pt x="0" y="4572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6432803" y="0"/>
                  </a:lnTo>
                  <a:lnTo>
                    <a:pt x="6435851" y="1524"/>
                  </a:lnTo>
                  <a:lnTo>
                    <a:pt x="6435851" y="6096"/>
                  </a:lnTo>
                  <a:lnTo>
                    <a:pt x="6432803" y="7620"/>
                  </a:lnTo>
                  <a:close/>
                </a:path>
              </a:pathLst>
            </a:custGeom>
            <a:solidFill>
              <a:srgbClr val="C6C6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2224" y="2895599"/>
              <a:ext cx="1840991" cy="83972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664992" y="3222739"/>
            <a:ext cx="990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 b="1">
                <a:solidFill>
                  <a:srgbClr val="38383B"/>
                </a:solidFill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31747" y="3084073"/>
            <a:ext cx="4533900" cy="437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solidFill>
                  <a:srgbClr val="38383B"/>
                </a:solidFill>
                <a:latin typeface="Times New Roman"/>
                <a:cs typeface="Times New Roman"/>
              </a:rPr>
              <a:t>display_board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This</a:t>
            </a:r>
            <a:r>
              <a:rPr dirty="0" sz="8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function</a:t>
            </a:r>
            <a:r>
              <a:rPr dirty="0" sz="85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prints</a:t>
            </a:r>
            <a:r>
              <a:rPr dirty="0" sz="85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current</a:t>
            </a:r>
            <a:r>
              <a:rPr dirty="0" sz="85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state</a:t>
            </a:r>
            <a:r>
              <a:rPr dirty="0" sz="85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of</a:t>
            </a:r>
            <a:r>
              <a:rPr dirty="0" sz="85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85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board,</a:t>
            </a:r>
            <a:r>
              <a:rPr dirty="0" sz="85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allowing</a:t>
            </a:r>
            <a:r>
              <a:rPr dirty="0" sz="8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players</a:t>
            </a:r>
            <a:r>
              <a:rPr dirty="0" sz="85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850" spc="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visualize</a:t>
            </a:r>
            <a:r>
              <a:rPr dirty="0" sz="85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850" spc="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38383B"/>
                </a:solidFill>
                <a:latin typeface="Tahoma"/>
                <a:cs typeface="Tahoma"/>
              </a:rPr>
              <a:t>game.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330451" y="3739896"/>
            <a:ext cx="8305800" cy="855344"/>
            <a:chOff x="1330451" y="3739896"/>
            <a:chExt cx="8305800" cy="855344"/>
          </a:xfrm>
        </p:grpSpPr>
        <p:sp>
          <p:nvSpPr>
            <p:cNvPr id="13" name="object 13" descr=""/>
            <p:cNvSpPr/>
            <p:nvPr/>
          </p:nvSpPr>
          <p:spPr>
            <a:xfrm>
              <a:off x="3659124" y="3739896"/>
              <a:ext cx="5977255" cy="7620"/>
            </a:xfrm>
            <a:custGeom>
              <a:avLst/>
              <a:gdLst/>
              <a:ahLst/>
              <a:cxnLst/>
              <a:rect l="l" t="t" r="r" b="b"/>
              <a:pathLst>
                <a:path w="5977255" h="7620">
                  <a:moveTo>
                    <a:pt x="5974080" y="7620"/>
                  </a:moveTo>
                  <a:lnTo>
                    <a:pt x="1524" y="7620"/>
                  </a:lnTo>
                  <a:lnTo>
                    <a:pt x="0" y="6096"/>
                  </a:lnTo>
                  <a:lnTo>
                    <a:pt x="0" y="4572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5974080" y="0"/>
                  </a:lnTo>
                  <a:lnTo>
                    <a:pt x="5977128" y="1524"/>
                  </a:lnTo>
                  <a:lnTo>
                    <a:pt x="5977128" y="6096"/>
                  </a:lnTo>
                  <a:lnTo>
                    <a:pt x="5974080" y="7620"/>
                  </a:lnTo>
                  <a:close/>
                </a:path>
              </a:pathLst>
            </a:custGeom>
            <a:solidFill>
              <a:srgbClr val="C6C6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451" y="3755136"/>
              <a:ext cx="2764535" cy="839724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2666534" y="4082355"/>
            <a:ext cx="939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 b="1">
                <a:solidFill>
                  <a:srgbClr val="38383B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190455" y="3852133"/>
            <a:ext cx="5247005" cy="622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40" b="1">
                <a:solidFill>
                  <a:srgbClr val="38383B"/>
                </a:solidFill>
                <a:latin typeface="Times New Roman"/>
                <a:cs typeface="Times New Roman"/>
              </a:rPr>
              <a:t>is_valid_move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2400"/>
              </a:lnSpc>
              <a:spcBef>
                <a:spcPts val="464"/>
              </a:spcBef>
            </a:pP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This</a:t>
            </a:r>
            <a:r>
              <a:rPr dirty="0" sz="850" spc="-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function</a:t>
            </a:r>
            <a:r>
              <a:rPr dirty="0" sz="8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determines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if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8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player's</a:t>
            </a:r>
            <a:r>
              <a:rPr dirty="0" sz="850" spc="-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chosen</a:t>
            </a:r>
            <a:r>
              <a:rPr dirty="0" sz="850" spc="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move</a:t>
            </a:r>
            <a:r>
              <a:rPr dirty="0" sz="850" spc="-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is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valid</a:t>
            </a:r>
            <a:r>
              <a:rPr dirty="0" sz="850" spc="-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(within</a:t>
            </a:r>
            <a:r>
              <a:rPr dirty="0" sz="850" spc="-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850" spc="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board's</a:t>
            </a:r>
            <a:r>
              <a:rPr dirty="0" sz="850" spc="-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bounds</a:t>
            </a:r>
            <a:r>
              <a:rPr dirty="0" sz="850" spc="-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850" spc="-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38383B"/>
                </a:solidFill>
                <a:latin typeface="Tahoma"/>
                <a:cs typeface="Tahoma"/>
              </a:rPr>
              <a:t>on</a:t>
            </a:r>
            <a:r>
              <a:rPr dirty="0" sz="850" spc="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an</a:t>
            </a:r>
            <a:r>
              <a:rPr dirty="0" sz="850" spc="-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38383B"/>
                </a:solidFill>
                <a:latin typeface="Tahoma"/>
                <a:cs typeface="Tahoma"/>
              </a:rPr>
              <a:t>empty space).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873252" y="4599432"/>
            <a:ext cx="8763000" cy="856615"/>
            <a:chOff x="873252" y="4599432"/>
            <a:chExt cx="8763000" cy="856615"/>
          </a:xfrm>
        </p:grpSpPr>
        <p:sp>
          <p:nvSpPr>
            <p:cNvPr id="18" name="object 18" descr=""/>
            <p:cNvSpPr/>
            <p:nvPr/>
          </p:nvSpPr>
          <p:spPr>
            <a:xfrm>
              <a:off x="4117848" y="4599432"/>
              <a:ext cx="5518785" cy="7620"/>
            </a:xfrm>
            <a:custGeom>
              <a:avLst/>
              <a:gdLst/>
              <a:ahLst/>
              <a:cxnLst/>
              <a:rect l="l" t="t" r="r" b="b"/>
              <a:pathLst>
                <a:path w="5518784" h="7620">
                  <a:moveTo>
                    <a:pt x="5515355" y="7620"/>
                  </a:moveTo>
                  <a:lnTo>
                    <a:pt x="1524" y="7620"/>
                  </a:lnTo>
                  <a:lnTo>
                    <a:pt x="0" y="6096"/>
                  </a:lnTo>
                  <a:lnTo>
                    <a:pt x="0" y="4572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5515355" y="0"/>
                  </a:lnTo>
                  <a:lnTo>
                    <a:pt x="5518403" y="1524"/>
                  </a:lnTo>
                  <a:lnTo>
                    <a:pt x="5518403" y="6096"/>
                  </a:lnTo>
                  <a:lnTo>
                    <a:pt x="5515355" y="7620"/>
                  </a:lnTo>
                  <a:close/>
                </a:path>
              </a:pathLst>
            </a:custGeom>
            <a:solidFill>
              <a:srgbClr val="C6C6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252" y="4616196"/>
              <a:ext cx="3678935" cy="839723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2663450" y="4941830"/>
            <a:ext cx="996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 b="1">
                <a:solidFill>
                  <a:srgbClr val="38383B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649199" y="4711748"/>
            <a:ext cx="4675505" cy="622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0" b="1">
                <a:solidFill>
                  <a:srgbClr val="38383B"/>
                </a:solidFill>
                <a:latin typeface="Times New Roman"/>
                <a:cs typeface="Times New Roman"/>
              </a:rPr>
              <a:t>check_win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2300"/>
              </a:lnSpc>
              <a:spcBef>
                <a:spcPts val="470"/>
              </a:spcBef>
            </a:pP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This</a:t>
            </a:r>
            <a:r>
              <a:rPr dirty="0" sz="8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function</a:t>
            </a:r>
            <a:r>
              <a:rPr dirty="0" sz="85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checks</a:t>
            </a:r>
            <a:r>
              <a:rPr dirty="0" sz="85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if</a:t>
            </a:r>
            <a:r>
              <a:rPr dirty="0" sz="85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8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current</a:t>
            </a:r>
            <a:r>
              <a:rPr dirty="0" sz="85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player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has</a:t>
            </a:r>
            <a:r>
              <a:rPr dirty="0" sz="85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made</a:t>
            </a:r>
            <a:r>
              <a:rPr dirty="0" sz="85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85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winning</a:t>
            </a:r>
            <a:r>
              <a:rPr dirty="0" sz="85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move</a:t>
            </a:r>
            <a:r>
              <a:rPr dirty="0" sz="850" spc="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(three</a:t>
            </a:r>
            <a:r>
              <a:rPr dirty="0" sz="85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symbols</a:t>
            </a:r>
            <a:r>
              <a:rPr dirty="0" sz="85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in</a:t>
            </a:r>
            <a:r>
              <a:rPr dirty="0" sz="850" spc="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85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-20">
                <a:solidFill>
                  <a:srgbClr val="38383B"/>
                </a:solidFill>
                <a:latin typeface="Tahoma"/>
                <a:cs typeface="Tahoma"/>
              </a:rPr>
              <a:t>row,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column,</a:t>
            </a:r>
            <a:r>
              <a:rPr dirty="0" sz="85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or</a:t>
            </a:r>
            <a:r>
              <a:rPr dirty="0" sz="850" spc="10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38383B"/>
                </a:solidFill>
                <a:latin typeface="Tahoma"/>
                <a:cs typeface="Tahoma"/>
              </a:rPr>
              <a:t>diagonal).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11480" y="5458967"/>
            <a:ext cx="9225280" cy="856615"/>
            <a:chOff x="411480" y="5458967"/>
            <a:chExt cx="9225280" cy="856615"/>
          </a:xfrm>
        </p:grpSpPr>
        <p:sp>
          <p:nvSpPr>
            <p:cNvPr id="23" name="object 23" descr=""/>
            <p:cNvSpPr/>
            <p:nvPr/>
          </p:nvSpPr>
          <p:spPr>
            <a:xfrm>
              <a:off x="4576572" y="5458967"/>
              <a:ext cx="5059680" cy="7620"/>
            </a:xfrm>
            <a:custGeom>
              <a:avLst/>
              <a:gdLst/>
              <a:ahLst/>
              <a:cxnLst/>
              <a:rect l="l" t="t" r="r" b="b"/>
              <a:pathLst>
                <a:path w="5059680" h="7620">
                  <a:moveTo>
                    <a:pt x="5056632" y="7620"/>
                  </a:moveTo>
                  <a:lnTo>
                    <a:pt x="1524" y="7620"/>
                  </a:lnTo>
                  <a:lnTo>
                    <a:pt x="0" y="6096"/>
                  </a:lnTo>
                  <a:lnTo>
                    <a:pt x="0" y="4572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5056632" y="0"/>
                  </a:lnTo>
                  <a:lnTo>
                    <a:pt x="5059680" y="1524"/>
                  </a:lnTo>
                  <a:lnTo>
                    <a:pt x="5059680" y="6096"/>
                  </a:lnTo>
                  <a:lnTo>
                    <a:pt x="5056632" y="7620"/>
                  </a:lnTo>
                  <a:close/>
                </a:path>
              </a:pathLst>
            </a:custGeom>
            <a:solidFill>
              <a:srgbClr val="C6C6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480" y="5477255"/>
              <a:ext cx="4597907" cy="838200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2668076" y="5801305"/>
            <a:ext cx="901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 b="1">
                <a:solidFill>
                  <a:srgbClr val="38383B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107892" y="5571223"/>
            <a:ext cx="4439920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0" b="1">
                <a:solidFill>
                  <a:srgbClr val="38383B"/>
                </a:solidFill>
                <a:latin typeface="Times New Roman"/>
                <a:cs typeface="Times New Roman"/>
              </a:rPr>
              <a:t>is_board_full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2300"/>
              </a:lnSpc>
              <a:spcBef>
                <a:spcPts val="480"/>
              </a:spcBef>
            </a:pP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This</a:t>
            </a:r>
            <a:r>
              <a:rPr dirty="0" sz="850" spc="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function</a:t>
            </a:r>
            <a:r>
              <a:rPr dirty="0" sz="85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determines</a:t>
            </a:r>
            <a:r>
              <a:rPr dirty="0" sz="85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if</a:t>
            </a:r>
            <a:r>
              <a:rPr dirty="0" sz="85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85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board</a:t>
            </a:r>
            <a:r>
              <a:rPr dirty="0" sz="85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is</a:t>
            </a:r>
            <a:r>
              <a:rPr dirty="0" sz="850" spc="9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full,</a:t>
            </a:r>
            <a:r>
              <a:rPr dirty="0" sz="85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indicating</a:t>
            </a:r>
            <a:r>
              <a:rPr dirty="0" sz="85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85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draw</a:t>
            </a:r>
            <a:r>
              <a:rPr dirty="0" sz="85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condition</a:t>
            </a:r>
            <a:r>
              <a:rPr dirty="0" sz="85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if</a:t>
            </a:r>
            <a:r>
              <a:rPr dirty="0" sz="85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38383B"/>
                </a:solidFill>
                <a:latin typeface="Tahoma"/>
                <a:cs typeface="Tahoma"/>
              </a:rPr>
              <a:t>no</a:t>
            </a:r>
            <a:r>
              <a:rPr dirty="0" sz="85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38383B"/>
                </a:solidFill>
                <a:latin typeface="Tahoma"/>
                <a:cs typeface="Tahoma"/>
              </a:rPr>
              <a:t>player</a:t>
            </a:r>
            <a:r>
              <a:rPr dirty="0" sz="85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38383B"/>
                </a:solidFill>
                <a:latin typeface="Tahoma"/>
                <a:cs typeface="Tahoma"/>
              </a:rPr>
              <a:t>has </a:t>
            </a:r>
            <a:r>
              <a:rPr dirty="0" sz="850" spc="-20">
                <a:solidFill>
                  <a:srgbClr val="38383B"/>
                </a:solidFill>
                <a:latin typeface="Tahoma"/>
                <a:cs typeface="Tahoma"/>
              </a:rPr>
              <a:t>won.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403" y="1057656"/>
            <a:ext cx="3777996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476" y="1657588"/>
            <a:ext cx="2696210" cy="492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Key</a:t>
            </a:r>
            <a:r>
              <a:rPr dirty="0" spc="-80"/>
              <a:t> </a:t>
            </a:r>
            <a:r>
              <a:rPr dirty="0" spc="-10"/>
              <a:t>Takeaways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47115" y="258775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19" h="350519">
                <a:moveTo>
                  <a:pt x="326136" y="350520"/>
                </a:moveTo>
                <a:lnTo>
                  <a:pt x="22859" y="350520"/>
                </a:lnTo>
                <a:lnTo>
                  <a:pt x="13501" y="348876"/>
                </a:lnTo>
                <a:lnTo>
                  <a:pt x="6286" y="344233"/>
                </a:lnTo>
                <a:lnTo>
                  <a:pt x="1643" y="337018"/>
                </a:lnTo>
                <a:lnTo>
                  <a:pt x="0" y="327660"/>
                </a:lnTo>
                <a:lnTo>
                  <a:pt x="0" y="24384"/>
                </a:lnTo>
                <a:lnTo>
                  <a:pt x="1643" y="14787"/>
                </a:lnTo>
                <a:lnTo>
                  <a:pt x="6286" y="7048"/>
                </a:lnTo>
                <a:lnTo>
                  <a:pt x="13501" y="1881"/>
                </a:lnTo>
                <a:lnTo>
                  <a:pt x="22859" y="0"/>
                </a:lnTo>
                <a:lnTo>
                  <a:pt x="326136" y="0"/>
                </a:lnTo>
                <a:lnTo>
                  <a:pt x="335732" y="1881"/>
                </a:lnTo>
                <a:lnTo>
                  <a:pt x="343471" y="7048"/>
                </a:lnTo>
                <a:lnTo>
                  <a:pt x="348638" y="14787"/>
                </a:lnTo>
                <a:lnTo>
                  <a:pt x="350519" y="24384"/>
                </a:lnTo>
                <a:lnTo>
                  <a:pt x="350519" y="327660"/>
                </a:lnTo>
                <a:lnTo>
                  <a:pt x="348638" y="337018"/>
                </a:lnTo>
                <a:lnTo>
                  <a:pt x="343471" y="344233"/>
                </a:lnTo>
                <a:lnTo>
                  <a:pt x="335732" y="348876"/>
                </a:lnTo>
                <a:lnTo>
                  <a:pt x="326136" y="350520"/>
                </a:lnTo>
                <a:close/>
              </a:path>
            </a:pathLst>
          </a:custGeom>
          <a:solidFill>
            <a:srgbClr val="DFDF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65565" y="2579672"/>
            <a:ext cx="114300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150" b="1">
                <a:solidFill>
                  <a:srgbClr val="38383B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41893" y="2552740"/>
            <a:ext cx="1960880" cy="2117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59765">
              <a:lnSpc>
                <a:spcPct val="107300"/>
              </a:lnSpc>
              <a:spcBef>
                <a:spcPts val="95"/>
              </a:spcBef>
            </a:pPr>
            <a:r>
              <a:rPr dirty="0" sz="1500" spc="-75" b="1">
                <a:solidFill>
                  <a:srgbClr val="38383B"/>
                </a:solidFill>
                <a:latin typeface="Times New Roman"/>
                <a:cs typeface="Times New Roman"/>
              </a:rPr>
              <a:t>1.</a:t>
            </a:r>
            <a:r>
              <a:rPr dirty="0" sz="1500" spc="55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38383B"/>
                </a:solidFill>
                <a:latin typeface="Times New Roman"/>
                <a:cs typeface="Times New Roman"/>
              </a:rPr>
              <a:t>Lists</a:t>
            </a:r>
            <a:r>
              <a:rPr dirty="0" sz="1500" spc="30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spc="65" b="1">
                <a:solidFill>
                  <a:srgbClr val="38383B"/>
                </a:solidFill>
                <a:latin typeface="Times New Roman"/>
                <a:cs typeface="Times New Roman"/>
              </a:rPr>
              <a:t>as</a:t>
            </a:r>
            <a:r>
              <a:rPr dirty="0" sz="1500" spc="35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38383B"/>
                </a:solidFill>
                <a:latin typeface="Times New Roman"/>
                <a:cs typeface="Times New Roman"/>
              </a:rPr>
              <a:t>Data </a:t>
            </a:r>
            <a:r>
              <a:rPr dirty="0" sz="1500" spc="45" b="1">
                <a:solidFill>
                  <a:srgbClr val="38383B"/>
                </a:solidFill>
                <a:latin typeface="Times New Roman"/>
                <a:cs typeface="Times New Roman"/>
              </a:rPr>
              <a:t>Structures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38500"/>
              </a:lnSpc>
              <a:spcBef>
                <a:spcPts val="645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Python</a:t>
            </a:r>
            <a:r>
              <a:rPr dirty="0" sz="1200" spc="1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lists</a:t>
            </a:r>
            <a:r>
              <a:rPr dirty="0" sz="1200" spc="1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provide</a:t>
            </a:r>
            <a:r>
              <a:rPr dirty="0" sz="1200" spc="15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38383B"/>
                </a:solidFill>
                <a:latin typeface="Tahoma"/>
                <a:cs typeface="Tahoma"/>
              </a:rPr>
              <a:t>a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powerful</a:t>
            </a:r>
            <a:r>
              <a:rPr dirty="0" sz="1200" spc="1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way</a:t>
            </a:r>
            <a:r>
              <a:rPr dirty="0" sz="120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represent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data</a:t>
            </a:r>
            <a:r>
              <a:rPr dirty="0" sz="120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structures</a:t>
            </a:r>
            <a:r>
              <a:rPr dirty="0" sz="1200" spc="1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like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board.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They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allow</a:t>
            </a:r>
            <a:r>
              <a:rPr dirty="0" sz="120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8383B"/>
                </a:solidFill>
                <a:latin typeface="Tahoma"/>
                <a:cs typeface="Tahoma"/>
              </a:rPr>
              <a:t>for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easy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access</a:t>
            </a:r>
            <a:r>
              <a:rPr dirty="0" sz="120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38383B"/>
                </a:solidFill>
                <a:latin typeface="Tahoma"/>
                <a:cs typeface="Tahoma"/>
              </a:rPr>
              <a:t>and </a:t>
            </a: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modification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of</a:t>
            </a:r>
            <a:r>
              <a:rPr dirty="0" sz="120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elements.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221735" y="258775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19">
                <a:moveTo>
                  <a:pt x="327660" y="350520"/>
                </a:moveTo>
                <a:lnTo>
                  <a:pt x="24384" y="350520"/>
                </a:lnTo>
                <a:lnTo>
                  <a:pt x="14787" y="348876"/>
                </a:lnTo>
                <a:lnTo>
                  <a:pt x="7048" y="344233"/>
                </a:lnTo>
                <a:lnTo>
                  <a:pt x="1881" y="337018"/>
                </a:lnTo>
                <a:lnTo>
                  <a:pt x="0" y="327660"/>
                </a:lnTo>
                <a:lnTo>
                  <a:pt x="0" y="24384"/>
                </a:lnTo>
                <a:lnTo>
                  <a:pt x="1881" y="14787"/>
                </a:lnTo>
                <a:lnTo>
                  <a:pt x="7048" y="7048"/>
                </a:lnTo>
                <a:lnTo>
                  <a:pt x="14787" y="1881"/>
                </a:lnTo>
                <a:lnTo>
                  <a:pt x="24384" y="0"/>
                </a:lnTo>
                <a:lnTo>
                  <a:pt x="327660" y="0"/>
                </a:lnTo>
                <a:lnTo>
                  <a:pt x="336375" y="1881"/>
                </a:lnTo>
                <a:lnTo>
                  <a:pt x="343661" y="7048"/>
                </a:lnTo>
                <a:lnTo>
                  <a:pt x="348662" y="14787"/>
                </a:lnTo>
                <a:lnTo>
                  <a:pt x="350519" y="24384"/>
                </a:lnTo>
                <a:lnTo>
                  <a:pt x="350519" y="327660"/>
                </a:lnTo>
                <a:lnTo>
                  <a:pt x="348662" y="337018"/>
                </a:lnTo>
                <a:lnTo>
                  <a:pt x="343661" y="344233"/>
                </a:lnTo>
                <a:lnTo>
                  <a:pt x="336375" y="348876"/>
                </a:lnTo>
                <a:lnTo>
                  <a:pt x="327660" y="350520"/>
                </a:lnTo>
                <a:close/>
              </a:path>
            </a:pathLst>
          </a:custGeom>
          <a:solidFill>
            <a:srgbClr val="DFDF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324884" y="2579672"/>
            <a:ext cx="14668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50" b="1">
                <a:solidFill>
                  <a:srgbClr val="38383B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16551" y="2552740"/>
            <a:ext cx="1887220" cy="1864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6370">
              <a:lnSpc>
                <a:spcPct val="107300"/>
              </a:lnSpc>
              <a:spcBef>
                <a:spcPts val="95"/>
              </a:spcBef>
            </a:pPr>
            <a:r>
              <a:rPr dirty="0" sz="1500" b="1">
                <a:solidFill>
                  <a:srgbClr val="38383B"/>
                </a:solidFill>
                <a:latin typeface="Times New Roman"/>
                <a:cs typeface="Times New Roman"/>
              </a:rPr>
              <a:t>2.</a:t>
            </a:r>
            <a:r>
              <a:rPr dirty="0" sz="1500" spc="80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spc="75" b="1">
                <a:solidFill>
                  <a:srgbClr val="38383B"/>
                </a:solidFill>
                <a:latin typeface="Times New Roman"/>
                <a:cs typeface="Times New Roman"/>
              </a:rPr>
              <a:t>Function-</a:t>
            </a:r>
            <a:r>
              <a:rPr dirty="0" sz="1500" spc="50" b="1">
                <a:solidFill>
                  <a:srgbClr val="38383B"/>
                </a:solidFill>
                <a:latin typeface="Times New Roman"/>
                <a:cs typeface="Times New Roman"/>
              </a:rPr>
              <a:t>Driven Programming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38500"/>
              </a:lnSpc>
              <a:spcBef>
                <a:spcPts val="645"/>
              </a:spcBef>
            </a:pP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Breaking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down</a:t>
            </a:r>
            <a:r>
              <a:rPr dirty="0" sz="120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8383B"/>
                </a:solidFill>
                <a:latin typeface="Tahoma"/>
                <a:cs typeface="Tahoma"/>
              </a:rPr>
              <a:t>game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logic</a:t>
            </a:r>
            <a:r>
              <a:rPr dirty="0" sz="120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into</a:t>
            </a:r>
            <a:r>
              <a:rPr dirty="0" sz="1200" spc="10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functions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improves</a:t>
            </a:r>
            <a:r>
              <a:rPr dirty="0" sz="1200" spc="1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code</a:t>
            </a:r>
            <a:r>
              <a:rPr dirty="0" sz="1200" spc="2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readability,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reusability,</a:t>
            </a:r>
            <a:r>
              <a:rPr dirty="0" sz="1200" spc="1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38383B"/>
                </a:solidFill>
                <a:latin typeface="Tahoma"/>
                <a:cs typeface="Tahoma"/>
              </a:rPr>
              <a:t>and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maintainability.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47115" y="4997195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19" h="350520">
                <a:moveTo>
                  <a:pt x="326136" y="350520"/>
                </a:moveTo>
                <a:lnTo>
                  <a:pt x="22859" y="350520"/>
                </a:lnTo>
                <a:lnTo>
                  <a:pt x="13501" y="348662"/>
                </a:lnTo>
                <a:lnTo>
                  <a:pt x="6286" y="343662"/>
                </a:lnTo>
                <a:lnTo>
                  <a:pt x="1643" y="336375"/>
                </a:lnTo>
                <a:lnTo>
                  <a:pt x="0" y="327660"/>
                </a:lnTo>
                <a:lnTo>
                  <a:pt x="0" y="22860"/>
                </a:lnTo>
                <a:lnTo>
                  <a:pt x="1643" y="14144"/>
                </a:lnTo>
                <a:lnTo>
                  <a:pt x="6286" y="6858"/>
                </a:lnTo>
                <a:lnTo>
                  <a:pt x="13501" y="1857"/>
                </a:lnTo>
                <a:lnTo>
                  <a:pt x="22859" y="0"/>
                </a:lnTo>
                <a:lnTo>
                  <a:pt x="326136" y="0"/>
                </a:lnTo>
                <a:lnTo>
                  <a:pt x="335732" y="1857"/>
                </a:lnTo>
                <a:lnTo>
                  <a:pt x="343471" y="6858"/>
                </a:lnTo>
                <a:lnTo>
                  <a:pt x="348638" y="14144"/>
                </a:lnTo>
                <a:lnTo>
                  <a:pt x="350519" y="22860"/>
                </a:lnTo>
                <a:lnTo>
                  <a:pt x="350519" y="327660"/>
                </a:lnTo>
                <a:lnTo>
                  <a:pt x="348638" y="336375"/>
                </a:lnTo>
                <a:lnTo>
                  <a:pt x="343471" y="343662"/>
                </a:lnTo>
                <a:lnTo>
                  <a:pt x="335732" y="348662"/>
                </a:lnTo>
                <a:lnTo>
                  <a:pt x="326136" y="350520"/>
                </a:lnTo>
                <a:close/>
              </a:path>
            </a:pathLst>
          </a:custGeom>
          <a:solidFill>
            <a:srgbClr val="DFDF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53287" y="4989043"/>
            <a:ext cx="13906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50" b="1">
                <a:solidFill>
                  <a:srgbClr val="38383B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41893" y="4975315"/>
            <a:ext cx="4274185" cy="11004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38383B"/>
                </a:solidFill>
                <a:latin typeface="Times New Roman"/>
                <a:cs typeface="Times New Roman"/>
              </a:rPr>
              <a:t>3.</a:t>
            </a:r>
            <a:r>
              <a:rPr dirty="0" sz="1500" spc="125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38383B"/>
                </a:solidFill>
                <a:latin typeface="Times New Roman"/>
                <a:cs typeface="Times New Roman"/>
              </a:rPr>
              <a:t>Game</a:t>
            </a:r>
            <a:r>
              <a:rPr dirty="0" sz="1500" spc="125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38383B"/>
                </a:solidFill>
                <a:latin typeface="Times New Roman"/>
                <a:cs typeface="Times New Roman"/>
              </a:rPr>
              <a:t>Logic</a:t>
            </a:r>
            <a:r>
              <a:rPr dirty="0" sz="1500" spc="114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500" spc="50" b="1">
                <a:solidFill>
                  <a:srgbClr val="38383B"/>
                </a:solidFill>
                <a:latin typeface="Times New Roman"/>
                <a:cs typeface="Times New Roman"/>
              </a:rPr>
              <a:t>Implementation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38300"/>
              </a:lnSpc>
              <a:spcBef>
                <a:spcPts val="675"/>
              </a:spcBef>
            </a:pP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code</a:t>
            </a:r>
            <a:r>
              <a:rPr dirty="0" sz="120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demonstrates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how</a:t>
            </a:r>
            <a:r>
              <a:rPr dirty="0" sz="120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implement</a:t>
            </a:r>
            <a:r>
              <a:rPr dirty="0" sz="120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game</a:t>
            </a:r>
            <a:r>
              <a:rPr dirty="0" sz="120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38383B"/>
                </a:solidFill>
                <a:latin typeface="Tahoma"/>
                <a:cs typeface="Tahoma"/>
              </a:rPr>
              <a:t>logic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using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conditions,</a:t>
            </a:r>
            <a:r>
              <a:rPr dirty="0" sz="1200" spc="1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loops,</a:t>
            </a:r>
            <a:r>
              <a:rPr dirty="0" sz="1200" spc="1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120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function</a:t>
            </a:r>
            <a:r>
              <a:rPr dirty="0" sz="1200" spc="1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calls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20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handle</a:t>
            </a:r>
            <a:r>
              <a:rPr dirty="0" sz="1200" spc="1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8383B"/>
                </a:solidFill>
                <a:latin typeface="Tahoma"/>
                <a:cs typeface="Tahoma"/>
              </a:rPr>
              <a:t>player</a:t>
            </a:r>
            <a:r>
              <a:rPr dirty="0" sz="1200" spc="1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turns,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validate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moves,</a:t>
            </a:r>
            <a:r>
              <a:rPr dirty="0" sz="1200" spc="6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check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for</a:t>
            </a:r>
            <a:r>
              <a:rPr dirty="0" sz="120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wins,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38383B"/>
                </a:solidFill>
                <a:latin typeface="Tahoma"/>
                <a:cs typeface="Tahoma"/>
              </a:rPr>
              <a:t>and</a:t>
            </a:r>
            <a:r>
              <a:rPr dirty="0" sz="120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determine</a:t>
            </a:r>
            <a:r>
              <a:rPr dirty="0" sz="120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1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20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8383B"/>
                </a:solidFill>
                <a:latin typeface="Tahoma"/>
                <a:cs typeface="Tahoma"/>
              </a:rPr>
              <a:t>draw.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626" y="1547885"/>
            <a:ext cx="5169535" cy="43878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00" spc="55"/>
              <a:t>Next</a:t>
            </a:r>
            <a:r>
              <a:rPr dirty="0" sz="2700" spc="15"/>
              <a:t> </a:t>
            </a:r>
            <a:r>
              <a:rPr dirty="0" sz="2700" spc="65"/>
              <a:t>Steps:</a:t>
            </a:r>
            <a:r>
              <a:rPr dirty="0" sz="2700"/>
              <a:t> </a:t>
            </a:r>
            <a:r>
              <a:rPr dirty="0" sz="2700" spc="105"/>
              <a:t>Enhancing</a:t>
            </a:r>
            <a:r>
              <a:rPr dirty="0" sz="2700" spc="10"/>
              <a:t> </a:t>
            </a:r>
            <a:r>
              <a:rPr dirty="0" sz="2700" spc="110"/>
              <a:t>the</a:t>
            </a:r>
            <a:r>
              <a:rPr dirty="0" sz="2700" spc="-10"/>
              <a:t> </a:t>
            </a:r>
            <a:r>
              <a:rPr dirty="0" sz="2700" spc="50"/>
              <a:t>Game</a:t>
            </a:r>
            <a:endParaRPr sz="27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08" y="2214372"/>
            <a:ext cx="353567" cy="35661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73419" y="2684853"/>
            <a:ext cx="2567940" cy="1395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38383B"/>
                </a:solidFill>
                <a:latin typeface="Times New Roman"/>
                <a:cs typeface="Times New Roman"/>
              </a:rPr>
              <a:t>AI</a:t>
            </a:r>
            <a:r>
              <a:rPr dirty="0" sz="1350" spc="-35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350" spc="40" b="1">
                <a:solidFill>
                  <a:srgbClr val="38383B"/>
                </a:solidFill>
                <a:latin typeface="Times New Roman"/>
                <a:cs typeface="Times New Roman"/>
              </a:rPr>
              <a:t>Opponent</a:t>
            </a: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36400"/>
              </a:lnSpc>
              <a:spcBef>
                <a:spcPts val="575"/>
              </a:spcBef>
            </a:pP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Implement</a:t>
            </a:r>
            <a:r>
              <a:rPr dirty="0" sz="105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an</a:t>
            </a:r>
            <a:r>
              <a:rPr dirty="0" sz="105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38383B"/>
                </a:solidFill>
                <a:latin typeface="Tahoma"/>
                <a:cs typeface="Tahoma"/>
              </a:rPr>
              <a:t>AI</a:t>
            </a:r>
            <a:r>
              <a:rPr dirty="0" sz="105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60">
                <a:solidFill>
                  <a:srgbClr val="38383B"/>
                </a:solidFill>
                <a:latin typeface="Tahoma"/>
                <a:cs typeface="Tahoma"/>
              </a:rPr>
              <a:t>opponent</a:t>
            </a:r>
            <a:r>
              <a:rPr dirty="0" sz="10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that</a:t>
            </a:r>
            <a:r>
              <a:rPr dirty="0" sz="105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can</a:t>
            </a:r>
            <a:r>
              <a:rPr dirty="0" sz="105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38383B"/>
                </a:solidFill>
                <a:latin typeface="Tahoma"/>
                <a:cs typeface="Tahoma"/>
              </a:rPr>
              <a:t>play </a:t>
            </a: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against</a:t>
            </a:r>
            <a:r>
              <a:rPr dirty="0" sz="105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65">
                <a:solidFill>
                  <a:srgbClr val="38383B"/>
                </a:solidFill>
                <a:latin typeface="Tahoma"/>
                <a:cs typeface="Tahoma"/>
              </a:rPr>
              <a:t>human</a:t>
            </a:r>
            <a:r>
              <a:rPr dirty="0" sz="1050" spc="7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players.</a:t>
            </a:r>
            <a:r>
              <a:rPr dirty="0" sz="105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This</a:t>
            </a:r>
            <a:r>
              <a:rPr dirty="0" sz="1050" spc="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can</a:t>
            </a:r>
            <a:r>
              <a:rPr dirty="0" sz="105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38383B"/>
                </a:solidFill>
                <a:latin typeface="Tahoma"/>
                <a:cs typeface="Tahoma"/>
              </a:rPr>
              <a:t>be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achieved</a:t>
            </a:r>
            <a:r>
              <a:rPr dirty="0" sz="1050" spc="5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using</a:t>
            </a:r>
            <a:r>
              <a:rPr dirty="0" sz="1050" spc="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45">
                <a:solidFill>
                  <a:srgbClr val="38383B"/>
                </a:solidFill>
                <a:latin typeface="Tahoma"/>
                <a:cs typeface="Tahoma"/>
              </a:rPr>
              <a:t>algorithms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like</a:t>
            </a:r>
            <a:r>
              <a:rPr dirty="0" sz="105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45">
                <a:solidFill>
                  <a:srgbClr val="38383B"/>
                </a:solidFill>
                <a:latin typeface="Tahoma"/>
                <a:cs typeface="Tahoma"/>
              </a:rPr>
              <a:t>minimax </a:t>
            </a:r>
            <a:r>
              <a:rPr dirty="0" sz="1050" spc="65">
                <a:solidFill>
                  <a:srgbClr val="38383B"/>
                </a:solidFill>
                <a:latin typeface="Tahoma"/>
                <a:cs typeface="Tahoma"/>
              </a:rPr>
              <a:t>or</a:t>
            </a:r>
            <a:r>
              <a:rPr dirty="0" sz="1050" spc="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65">
                <a:solidFill>
                  <a:srgbClr val="38383B"/>
                </a:solidFill>
                <a:latin typeface="Tahoma"/>
                <a:cs typeface="Tahoma"/>
              </a:rPr>
              <a:t>Monte</a:t>
            </a:r>
            <a:r>
              <a:rPr dirty="0" sz="105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Carlo</a:t>
            </a:r>
            <a:r>
              <a:rPr dirty="0" sz="10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Tree</a:t>
            </a:r>
            <a:r>
              <a:rPr dirty="0" sz="105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Search</a:t>
            </a:r>
            <a:r>
              <a:rPr dirty="0" sz="105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050" spc="4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38383B"/>
                </a:solidFill>
                <a:latin typeface="Tahoma"/>
                <a:cs typeface="Tahoma"/>
              </a:rPr>
              <a:t>make </a:t>
            </a:r>
            <a:r>
              <a:rPr dirty="0" sz="1050" spc="20">
                <a:solidFill>
                  <a:srgbClr val="38383B"/>
                </a:solidFill>
                <a:latin typeface="Tahoma"/>
                <a:cs typeface="Tahoma"/>
              </a:rPr>
              <a:t>intelligent</a:t>
            </a:r>
            <a:r>
              <a:rPr dirty="0" sz="105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38383B"/>
                </a:solidFill>
                <a:latin typeface="Tahoma"/>
                <a:cs typeface="Tahoma"/>
              </a:rPr>
              <a:t>moves.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3072" y="2214372"/>
            <a:ext cx="356615" cy="35661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236468" y="2684853"/>
            <a:ext cx="2497455" cy="1177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0" b="1">
                <a:solidFill>
                  <a:srgbClr val="38383B"/>
                </a:solidFill>
                <a:latin typeface="Times New Roman"/>
                <a:cs typeface="Times New Roman"/>
              </a:rPr>
              <a:t>Multiplayer</a:t>
            </a: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36200"/>
              </a:lnSpc>
              <a:spcBef>
                <a:spcPts val="580"/>
              </a:spcBef>
            </a:pP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Enable</a:t>
            </a:r>
            <a:r>
              <a:rPr dirty="0" sz="105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two</a:t>
            </a:r>
            <a:r>
              <a:rPr dirty="0" sz="105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players</a:t>
            </a:r>
            <a:r>
              <a:rPr dirty="0" sz="1050" spc="8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to</a:t>
            </a:r>
            <a:r>
              <a:rPr dirty="0" sz="105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play</a:t>
            </a:r>
            <a:r>
              <a:rPr dirty="0" sz="105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against</a:t>
            </a:r>
            <a:r>
              <a:rPr dirty="0" sz="1050" spc="7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38383B"/>
                </a:solidFill>
                <a:latin typeface="Tahoma"/>
                <a:cs typeface="Tahoma"/>
              </a:rPr>
              <a:t>each </a:t>
            </a:r>
            <a:r>
              <a:rPr dirty="0" sz="1050" spc="50">
                <a:solidFill>
                  <a:srgbClr val="38383B"/>
                </a:solidFill>
                <a:latin typeface="Tahoma"/>
                <a:cs typeface="Tahoma"/>
              </a:rPr>
              <a:t>other</a:t>
            </a:r>
            <a:r>
              <a:rPr dirty="0" sz="105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over</a:t>
            </a:r>
            <a:r>
              <a:rPr dirty="0" sz="10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0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network.</a:t>
            </a:r>
            <a:r>
              <a:rPr dirty="0" sz="10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This</a:t>
            </a:r>
            <a:r>
              <a:rPr dirty="0" sz="1050" spc="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50">
                <a:solidFill>
                  <a:srgbClr val="38383B"/>
                </a:solidFill>
                <a:latin typeface="Tahoma"/>
                <a:cs typeface="Tahoma"/>
              </a:rPr>
              <a:t>could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38383B"/>
                </a:solidFill>
                <a:latin typeface="Tahoma"/>
                <a:cs typeface="Tahoma"/>
              </a:rPr>
              <a:t>be </a:t>
            </a:r>
            <a:r>
              <a:rPr dirty="0" sz="1050" spc="20">
                <a:solidFill>
                  <a:srgbClr val="38383B"/>
                </a:solidFill>
                <a:latin typeface="Tahoma"/>
                <a:cs typeface="Tahoma"/>
              </a:rPr>
              <a:t>achieved</a:t>
            </a:r>
            <a:r>
              <a:rPr dirty="0" sz="1050" spc="4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20">
                <a:solidFill>
                  <a:srgbClr val="38383B"/>
                </a:solidFill>
                <a:latin typeface="Tahoma"/>
                <a:cs typeface="Tahoma"/>
              </a:rPr>
              <a:t>using</a:t>
            </a:r>
            <a:r>
              <a:rPr dirty="0" sz="1050" spc="1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20">
                <a:solidFill>
                  <a:srgbClr val="38383B"/>
                </a:solidFill>
                <a:latin typeface="Tahoma"/>
                <a:cs typeface="Tahoma"/>
              </a:rPr>
              <a:t>sockets</a:t>
            </a:r>
            <a:r>
              <a:rPr dirty="0" sz="1050" spc="65">
                <a:solidFill>
                  <a:srgbClr val="38383B"/>
                </a:solidFill>
                <a:latin typeface="Tahoma"/>
                <a:cs typeface="Tahoma"/>
              </a:rPr>
              <a:t> or</a:t>
            </a:r>
            <a:r>
              <a:rPr dirty="0" sz="105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20">
                <a:solidFill>
                  <a:srgbClr val="38383B"/>
                </a:solidFill>
                <a:latin typeface="Tahoma"/>
                <a:cs typeface="Tahoma"/>
              </a:rPr>
              <a:t>libraries</a:t>
            </a:r>
            <a:r>
              <a:rPr dirty="0" sz="105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38383B"/>
                </a:solidFill>
                <a:latin typeface="Tahoma"/>
                <a:cs typeface="Tahoma"/>
              </a:rPr>
              <a:t>like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`asyncio`</a:t>
            </a:r>
            <a:r>
              <a:rPr dirty="0" sz="1050" spc="6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for</a:t>
            </a:r>
            <a:r>
              <a:rPr dirty="0" sz="1050" spc="9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45">
                <a:solidFill>
                  <a:srgbClr val="38383B"/>
                </a:solidFill>
                <a:latin typeface="Tahoma"/>
                <a:cs typeface="Tahoma"/>
              </a:rPr>
              <a:t>network</a:t>
            </a:r>
            <a:r>
              <a:rPr dirty="0" sz="105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38383B"/>
                </a:solidFill>
                <a:latin typeface="Tahoma"/>
                <a:cs typeface="Tahoma"/>
              </a:rPr>
              <a:t>communication.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108" y="4520184"/>
            <a:ext cx="353567" cy="35813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73419" y="4992042"/>
            <a:ext cx="2134235" cy="1179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350" b="1">
                <a:solidFill>
                  <a:srgbClr val="38383B"/>
                </a:solidFill>
                <a:latin typeface="Times New Roman"/>
                <a:cs typeface="Times New Roman"/>
              </a:rPr>
              <a:t>Graphical</a:t>
            </a:r>
            <a:r>
              <a:rPr dirty="0" sz="1350" spc="190" b="1">
                <a:solidFill>
                  <a:srgbClr val="38383B"/>
                </a:solidFill>
                <a:latin typeface="Times New Roman"/>
                <a:cs typeface="Times New Roman"/>
              </a:rPr>
              <a:t> </a:t>
            </a:r>
            <a:r>
              <a:rPr dirty="0" sz="1350" spc="-10" b="1">
                <a:solidFill>
                  <a:srgbClr val="38383B"/>
                </a:solidFill>
                <a:latin typeface="Times New Roman"/>
                <a:cs typeface="Times New Roman"/>
              </a:rPr>
              <a:t>Interface</a:t>
            </a:r>
            <a:endParaRPr sz="1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6500"/>
              </a:lnSpc>
              <a:spcBef>
                <a:spcPts val="585"/>
              </a:spcBef>
            </a:pP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Create</a:t>
            </a:r>
            <a:r>
              <a:rPr dirty="0" sz="105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a</a:t>
            </a:r>
            <a:r>
              <a:rPr dirty="0" sz="1050" spc="8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graphical</a:t>
            </a:r>
            <a:r>
              <a:rPr dirty="0" sz="1050" spc="114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interface</a:t>
            </a:r>
            <a:r>
              <a:rPr dirty="0" sz="1050" spc="11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38383B"/>
                </a:solidFill>
                <a:latin typeface="Tahoma"/>
                <a:cs typeface="Tahoma"/>
              </a:rPr>
              <a:t>using </a:t>
            </a:r>
            <a:r>
              <a:rPr dirty="0" sz="1050" spc="20">
                <a:solidFill>
                  <a:srgbClr val="38383B"/>
                </a:solidFill>
                <a:latin typeface="Tahoma"/>
                <a:cs typeface="Tahoma"/>
              </a:rPr>
              <a:t>libraries like</a:t>
            </a:r>
            <a:r>
              <a:rPr dirty="0" sz="105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20">
                <a:solidFill>
                  <a:srgbClr val="38383B"/>
                </a:solidFill>
                <a:latin typeface="Tahoma"/>
                <a:cs typeface="Tahoma"/>
              </a:rPr>
              <a:t>Tkinter</a:t>
            </a:r>
            <a:r>
              <a:rPr dirty="0" sz="105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65">
                <a:solidFill>
                  <a:srgbClr val="38383B"/>
                </a:solidFill>
                <a:latin typeface="Tahoma"/>
                <a:cs typeface="Tahoma"/>
              </a:rPr>
              <a:t>or</a:t>
            </a:r>
            <a:r>
              <a:rPr dirty="0" sz="1050" spc="3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20">
                <a:solidFill>
                  <a:srgbClr val="38383B"/>
                </a:solidFill>
                <a:latin typeface="Tahoma"/>
                <a:cs typeface="Tahoma"/>
              </a:rPr>
              <a:t>Pygame</a:t>
            </a:r>
            <a:r>
              <a:rPr dirty="0" sz="1050" spc="3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-25">
                <a:solidFill>
                  <a:srgbClr val="38383B"/>
                </a:solidFill>
                <a:latin typeface="Tahoma"/>
                <a:cs typeface="Tahoma"/>
              </a:rPr>
              <a:t>to </a:t>
            </a:r>
            <a:r>
              <a:rPr dirty="0" sz="1050" spc="45">
                <a:solidFill>
                  <a:srgbClr val="38383B"/>
                </a:solidFill>
                <a:latin typeface="Tahoma"/>
                <a:cs typeface="Tahoma"/>
              </a:rPr>
              <a:t>enhance</a:t>
            </a:r>
            <a:r>
              <a:rPr dirty="0" sz="1050" spc="20">
                <a:solidFill>
                  <a:srgbClr val="38383B"/>
                </a:solidFill>
                <a:latin typeface="Tahoma"/>
                <a:cs typeface="Tahoma"/>
              </a:rPr>
              <a:t> the</a:t>
            </a:r>
            <a:r>
              <a:rPr dirty="0" sz="1050" spc="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50">
                <a:solidFill>
                  <a:srgbClr val="38383B"/>
                </a:solidFill>
                <a:latin typeface="Tahoma"/>
                <a:cs typeface="Tahoma"/>
              </a:rPr>
              <a:t>user</a:t>
            </a:r>
            <a:r>
              <a:rPr dirty="0" sz="1050" spc="20">
                <a:solidFill>
                  <a:srgbClr val="38383B"/>
                </a:solidFill>
                <a:latin typeface="Tahoma"/>
                <a:cs typeface="Tahoma"/>
              </a:rPr>
              <a:t> experience</a:t>
            </a:r>
            <a:r>
              <a:rPr dirty="0" sz="1050" spc="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38383B"/>
                </a:solidFill>
                <a:latin typeface="Tahoma"/>
                <a:cs typeface="Tahoma"/>
              </a:rPr>
              <a:t>and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provide</a:t>
            </a:r>
            <a:r>
              <a:rPr dirty="0" sz="1050" spc="120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38383B"/>
                </a:solidFill>
                <a:latin typeface="Tahoma"/>
                <a:cs typeface="Tahoma"/>
              </a:rPr>
              <a:t>visual</a:t>
            </a:r>
            <a:r>
              <a:rPr dirty="0" sz="1050" spc="125">
                <a:solidFill>
                  <a:srgbClr val="38383B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38383B"/>
                </a:solidFill>
                <a:latin typeface="Tahoma"/>
                <a:cs typeface="Tahoma"/>
              </a:rPr>
              <a:t>feedback.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Rajagopal V</dc:creator>
  <dc:title>Microsoft PowerPoint - Tic-Tac-Toe-A-Python-Implementation</dc:title>
  <dcterms:created xsi:type="dcterms:W3CDTF">2024-12-30T05:18:13Z</dcterms:created>
  <dcterms:modified xsi:type="dcterms:W3CDTF">2024-12-30T05:18:13Z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2024-12-30T00:00:00Z</vt:filetime>
  </property>
  <property fmtid="{D5CDD505-2E9C-101B-9397-08002B2CF9AE}" pid="3" name="LastSaved">
    <vt:filetime>2024-12-30T00:00:00Z</vt:filetime>
  </property>
  <property fmtid="{D5CDD505-2E9C-101B-9397-08002B2CF9AE}" pid="4" name="Producer">
    <vt:lpwstr>Microsoft: Print To PDF</vt:lpwstr>
  </property>
</Properties>
</file>