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71" r:id="rId2"/>
    <p:sldId id="258" r:id="rId3"/>
    <p:sldId id="260" r:id="rId4"/>
    <p:sldId id="273" r:id="rId5"/>
    <p:sldId id="275" r:id="rId6"/>
    <p:sldId id="277" r:id="rId7"/>
    <p:sldId id="276" r:id="rId8"/>
    <p:sldId id="261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96" autoAdjust="0"/>
  </p:normalViewPr>
  <p:slideViewPr>
    <p:cSldViewPr snapToGrid="0">
      <p:cViewPr varScale="1">
        <p:scale>
          <a:sx n="85" d="100"/>
          <a:sy n="85" d="100"/>
        </p:scale>
        <p:origin x="590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00F8-B347-437C-B29A-E5CD0F27B4AB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D8B14C4-CF3E-4099-8AC7-9B4786309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62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00F8-B347-437C-B29A-E5CD0F27B4AB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D8B14C4-CF3E-4099-8AC7-9B4786309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248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00F8-B347-437C-B29A-E5CD0F27B4AB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D8B14C4-CF3E-4099-8AC7-9B4786309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70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00F8-B347-437C-B29A-E5CD0F27B4AB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D8B14C4-CF3E-4099-8AC7-9B4786309125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1185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00F8-B347-437C-B29A-E5CD0F27B4AB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D8B14C4-CF3E-4099-8AC7-9B4786309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420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00F8-B347-437C-B29A-E5CD0F27B4AB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14C4-CF3E-4099-8AC7-9B4786309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688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00F8-B347-437C-B29A-E5CD0F27B4AB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14C4-CF3E-4099-8AC7-9B4786309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045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00F8-B347-437C-B29A-E5CD0F27B4AB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14C4-CF3E-4099-8AC7-9B4786309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38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CAB00F8-B347-437C-B29A-E5CD0F27B4AB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D8B14C4-CF3E-4099-8AC7-9B4786309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03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00F8-B347-437C-B29A-E5CD0F27B4AB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14C4-CF3E-4099-8AC7-9B4786309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78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00F8-B347-437C-B29A-E5CD0F27B4AB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D8B14C4-CF3E-4099-8AC7-9B4786309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82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00F8-B347-437C-B29A-E5CD0F27B4AB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14C4-CF3E-4099-8AC7-9B4786309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62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00F8-B347-437C-B29A-E5CD0F27B4AB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14C4-CF3E-4099-8AC7-9B4786309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44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00F8-B347-437C-B29A-E5CD0F27B4AB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14C4-CF3E-4099-8AC7-9B4786309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02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00F8-B347-437C-B29A-E5CD0F27B4AB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14C4-CF3E-4099-8AC7-9B4786309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78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00F8-B347-437C-B29A-E5CD0F27B4AB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14C4-CF3E-4099-8AC7-9B4786309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90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00F8-B347-437C-B29A-E5CD0F27B4AB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14C4-CF3E-4099-8AC7-9B4786309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89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B00F8-B347-437C-B29A-E5CD0F27B4AB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B14C4-CF3E-4099-8AC7-9B4786309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769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lyankumar1207@gmail.com" TargetMode="External"/><Relationship Id="rId2" Type="http://schemas.openxmlformats.org/officeDocument/2006/relationships/hyperlink" Target="mailto:alishapatro2589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latha1978reva@gmai.com" TargetMode="External"/><Relationship Id="rId5" Type="http://schemas.openxmlformats.org/officeDocument/2006/relationships/hyperlink" Target="mailto:sdkji1993@gmail.com" TargetMode="External"/><Relationship Id="rId4" Type="http://schemas.openxmlformats.org/officeDocument/2006/relationships/hyperlink" Target="mailto:patiljidnyasa18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691F3-E8FD-AEB2-439B-01382D1EA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71" y="742948"/>
            <a:ext cx="10673479" cy="136207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  <a:sp3d>
            <a:bevelT/>
          </a:sp3d>
        </p:spPr>
        <p:txBody>
          <a:bodyPr>
            <a:normAutofit/>
            <a:sp3d extrusionH="57150">
              <a:bevelT w="38100" h="38100"/>
            </a:sp3d>
          </a:bodyPr>
          <a:lstStyle/>
          <a:p>
            <a:pPr algn="ctr"/>
            <a:r>
              <a:rPr lang="en-US" sz="4400" b="1" dirty="0">
                <a:ln w="22225">
                  <a:solidFill>
                    <a:schemeClr val="bg1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Zomato Analysis</a:t>
            </a:r>
            <a:br>
              <a:rPr lang="en-US" dirty="0">
                <a:ln>
                  <a:solidFill>
                    <a:schemeClr val="bg1"/>
                  </a:solidFill>
                </a:ln>
              </a:rPr>
            </a:br>
            <a:endParaRPr lang="en-IN" sz="2700" dirty="0">
              <a:ln>
                <a:solidFill>
                  <a:schemeClr val="bg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59490F-419B-C069-66B8-AD92FF15F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01799"/>
              </p:ext>
            </p:extLst>
          </p:nvPr>
        </p:nvGraphicFramePr>
        <p:xfrm>
          <a:off x="681319" y="2595184"/>
          <a:ext cx="9592233" cy="4004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41219">
                  <a:extLst>
                    <a:ext uri="{9D8B030D-6E8A-4147-A177-3AD203B41FA5}">
                      <a16:colId xmlns:a16="http://schemas.microsoft.com/office/drawing/2014/main" val="924787794"/>
                    </a:ext>
                  </a:extLst>
                </a:gridCol>
                <a:gridCol w="3403696">
                  <a:extLst>
                    <a:ext uri="{9D8B030D-6E8A-4147-A177-3AD203B41FA5}">
                      <a16:colId xmlns:a16="http://schemas.microsoft.com/office/drawing/2014/main" val="2226893719"/>
                    </a:ext>
                  </a:extLst>
                </a:gridCol>
                <a:gridCol w="2647318">
                  <a:extLst>
                    <a:ext uri="{9D8B030D-6E8A-4147-A177-3AD203B41FA5}">
                      <a16:colId xmlns:a16="http://schemas.microsoft.com/office/drawing/2014/main" val="656292015"/>
                    </a:ext>
                  </a:extLst>
                </a:gridCol>
              </a:tblGrid>
              <a:tr h="40518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3600" b="1" u="none" strike="noStrike" dirty="0">
                          <a:effectLst/>
                        </a:rPr>
                        <a:t>Group 6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746179"/>
                  </a:ext>
                </a:extLst>
              </a:tr>
              <a:tr h="457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Names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Mail ID's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Contact No: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8790507"/>
                  </a:ext>
                </a:extLst>
              </a:tr>
              <a:tr h="281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3290408"/>
                  </a:ext>
                </a:extLst>
              </a:tr>
              <a:tr h="2816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 ALISHA PATRO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sng" strike="noStrike" dirty="0">
                          <a:effectLst/>
                          <a:hlinkClick r:id="rId2"/>
                        </a:rPr>
                        <a:t>alishapatro2589@gmail.com</a:t>
                      </a:r>
                      <a:endParaRPr lang="en-US" sz="1600" b="1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9776454321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74344060"/>
                  </a:ext>
                </a:extLst>
              </a:tr>
              <a:tr h="281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1155102"/>
                  </a:ext>
                </a:extLst>
              </a:tr>
              <a:tr h="3281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KOMIRISETTY KALYAN KUMAR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sng" strike="noStrike" dirty="0">
                          <a:effectLst/>
                          <a:hlinkClick r:id="rId3"/>
                        </a:rPr>
                        <a:t>kalyankumar1207@gmail.com</a:t>
                      </a:r>
                      <a:endParaRPr lang="en-US" sz="1600" b="1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9502871917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2791975"/>
                  </a:ext>
                </a:extLst>
              </a:tr>
              <a:tr h="281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2449751"/>
                  </a:ext>
                </a:extLst>
              </a:tr>
              <a:tr h="2816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JIDNAYASA AVINASH PATIL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sng" strike="noStrike" dirty="0">
                          <a:effectLst/>
                          <a:hlinkClick r:id="rId4"/>
                        </a:rPr>
                        <a:t>patiljidnyasa18@gmail.com</a:t>
                      </a:r>
                      <a:endParaRPr lang="en-US" sz="1600" b="1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8356814406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0219910"/>
                  </a:ext>
                </a:extLst>
              </a:tr>
              <a:tr h="281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6698177"/>
                  </a:ext>
                </a:extLst>
              </a:tr>
              <a:tr h="397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SHEETAL DATTATREYA KULKARNI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sng" strike="noStrike" dirty="0">
                          <a:effectLst/>
                          <a:hlinkClick r:id="rId5"/>
                        </a:rPr>
                        <a:t>sdkji1993@gmail.com</a:t>
                      </a:r>
                      <a:endParaRPr lang="en-US" sz="1600" b="1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9049553223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89987650"/>
                  </a:ext>
                </a:extLst>
              </a:tr>
              <a:tr h="281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3412031"/>
                  </a:ext>
                </a:extLst>
              </a:tr>
              <a:tr h="293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REVENTH 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sng" strike="noStrike" dirty="0">
                          <a:effectLst/>
                          <a:hlinkClick r:id="rId6"/>
                        </a:rPr>
                        <a:t>latha1978reva@gmai.com</a:t>
                      </a:r>
                      <a:endParaRPr lang="en-US" sz="1600" b="1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9361769500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3764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691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600396-A944-86A6-0092-9E3E2007C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6" y="282804"/>
            <a:ext cx="11717519" cy="633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4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3F89-002C-16C0-A96F-B7C4B599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Arial Black" panose="020B0A04020102020204" pitchFamily="34" charset="0"/>
                <a:cs typeface="Arial" panose="020B0604020202020204" pitchFamily="34" charset="0"/>
              </a:rPr>
              <a:t>Objective</a:t>
            </a:r>
            <a:endParaRPr lang="en-IN" sz="4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77CD05E-B534-825D-AF98-985F3B3C9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161" y="2255832"/>
            <a:ext cx="1094960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Discover patterns in Zomato’s data to enhance operations and customer experience.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Analyze Zomato's global restaurant data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Understand performance across countries and cities.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Explore cuisine preferences and pricing trends.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Provide actionable business recommendations.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Analyze restaurant distribution, customer preferences, and operational trends to provide actionable insights.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73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D03D-F124-9A58-109D-90D857D0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Arial Black" panose="020B0A04020102020204" pitchFamily="34" charset="0"/>
                <a:cs typeface="Arial" panose="020B0604020202020204" pitchFamily="34" charset="0"/>
              </a:rPr>
              <a:t>Key Analysis and Insights</a:t>
            </a:r>
            <a:endParaRPr lang="en-IN" sz="40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443533D-643A-8232-D5E8-6C6060C72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8" y="2082108"/>
            <a:ext cx="12111319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Country Wise Analysis	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India has the highest number of restaurants, followed by the UAE and USA.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Zomato’s services are highly concentrated in India, which accounts for over [X%] of restaurants. Opportunities exist for growth in underserved regions.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Cuisine Preference: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Indian, Chinese, and Italian cuisines are the most popular.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Majority of restaurants offer these cuisines, highlighting their demand across regions. Opportunity to diversify cuisines in growing markets.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Pricing and Ratings Correlation: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Higher-priced restaurants receive better ratings.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Restaurants in the premium price range tend to have higher customer satisfaction, signaling quality service.</a:t>
            </a:r>
          </a:p>
          <a:p>
            <a:pPr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 and Table Booking Trends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Restaurants with online delivery options get more customer votes.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Delivery services drive engagement and improve ratings, suggesting that expanding delivery options is crucial.</a:t>
            </a:r>
          </a:p>
          <a:p>
            <a:pPr marL="171450" lvl="1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12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DA416E-72B0-2258-66F2-3608C225400B}"/>
              </a:ext>
            </a:extLst>
          </p:cNvPr>
          <p:cNvSpPr txBox="1"/>
          <p:nvPr/>
        </p:nvSpPr>
        <p:spPr>
          <a:xfrm>
            <a:off x="0" y="0"/>
            <a:ext cx="12171570" cy="40011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Visualization Using Power BI</a:t>
            </a:r>
            <a:endParaRPr lang="en-IN" sz="2000" b="1" dirty="0"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416FBA-B044-A359-8AB7-FA1A57402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110"/>
            <a:ext cx="12192000" cy="638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26AA9D-2EA8-545E-670A-EA58124A2B0F}"/>
              </a:ext>
            </a:extLst>
          </p:cNvPr>
          <p:cNvSpPr txBox="1"/>
          <p:nvPr/>
        </p:nvSpPr>
        <p:spPr>
          <a:xfrm>
            <a:off x="0" y="8965"/>
            <a:ext cx="12192000" cy="40011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Visualization Using Tableau</a:t>
            </a:r>
            <a:endParaRPr lang="en-IN" sz="2000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DDED78-B31D-2F3C-24B2-0A95599E5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8931"/>
            <a:ext cx="12192000" cy="639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6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742331-D93B-64C7-BBFC-00E98BABF335}"/>
              </a:ext>
            </a:extLst>
          </p:cNvPr>
          <p:cNvSpPr txBox="1"/>
          <p:nvPr/>
        </p:nvSpPr>
        <p:spPr>
          <a:xfrm>
            <a:off x="0" y="8965"/>
            <a:ext cx="12192000" cy="40011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Visualization Using Excel</a:t>
            </a:r>
            <a:endParaRPr lang="en-IN" sz="2000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08946F-9CFC-B866-164C-0EFC93B18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9075"/>
            <a:ext cx="12191999" cy="64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4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5FA85-E0E7-FD15-D07F-FC60F8C6B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CA8145-F24A-33DE-B29E-49D394E18BB0}"/>
              </a:ext>
            </a:extLst>
          </p:cNvPr>
          <p:cNvSpPr txBox="1"/>
          <p:nvPr/>
        </p:nvSpPr>
        <p:spPr>
          <a:xfrm>
            <a:off x="0" y="8965"/>
            <a:ext cx="12192000" cy="40011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SQL QUERIES</a:t>
            </a:r>
            <a:endParaRPr lang="en-IN" sz="2000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71163-606D-1E7F-2265-54C0585FB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9076"/>
            <a:ext cx="5020235" cy="2952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0856D2-DD31-CE7A-9BD9-AF74BFEBE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494" y="409076"/>
            <a:ext cx="7273506" cy="23072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190250-6015-3FF1-79EB-E6572B449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0897"/>
            <a:ext cx="4942463" cy="35681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DC0425-6EBD-CF69-64E2-93F90C5732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463" y="2716305"/>
            <a:ext cx="7249537" cy="413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7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75E0F-9EDA-B941-FEA9-3D8B5052D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5" y="753228"/>
            <a:ext cx="10096958" cy="1080938"/>
          </a:xfrm>
        </p:spPr>
        <p:txBody>
          <a:bodyPr>
            <a:norm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Recommendations &amp; Improvements Needed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E835479-8C96-C72D-6E1D-45FA6B013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682" y="2178338"/>
            <a:ext cx="11202002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Zomato: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Expand Service in underserved regions to grow market share.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Highlight trending cuisines in marketing campaigns.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Promote restaurants offering online delivery for higher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Restaurants: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Introduce table booking and delivery options.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Focus on quality for higher ratings, especially in premium pricing segments.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 Improvements: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Streamline table booking systems for better customer experience.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Train staff in cities with lower ratings for service consistency.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Improvements: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Collect more data on customer demographics for targeted marketing.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Add fields for operational hours and peak customer times.</a:t>
            </a:r>
          </a:p>
        </p:txBody>
      </p:sp>
    </p:spTree>
    <p:extLst>
      <p:ext uri="{BB962C8B-B14F-4D97-AF65-F5344CB8AC3E}">
        <p14:creationId xmlns:p14="http://schemas.microsoft.com/office/powerpoint/2010/main" val="2236618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8308-1BA3-0E2A-51F6-68E02D07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80584-6D42-5D6D-FF28-5440C36CB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Zomato can leverage insights from data analysis to:Expand strategically.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Improve customer satisfaction.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Enhance operational efficiency.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Data-driven insights to enhance customer satisfaction and business growth.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8504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366</TotalTime>
  <Words>409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Trebuchet MS</vt:lpstr>
      <vt:lpstr>Wingdings</vt:lpstr>
      <vt:lpstr>Berlin</vt:lpstr>
      <vt:lpstr>Zomato Analysis </vt:lpstr>
      <vt:lpstr>Objective</vt:lpstr>
      <vt:lpstr>Key Analysis and Insights</vt:lpstr>
      <vt:lpstr>PowerPoint Presentation</vt:lpstr>
      <vt:lpstr>PowerPoint Presentation</vt:lpstr>
      <vt:lpstr>PowerPoint Presentation</vt:lpstr>
      <vt:lpstr>PowerPoint Presentation</vt:lpstr>
      <vt:lpstr>Recommendations &amp; Improvements Needed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Snehal Kadolkar</dc:creator>
  <cp:lastModifiedBy>KALYAN KUMAR</cp:lastModifiedBy>
  <cp:revision>42</cp:revision>
  <dcterms:created xsi:type="dcterms:W3CDTF">2024-11-07T04:07:39Z</dcterms:created>
  <dcterms:modified xsi:type="dcterms:W3CDTF">2025-03-23T15:14:31Z</dcterms:modified>
</cp:coreProperties>
</file>