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BbUlmgztoIJklXxnAq3cYItT3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08AA2C-3797-4008-BB70-733491DFDB9D}">
  <a:tblStyle styleId="{A708AA2C-3797-4008-BB70-733491DFDB9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ontiersin.org/articles/10.3389/fnagi.2019.00220/full" TargetMode="External"/><Relationship Id="rId4" Type="http://schemas.openxmlformats.org/officeDocument/2006/relationships/hyperlink" Target="https://ieeexplore.ieee.org/document/7101222" TargetMode="External"/><Relationship Id="rId5" Type="http://schemas.openxmlformats.org/officeDocument/2006/relationships/hyperlink" Target="https://ieeexplore.ieee.org/document/6868045" TargetMode="External"/><Relationship Id="rId6" Type="http://schemas.openxmlformats.org/officeDocument/2006/relationships/hyperlink" Target="https://www.google.com/url?sa=t&amp;rct=j&amp;q=&amp;esrc=s&amp;source=web&amp;cd=1&amp;cad=rja&amp;uact=8&amp;ved=2ahUKEwij7Ibjyf3oAhWWW80KHQNJCcIQFjAAegQIAxAB&amp;url=https%3A%2F%2Fweb.stanford.edu%2F~eadeli%2Fpublications%2FMICCAI_DeepAD_Final.pdf&amp;usg=AOvVaw2U7Hssm5i4NqA8r3uqECXl" TargetMode="External"/><Relationship Id="rId7" Type="http://schemas.openxmlformats.org/officeDocument/2006/relationships/hyperlink" Target="https://ieeexplore.ieee.org/document/868720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dni.loni.usc.edu/data-samples/access-dat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0B5zQ7kc5shlgRG9laXMxcnlyMk0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0" y="871175"/>
            <a:ext cx="78015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/>
              <a:t>TEAM MEETING</a:t>
            </a:r>
            <a:br>
              <a:rPr lang="en-US" sz="3600"/>
            </a:br>
            <a:br>
              <a:rPr lang="en-US" sz="3600"/>
            </a:br>
            <a:r>
              <a:rPr lang="en-US" sz="3600"/>
              <a:t>Detection of Alzheimer’s using Deep Learning Models</a:t>
            </a:r>
            <a:br>
              <a:rPr lang="en-US" sz="3600"/>
            </a:br>
            <a:endParaRPr sz="36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55349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Kalyan Kumar Paladugula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</a:pPr>
            <a:r>
              <a:rPr lang="en-US"/>
              <a:t>Sudha Anusha Sagi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</a:pPr>
            <a:r>
              <a:rPr lang="en-US"/>
              <a:t>Vignesh Narayanaswamy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89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WORK PLAN</a:t>
            </a:r>
            <a:endParaRPr/>
          </a:p>
        </p:txBody>
      </p:sp>
      <p:graphicFrame>
        <p:nvGraphicFramePr>
          <p:cNvPr id="114" name="Google Shape;114;p9"/>
          <p:cNvGraphicFramePr/>
          <p:nvPr/>
        </p:nvGraphicFramePr>
        <p:xfrm>
          <a:off x="137475" y="66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{A708AA2C-3797-4008-BB70-733491DFDB9D}</a:tableStyleId>
              </a:tblPr>
              <a:tblGrid>
                <a:gridCol w="1270275"/>
                <a:gridCol w="7166250"/>
              </a:tblGrid>
              <a:tr h="5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D9D9D9"/>
                          </a:solidFill>
                        </a:rPr>
                        <a:t>SCHEDULE</a:t>
                      </a:r>
                      <a:endParaRPr b="1"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D9D9D9"/>
                          </a:solidFill>
                        </a:rPr>
                        <a:t>TASKS</a:t>
                      </a:r>
                      <a:endParaRPr b="1"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WEEK 1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Project Proposal </a:t>
                      </a:r>
                      <a:r>
                        <a:rPr lang="en-US">
                          <a:solidFill>
                            <a:srgbClr val="D9D9D9"/>
                          </a:solidFill>
                        </a:rPr>
                        <a:t>(all members) </a:t>
                      </a:r>
                      <a:r>
                        <a:rPr lang="en-US">
                          <a:solidFill>
                            <a:srgbClr val="D9D9D9"/>
                          </a:solidFill>
                        </a:rPr>
                        <a:t>and Research Papers Review (all members)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2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WEEK 2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Research Papers Review (all members), Data Collection and Analysis (Vignesh) 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WEEK 3 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Data Preparation (Kalyan and Anusha), Feature Engineering (Vignesh and Anusha), and </a:t>
                      </a:r>
                      <a:r>
                        <a:rPr lang="en-US">
                          <a:solidFill>
                            <a:srgbClr val="D9D9D9"/>
                          </a:solidFill>
                        </a:rPr>
                        <a:t>Data Modeling (all members)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2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WEEK 4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Model Design (Vignesh), Hyperparameter Optimization (Kalyan and Vignesh), and Report (all members)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2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MAY 8</a:t>
                      </a:r>
                      <a:r>
                        <a:rPr baseline="30000" lang="en-US" sz="1400" u="none" cap="none" strike="noStrike">
                          <a:solidFill>
                            <a:srgbClr val="D9D9D9"/>
                          </a:solidFill>
                        </a:rPr>
                        <a:t>th</a:t>
                      </a: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, 2020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D9D9D9"/>
                          </a:solidFill>
                        </a:rPr>
                        <a:t>SUBMIT PROJECT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2750400" y="2145175"/>
            <a:ext cx="36432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800"/>
              <a:t>Thank You! 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About Alzheimer’s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Alzheimer’s is the common form of dementia mostly occurring in the late life.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an irreversible, progressive brain disorder marked by a decline in cognitive functioning with no validated treatment. </a:t>
            </a:r>
            <a:r>
              <a:rPr lang="en-US"/>
              <a:t>Alzheimer’s is the sixth-leading cause of death in the United States.</a:t>
            </a:r>
            <a:r>
              <a:rPr lang="en-US"/>
              <a:t> MCI (mild cognitive impairment), an early stage of Alzheimer’s disease, if diagnosed early can help slow or prevent the progression of 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 MCI is hard to detect and active research is going on to identify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LITERATURE REVIEW 	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Deep Learning in Alzheimer’s Disease: Diagnostic Classification and Prognostic Prediction Using Neuroimaging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A Robust Deep Model for Improved Classification of AD/MCI Patients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Early diagnosis of Alzheimer's disease with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End-To-End Alzheimer’s Disease Diagnosis and Biomarker Identification – Stanford University &amp; SRI International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Auto-Detection of Alzheimer's Disease Using Deep Convolutional Neural Networks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267350" y="201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Key Takeaways:</a:t>
            </a:r>
            <a:endParaRPr/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11700" y="853550"/>
            <a:ext cx="85206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Structural and molecular biomarkers of AD are identified using advanced neuroimaging techniques like MRI and PET.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 dimension of data causes huge overhead and training times.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Deep Learning models is very effective in extracting the biomarkers (important features).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Some researchers used Deep learning for both feature engineering and Classification purposes and some used Hybrid Learning: Deep learning for features and Machine Learning for Classification.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former approach proven to have good accuracy when applied on large dataset and second one shown good promise when the dataset is small.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Two or more multimodal neuroimaging data types (MRI+PET, MRI+PET+CSF) resulted in better accuracy.</a:t>
            </a:r>
            <a:endParaRPr sz="1600"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SETS	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>
                <a:solidFill>
                  <a:srgbClr val="D9D9D9"/>
                </a:solidFill>
              </a:rPr>
              <a:t>ADNI - </a:t>
            </a:r>
            <a:r>
              <a:rPr lang="en-US" sz="1600" u="sng">
                <a:solidFill>
                  <a:srgbClr val="D9D9D9"/>
                </a:solidFill>
                <a:hlinkClick r:id="rId3"/>
              </a:rPr>
              <a:t>http://adni.loni.usc.edu/data-samples/access-data/</a:t>
            </a:r>
            <a:endParaRPr sz="1600">
              <a:solidFill>
                <a:srgbClr val="D9D9D9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600">
                <a:solidFill>
                  <a:srgbClr val="D9D9D9"/>
                </a:solidFill>
              </a:rPr>
              <a:t>Input Data: </a:t>
            </a:r>
            <a:r>
              <a:rPr lang="en-US" sz="1600">
                <a:solidFill>
                  <a:srgbClr val="D9D9D9"/>
                </a:solidFill>
              </a:rPr>
              <a:t>Using MRI images and demographics of subjects like age, gender etc.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600">
                <a:solidFill>
                  <a:srgbClr val="D9D9D9"/>
                </a:solidFill>
              </a:rPr>
              <a:t>Output Categories/Labels: </a:t>
            </a:r>
            <a:r>
              <a:rPr lang="en-US" sz="1600">
                <a:solidFill>
                  <a:srgbClr val="D9D9D9"/>
                </a:solidFill>
              </a:rPr>
              <a:t>AD(Alzheimer’s Disease), MCI(</a:t>
            </a:r>
            <a:r>
              <a:rPr lang="en-US" sz="1600"/>
              <a:t>Mild cognitive impairment </a:t>
            </a:r>
            <a:r>
              <a:rPr lang="en-US" sz="1600">
                <a:solidFill>
                  <a:srgbClr val="D9D9D9"/>
                </a:solidFill>
              </a:rPr>
              <a:t>), NC(Normal Controls)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>
                <a:solidFill>
                  <a:srgbClr val="D9D9D9"/>
                </a:solidFill>
              </a:rPr>
              <a:t>Training Data: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>
                <a:solidFill>
                  <a:srgbClr val="D9D9D9"/>
                </a:solidFill>
              </a:rPr>
              <a:t>Testing Data: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9D9D9"/>
              </a:solidFill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PROCESSING AND ANALYSIS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MRI data made available as part of the Alzheimer’s Disease Neuroimaging </a:t>
            </a:r>
            <a:r>
              <a:rPr lang="en-US"/>
              <a:t>In</a:t>
            </a:r>
            <a:r>
              <a:rPr lang="en-US"/>
              <a:t>itiative (ADNI) is used for this project.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dataset consists of 755 patients (scanned at least once)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Statistical Parametric Mapping (SPM) was used to normalize the image data into an International Consortium for Brain Mapping template.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dimension of each image is 68, 95, 79, which results in 510,340 voxels.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Note: We have applied for access to ADNI data and it is still pending. Meanwhile, we will use similar data (From previous version of ADNI) available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here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OTHER OBSERVATIONS &amp; IMPLICATIONS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EXPECTED OUTPUT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385650"/>
            <a:ext cx="85206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Detecting AD and NC with more accuracy (accuracy greater than 90%)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Able to detect and distinguish the most challenging section on separating MCI and AD patients (accuracy of at least 60%)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Detecting and identifying the critical decision regions that impact the results.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DEEP LEARNING MODELS 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407800"/>
            <a:ext cx="85206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Pure Deep Learning: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3D CNN for both Feature extraction and Classification (RELu Activation)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Auto-Encoders for both Feature extraction and Classification (RELu)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Restricted Boltzmann Machine (RBM)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Learning;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Stacked Auto-Encoders for Feature Extraction and Softmax Regression for Classification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PCA and RBM for Feature Extraction and SVM for </a:t>
            </a:r>
            <a:r>
              <a:rPr lang="en-US" sz="1500"/>
              <a:t>Classification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</dc:creator>
</cp:coreProperties>
</file>