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a7faea9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a7faea9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a7faea9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a7faea9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a7faea91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a7faea91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a7faea91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a7faea91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a7faea91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a7faea91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a7faea91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a7faea91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a7faea91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a7faea91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a7faea91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a7faea91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88858" y="181500"/>
            <a:ext cx="8520600" cy="2052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600">
                <a:solidFill>
                  <a:schemeClr val="dk2"/>
                </a:solidFill>
              </a:rPr>
              <a:t>  Prediction of U</a:t>
            </a:r>
            <a:r>
              <a:rPr b="1" lang="en" sz="3600">
                <a:solidFill>
                  <a:schemeClr val="dk2"/>
                </a:solidFill>
              </a:rPr>
              <a:t>nemployment Rates</a:t>
            </a:r>
            <a:r>
              <a:rPr lang="en" sz="3600"/>
              <a:t> </a:t>
            </a:r>
            <a:endParaRPr sz="3600"/>
          </a:p>
          <a:p>
            <a:pPr indent="0" lvl="0" marL="0" rtl="0" algn="ctr">
              <a:spcBef>
                <a:spcPts val="0"/>
              </a:spcBef>
              <a:spcAft>
                <a:spcPts val="0"/>
              </a:spcAft>
              <a:buNone/>
            </a:pPr>
            <a:r>
              <a:t/>
            </a:r>
            <a:endParaRPr/>
          </a:p>
        </p:txBody>
      </p:sp>
      <p:sp>
        <p:nvSpPr>
          <p:cNvPr id="55" name="Google Shape;55;p13"/>
          <p:cNvSpPr txBox="1"/>
          <p:nvPr>
            <p:ph idx="1" type="subTitle"/>
          </p:nvPr>
        </p:nvSpPr>
        <p:spPr>
          <a:xfrm>
            <a:off x="-2113725" y="2669325"/>
            <a:ext cx="8520600" cy="1445100"/>
          </a:xfrm>
          <a:prstGeom prst="rect">
            <a:avLst/>
          </a:prstGeom>
        </p:spPr>
        <p:txBody>
          <a:bodyPr anchorCtr="0" anchor="t" bIns="91425" lIns="91425" spcFirstLastPara="1" rIns="91425" wrap="square" tIns="91425">
            <a:noAutofit/>
          </a:bodyPr>
          <a:lstStyle/>
          <a:p>
            <a:pPr indent="457200" lvl="0" marL="1828800" rtl="0" algn="l">
              <a:lnSpc>
                <a:spcPct val="115000"/>
              </a:lnSpc>
              <a:spcBef>
                <a:spcPts val="0"/>
              </a:spcBef>
              <a:spcAft>
                <a:spcPts val="0"/>
              </a:spcAft>
              <a:buClr>
                <a:schemeClr val="dk1"/>
              </a:buClr>
              <a:buSzPts val="1100"/>
              <a:buFont typeface="Arial"/>
              <a:buNone/>
            </a:pPr>
            <a:r>
              <a:rPr lang="en" sz="1800">
                <a:solidFill>
                  <a:schemeClr val="dk1"/>
                </a:solidFill>
              </a:rPr>
              <a:t>Kalyan Kumar Paladugula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         				Michael Ybarra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        				Zoheb Mohammed</a:t>
            </a:r>
            <a:endParaRPr b="1" sz="1800"/>
          </a:p>
        </p:txBody>
      </p:sp>
      <p:pic>
        <p:nvPicPr>
          <p:cNvPr id="56" name="Google Shape;56;p13"/>
          <p:cNvPicPr preferRelativeResize="0"/>
          <p:nvPr/>
        </p:nvPicPr>
        <p:blipFill>
          <a:blip r:embed="rId3">
            <a:alphaModFix/>
          </a:blip>
          <a:stretch>
            <a:fillRect/>
          </a:stretch>
        </p:blipFill>
        <p:spPr>
          <a:xfrm>
            <a:off x="3836400" y="1979350"/>
            <a:ext cx="5307601" cy="316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333333"/>
                </a:solidFill>
                <a:highlight>
                  <a:srgbClr val="FFFFFF"/>
                </a:highlight>
              </a:rPr>
              <a:t>Problem Statement</a:t>
            </a:r>
            <a:endParaRPr b="1" sz="360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just">
              <a:lnSpc>
                <a:spcPct val="200000"/>
              </a:lnSpc>
              <a:spcBef>
                <a:spcPts val="0"/>
              </a:spcBef>
              <a:spcAft>
                <a:spcPts val="0"/>
              </a:spcAft>
              <a:buNone/>
            </a:pPr>
            <a:r>
              <a:t/>
            </a:r>
            <a:endParaRPr sz="1400">
              <a:solidFill>
                <a:schemeClr val="dk1"/>
              </a:solidFill>
            </a:endParaRPr>
          </a:p>
          <a:p>
            <a:pPr indent="457200" lvl="0" marL="0" rtl="0" algn="just">
              <a:lnSpc>
                <a:spcPct val="200000"/>
              </a:lnSpc>
              <a:spcBef>
                <a:spcPts val="0"/>
              </a:spcBef>
              <a:spcAft>
                <a:spcPts val="0"/>
              </a:spcAft>
              <a:buNone/>
            </a:pPr>
            <a:r>
              <a:t/>
            </a:r>
            <a:endParaRPr sz="1400">
              <a:solidFill>
                <a:schemeClr val="dk1"/>
              </a:solidFill>
            </a:endParaRPr>
          </a:p>
          <a:p>
            <a:pPr indent="457200" lvl="0" marL="0" rtl="0" algn="just">
              <a:lnSpc>
                <a:spcPct val="200000"/>
              </a:lnSpc>
              <a:spcBef>
                <a:spcPts val="0"/>
              </a:spcBef>
              <a:spcAft>
                <a:spcPts val="0"/>
              </a:spcAft>
              <a:buNone/>
            </a:pPr>
            <a:r>
              <a:rPr lang="en" sz="1400">
                <a:solidFill>
                  <a:schemeClr val="dk1"/>
                </a:solidFill>
              </a:rPr>
              <a:t>The objective of the project is to </a:t>
            </a:r>
            <a:r>
              <a:rPr lang="en" sz="1400">
                <a:solidFill>
                  <a:schemeClr val="dk1"/>
                </a:solidFill>
              </a:rPr>
              <a:t>predict</a:t>
            </a:r>
            <a:r>
              <a:rPr lang="en" sz="1400">
                <a:solidFill>
                  <a:schemeClr val="dk1"/>
                </a:solidFill>
              </a:rPr>
              <a:t> the unemployment rates of the counties for the year 2017 based on the unemployment rates of counties in the year 2015 using regression, and to </a:t>
            </a:r>
            <a:r>
              <a:rPr lang="en" sz="1400">
                <a:solidFill>
                  <a:schemeClr val="dk1"/>
                </a:solidFill>
              </a:rPr>
              <a:t>predict the classes of counties in 2017 dataset using </a:t>
            </a:r>
            <a:r>
              <a:rPr lang="en" sz="1400">
                <a:solidFill>
                  <a:schemeClr val="dk1"/>
                </a:solidFill>
              </a:rPr>
              <a:t>classifier built on the 2015 dataset.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333333"/>
                </a:solidFill>
                <a:highlight>
                  <a:srgbClr val="FFFFFF"/>
                </a:highlight>
              </a:rPr>
              <a:t>Data Sources</a:t>
            </a:r>
            <a:endParaRPr b="1" sz="3600"/>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700">
                <a:solidFill>
                  <a:schemeClr val="dk1"/>
                </a:solidFill>
                <a:latin typeface="Times New Roman"/>
                <a:ea typeface="Times New Roman"/>
                <a:cs typeface="Times New Roman"/>
                <a:sym typeface="Times New Roman"/>
              </a:rPr>
              <a:t> </a:t>
            </a:r>
            <a:endParaRPr sz="700">
              <a:solidFill>
                <a:schemeClr val="dk1"/>
              </a:solidFill>
              <a:latin typeface="Times New Roman"/>
              <a:ea typeface="Times New Roman"/>
              <a:cs typeface="Times New Roman"/>
              <a:sym typeface="Times New Roman"/>
            </a:endParaRPr>
          </a:p>
          <a:p>
            <a:pPr indent="0" lvl="0" marL="0" rtl="0" algn="l">
              <a:lnSpc>
                <a:spcPct val="200000"/>
              </a:lnSpc>
              <a:spcBef>
                <a:spcPts val="1000"/>
              </a:spcBef>
              <a:spcAft>
                <a:spcPts val="0"/>
              </a:spcAft>
              <a:buNone/>
            </a:pPr>
            <a:r>
              <a:rPr lang="en" sz="1400">
                <a:solidFill>
                  <a:schemeClr val="dk1"/>
                </a:solidFill>
              </a:rPr>
              <a:t>US Census Demographic dataset for the year 2015 from Kaggle.com</a:t>
            </a:r>
            <a:endParaRPr sz="1400">
              <a:solidFill>
                <a:schemeClr val="dk1"/>
              </a:solidFill>
            </a:endParaRPr>
          </a:p>
          <a:p>
            <a:pPr indent="0" lvl="0" marL="0" rtl="0" algn="l">
              <a:lnSpc>
                <a:spcPct val="200000"/>
              </a:lnSpc>
              <a:spcBef>
                <a:spcPts val="1000"/>
              </a:spcBef>
              <a:spcAft>
                <a:spcPts val="0"/>
              </a:spcAft>
              <a:buClr>
                <a:schemeClr val="dk1"/>
              </a:buClr>
              <a:buSzPts val="1100"/>
              <a:buFont typeface="Arial"/>
              <a:buNone/>
            </a:pPr>
            <a:r>
              <a:rPr lang="en" sz="1400">
                <a:solidFill>
                  <a:schemeClr val="dk1"/>
                </a:solidFill>
              </a:rPr>
              <a:t>US Census Demographic dataset for the year 2017 from Kaggle.com</a:t>
            </a:r>
            <a:endParaRPr sz="1400">
              <a:solidFill>
                <a:schemeClr val="dk1"/>
              </a:solidFill>
            </a:endParaRPr>
          </a:p>
          <a:p>
            <a:pPr indent="0" lvl="0" marL="0" rtl="0" algn="l">
              <a:lnSpc>
                <a:spcPct val="200000"/>
              </a:lnSpc>
              <a:spcBef>
                <a:spcPts val="1000"/>
              </a:spcBef>
              <a:spcAft>
                <a:spcPts val="0"/>
              </a:spcAft>
              <a:buNone/>
            </a:pPr>
            <a:r>
              <a:rPr lang="en" sz="1400">
                <a:solidFill>
                  <a:schemeClr val="dk1"/>
                </a:solidFill>
              </a:rPr>
              <a:t>US unemployment dataset for the year 2013 from the American fact finder website</a:t>
            </a:r>
            <a:endParaRPr sz="1400">
              <a:solidFill>
                <a:schemeClr val="dk1"/>
              </a:solidFill>
            </a:endParaRPr>
          </a:p>
          <a:p>
            <a:pPr indent="0" lvl="0" marL="0" rtl="0" algn="l">
              <a:lnSpc>
                <a:spcPct val="200000"/>
              </a:lnSpc>
              <a:spcBef>
                <a:spcPts val="1000"/>
              </a:spcBef>
              <a:spcAft>
                <a:spcPts val="0"/>
              </a:spcAft>
              <a:buNone/>
            </a:pPr>
            <a:r>
              <a:rPr lang="en" sz="1400">
                <a:solidFill>
                  <a:schemeClr val="dk1"/>
                </a:solidFill>
              </a:rPr>
              <a:t>US unemployment dataset for the year 2016 from the American fact finder website</a:t>
            </a:r>
            <a:endParaRPr sz="1400"/>
          </a:p>
          <a:p>
            <a:pPr indent="0" lvl="0" marL="0" rtl="0" algn="l">
              <a:spcBef>
                <a:spcPts val="1000"/>
              </a:spcBef>
              <a:spcAft>
                <a:spcPts val="160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333333"/>
                </a:solidFill>
                <a:highlight>
                  <a:srgbClr val="FFFFFF"/>
                </a:highlight>
              </a:rPr>
              <a:t>Brief description of solution</a:t>
            </a:r>
            <a:endParaRPr b="1" sz="3600"/>
          </a:p>
        </p:txBody>
      </p:sp>
      <p:sp>
        <p:nvSpPr>
          <p:cNvPr id="74" name="Google Shape;74;p16"/>
          <p:cNvSpPr txBox="1"/>
          <p:nvPr>
            <p:ph idx="1" type="body"/>
          </p:nvPr>
        </p:nvSpPr>
        <p:spPr>
          <a:xfrm>
            <a:off x="311700" y="1152475"/>
            <a:ext cx="8520600" cy="379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Process</a:t>
            </a:r>
            <a:endParaRPr b="1"/>
          </a:p>
          <a:p>
            <a:pPr indent="-304800" lvl="0" marL="457200" rtl="0" algn="just">
              <a:spcBef>
                <a:spcPts val="1600"/>
              </a:spcBef>
              <a:spcAft>
                <a:spcPts val="0"/>
              </a:spcAft>
              <a:buSzPts val="1200"/>
              <a:buAutoNum type="arabicPeriod"/>
            </a:pPr>
            <a:r>
              <a:rPr lang="en" sz="1200">
                <a:solidFill>
                  <a:schemeClr val="dk1"/>
                </a:solidFill>
              </a:rPr>
              <a:t>First, process the datasets to identify any missing values and to remove any attributes that cause multicollinearity.</a:t>
            </a:r>
            <a:endParaRPr sz="1200">
              <a:solidFill>
                <a:schemeClr val="dk1"/>
              </a:solidFill>
            </a:endParaRPr>
          </a:p>
          <a:p>
            <a:pPr indent="-304800" lvl="0" marL="457200" rtl="0" algn="just">
              <a:spcBef>
                <a:spcPts val="0"/>
              </a:spcBef>
              <a:spcAft>
                <a:spcPts val="0"/>
              </a:spcAft>
              <a:buClr>
                <a:schemeClr val="dk1"/>
              </a:buClr>
              <a:buSzPts val="1200"/>
              <a:buAutoNum type="arabicPeriod"/>
            </a:pPr>
            <a:r>
              <a:rPr lang="en" sz="1100">
                <a:solidFill>
                  <a:schemeClr val="dk1"/>
                </a:solidFill>
              </a:rPr>
              <a:t>Explore the data and remove any irrelevant or redundant variables.</a:t>
            </a:r>
            <a:endParaRPr sz="1100">
              <a:solidFill>
                <a:schemeClr val="dk1"/>
              </a:solidFill>
            </a:endParaRPr>
          </a:p>
          <a:p>
            <a:pPr indent="-298450" lvl="0" marL="457200" rtl="0" algn="just">
              <a:spcBef>
                <a:spcPts val="0"/>
              </a:spcBef>
              <a:spcAft>
                <a:spcPts val="0"/>
              </a:spcAft>
              <a:buClr>
                <a:schemeClr val="dk1"/>
              </a:buClr>
              <a:buSzPts val="1100"/>
              <a:buAutoNum type="arabicPeriod"/>
            </a:pPr>
            <a:r>
              <a:rPr lang="en" sz="1100">
                <a:solidFill>
                  <a:schemeClr val="dk1"/>
                </a:solidFill>
              </a:rPr>
              <a:t>Partition the dataset as training dataset and the test dataset using hold-out method with 80% percent of data as training and 20% as test data.</a:t>
            </a:r>
            <a:endParaRPr sz="1100">
              <a:solidFill>
                <a:schemeClr val="dk1"/>
              </a:solidFill>
            </a:endParaRPr>
          </a:p>
          <a:p>
            <a:pPr indent="-298450" lvl="0" marL="457200" rtl="0" algn="just">
              <a:spcBef>
                <a:spcPts val="0"/>
              </a:spcBef>
              <a:spcAft>
                <a:spcPts val="0"/>
              </a:spcAft>
              <a:buClr>
                <a:schemeClr val="dk1"/>
              </a:buClr>
              <a:buSzPts val="1100"/>
              <a:buAutoNum type="arabicPeriod"/>
            </a:pPr>
            <a:r>
              <a:rPr lang="en" sz="1100">
                <a:solidFill>
                  <a:schemeClr val="dk1"/>
                </a:solidFill>
              </a:rPr>
              <a:t>Standardize the dataset</a:t>
            </a:r>
            <a:endParaRPr sz="1100">
              <a:solidFill>
                <a:schemeClr val="dk1"/>
              </a:solidFill>
            </a:endParaRPr>
          </a:p>
          <a:p>
            <a:pPr indent="-298450" lvl="0" marL="457200" rtl="0" algn="just">
              <a:spcBef>
                <a:spcPts val="0"/>
              </a:spcBef>
              <a:spcAft>
                <a:spcPts val="0"/>
              </a:spcAft>
              <a:buClr>
                <a:schemeClr val="dk1"/>
              </a:buClr>
              <a:buSzPts val="1100"/>
              <a:buAutoNum type="arabicPeriod"/>
            </a:pPr>
            <a:r>
              <a:rPr lang="en" sz="1100">
                <a:solidFill>
                  <a:schemeClr val="dk1"/>
                </a:solidFill>
              </a:rPr>
              <a:t>Build linear regression models on the 2015 dataset using multiple combinations of variables with unemployment rate as the response variable. Pick the best model based on the adjusted R2 values and the root mean square error on the test dataset. </a:t>
            </a:r>
            <a:endParaRPr sz="1100">
              <a:solidFill>
                <a:schemeClr val="dk1"/>
              </a:solidFill>
            </a:endParaRPr>
          </a:p>
          <a:p>
            <a:pPr indent="-298450" lvl="0" marL="457200" rtl="0" algn="just">
              <a:spcBef>
                <a:spcPts val="0"/>
              </a:spcBef>
              <a:spcAft>
                <a:spcPts val="0"/>
              </a:spcAft>
              <a:buClr>
                <a:schemeClr val="dk1"/>
              </a:buClr>
              <a:buSzPts val="1100"/>
              <a:buAutoNum type="arabicPeriod"/>
            </a:pPr>
            <a:r>
              <a:rPr lang="en" sz="1100">
                <a:solidFill>
                  <a:schemeClr val="dk1"/>
                </a:solidFill>
              </a:rPr>
              <a:t>Use that model to predict the unemployment rate of the counties for the year 2017, and calculate the mean squared error and mean absolute error between the actual and predicted unemployment rates. </a:t>
            </a:r>
            <a:endParaRPr sz="1100">
              <a:solidFill>
                <a:schemeClr val="dk1"/>
              </a:solidFill>
            </a:endParaRPr>
          </a:p>
          <a:p>
            <a:pPr indent="-298450" lvl="0" marL="457200" rtl="0" algn="just">
              <a:spcBef>
                <a:spcPts val="0"/>
              </a:spcBef>
              <a:spcAft>
                <a:spcPts val="0"/>
              </a:spcAft>
              <a:buClr>
                <a:schemeClr val="dk1"/>
              </a:buClr>
              <a:buSzPts val="1100"/>
              <a:buAutoNum type="arabicPeriod"/>
            </a:pPr>
            <a:r>
              <a:rPr lang="en" sz="1100">
                <a:solidFill>
                  <a:schemeClr val="dk1"/>
                </a:solidFill>
              </a:rPr>
              <a:t>Classify the counties into 3 classes in terms of unemployment:</a:t>
            </a:r>
            <a:endParaRPr sz="1100">
              <a:solidFill>
                <a:schemeClr val="dk1"/>
              </a:solidFill>
            </a:endParaRPr>
          </a:p>
          <a:p>
            <a:pPr indent="457200" lvl="0" marL="457200" rtl="0" algn="just">
              <a:spcBef>
                <a:spcPts val="0"/>
              </a:spcBef>
              <a:spcAft>
                <a:spcPts val="0"/>
              </a:spcAft>
              <a:buNone/>
            </a:pPr>
            <a:r>
              <a:rPr lang="en" sz="1100">
                <a:solidFill>
                  <a:schemeClr val="dk1"/>
                </a:solidFill>
              </a:rPr>
              <a:t>A.  12% and over (Worst)</a:t>
            </a:r>
            <a:endParaRPr sz="1100">
              <a:solidFill>
                <a:schemeClr val="dk1"/>
              </a:solidFill>
            </a:endParaRPr>
          </a:p>
          <a:p>
            <a:pPr indent="457200" lvl="0" marL="457200" rtl="0" algn="just">
              <a:spcBef>
                <a:spcPts val="0"/>
              </a:spcBef>
              <a:spcAft>
                <a:spcPts val="0"/>
              </a:spcAft>
              <a:buNone/>
            </a:pPr>
            <a:r>
              <a:rPr lang="en" sz="1100">
                <a:solidFill>
                  <a:schemeClr val="dk1"/>
                </a:solidFill>
              </a:rPr>
              <a:t>B.  8% to 12% (Moderate)</a:t>
            </a:r>
            <a:endParaRPr sz="1100">
              <a:solidFill>
                <a:schemeClr val="dk1"/>
              </a:solidFill>
            </a:endParaRPr>
          </a:p>
          <a:p>
            <a:pPr indent="457200" lvl="0" marL="457200" rtl="0" algn="just">
              <a:spcBef>
                <a:spcPts val="0"/>
              </a:spcBef>
              <a:spcAft>
                <a:spcPts val="0"/>
              </a:spcAft>
              <a:buNone/>
            </a:pPr>
            <a:r>
              <a:rPr lang="en" sz="1100">
                <a:solidFill>
                  <a:schemeClr val="dk1"/>
                </a:solidFill>
              </a:rPr>
              <a:t>C.  8% and below (Best)</a:t>
            </a:r>
            <a:endParaRPr sz="1100">
              <a:solidFill>
                <a:schemeClr val="dk1"/>
              </a:solidFill>
            </a:endParaRPr>
          </a:p>
          <a:p>
            <a:pPr indent="-298450" lvl="0" marL="457200" rtl="0" algn="just">
              <a:spcBef>
                <a:spcPts val="0"/>
              </a:spcBef>
              <a:spcAft>
                <a:spcPts val="0"/>
              </a:spcAft>
              <a:buClr>
                <a:schemeClr val="dk1"/>
              </a:buClr>
              <a:buSzPts val="1100"/>
              <a:buAutoNum type="arabicPeriod"/>
            </a:pPr>
            <a:r>
              <a:rPr lang="en" sz="1100">
                <a:solidFill>
                  <a:schemeClr val="dk1"/>
                </a:solidFill>
              </a:rPr>
              <a:t>Build a classifier using the 2015 dataset and predict the classes of the counties of the year 2015 and 2017.</a:t>
            </a:r>
            <a:endParaRPr sz="1100">
              <a:solidFill>
                <a:schemeClr val="dk1"/>
              </a:solidFill>
            </a:endParaRPr>
          </a:p>
          <a:p>
            <a:pPr indent="0" lvl="0" marL="0" rtl="0" algn="just">
              <a:spcBef>
                <a:spcPts val="0"/>
              </a:spcBef>
              <a:spcAft>
                <a:spcPts val="0"/>
              </a:spcAft>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333333"/>
                </a:solidFill>
                <a:highlight>
                  <a:srgbClr val="FFFFFF"/>
                </a:highlight>
              </a:rPr>
              <a:t>Results OverView</a:t>
            </a:r>
            <a:endParaRPr b="1" sz="3600"/>
          </a:p>
        </p:txBody>
      </p:sp>
      <p:sp>
        <p:nvSpPr>
          <p:cNvPr id="80" name="Google Shape;80;p17"/>
          <p:cNvSpPr txBox="1"/>
          <p:nvPr>
            <p:ph idx="1" type="body"/>
          </p:nvPr>
        </p:nvSpPr>
        <p:spPr>
          <a:xfrm>
            <a:off x="311700" y="648975"/>
            <a:ext cx="8520600" cy="41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Best Models:</a:t>
            </a:r>
            <a:endParaRPr b="1" sz="1400">
              <a:solidFill>
                <a:schemeClr val="dk1"/>
              </a:solidFill>
            </a:endParaRPr>
          </a:p>
          <a:p>
            <a:pPr indent="0" lvl="0" marL="0" rtl="0" algn="l">
              <a:spcBef>
                <a:spcPts val="0"/>
              </a:spcBef>
              <a:spcAft>
                <a:spcPts val="0"/>
              </a:spcAft>
              <a:buNone/>
            </a:pPr>
            <a:r>
              <a:rPr b="1" lang="en" sz="1200">
                <a:solidFill>
                  <a:schemeClr val="dk1"/>
                </a:solidFill>
              </a:rPr>
              <a:t>Regression</a:t>
            </a:r>
            <a:r>
              <a:rPr b="1" lang="en" sz="1100">
                <a:solidFill>
                  <a:schemeClr val="dk1"/>
                </a:solidFill>
              </a:rPr>
              <a:t>: </a:t>
            </a:r>
            <a:endParaRPr b="1" sz="1100">
              <a:solidFill>
                <a:schemeClr val="dk1"/>
              </a:solidFill>
            </a:endParaRPr>
          </a:p>
          <a:p>
            <a:pPr indent="0" lvl="0" marL="0" rtl="0" algn="just">
              <a:spcBef>
                <a:spcPts val="0"/>
              </a:spcBef>
              <a:spcAft>
                <a:spcPts val="0"/>
              </a:spcAft>
              <a:buNone/>
            </a:pPr>
            <a:r>
              <a:rPr lang="en" sz="1100">
                <a:solidFill>
                  <a:schemeClr val="dk1"/>
                </a:solidFill>
              </a:rPr>
              <a:t>Predictors:</a:t>
            </a:r>
            <a:endParaRPr sz="1100">
              <a:solidFill>
                <a:schemeClr val="dk1"/>
              </a:solidFill>
            </a:endParaRPr>
          </a:p>
          <a:p>
            <a:pPr indent="0" lvl="0" marL="0" rtl="0" algn="l">
              <a:spcBef>
                <a:spcPts val="0"/>
              </a:spcBef>
              <a:spcAft>
                <a:spcPts val="0"/>
              </a:spcAft>
              <a:buNone/>
            </a:pPr>
            <a:r>
              <a:rPr lang="en" sz="1100">
                <a:solidFill>
                  <a:schemeClr val="dk1"/>
                </a:solidFill>
              </a:rPr>
              <a:t>"Poverty", 'White', "Black", "Service", "WorkAtHome", "Hispanic", 'Mean Commute Time', "Percent Population with age between 16 and 44", 'Asian','Office', 'Construction','Drive', 'Transit', "State Unemployment rate for 2013", "County Unemployment Rate for 2013" </a:t>
            </a:r>
            <a:endParaRPr sz="1100">
              <a:solidFill>
                <a:schemeClr val="dk1"/>
              </a:solidFill>
            </a:endParaRPr>
          </a:p>
          <a:p>
            <a:pPr indent="0" lvl="0" marL="0" rtl="0" algn="l">
              <a:spcBef>
                <a:spcPts val="0"/>
              </a:spcBef>
              <a:spcAft>
                <a:spcPts val="0"/>
              </a:spcAft>
              <a:buNone/>
            </a:pPr>
            <a:r>
              <a:rPr lang="en" sz="1100">
                <a:solidFill>
                  <a:schemeClr val="dk1"/>
                </a:solidFill>
              </a:rPr>
              <a:t>R2 value = 0.840</a:t>
            </a:r>
            <a:endParaRPr sz="1100">
              <a:solidFill>
                <a:schemeClr val="dk1"/>
              </a:solidFill>
            </a:endParaRPr>
          </a:p>
          <a:p>
            <a:pPr indent="0" lvl="0" marL="0" rtl="0" algn="just">
              <a:spcBef>
                <a:spcPts val="0"/>
              </a:spcBef>
              <a:spcAft>
                <a:spcPts val="0"/>
              </a:spcAft>
              <a:buNone/>
            </a:pPr>
            <a:r>
              <a:rPr lang="en" sz="1100">
                <a:solidFill>
                  <a:schemeClr val="dk1"/>
                </a:solidFill>
              </a:rPr>
              <a:t>Adj R2 value = 0.839 </a:t>
            </a:r>
            <a:endParaRPr sz="1100">
              <a:solidFill>
                <a:schemeClr val="dk1"/>
              </a:solidFill>
            </a:endParaRPr>
          </a:p>
          <a:p>
            <a:pPr indent="0" lvl="0" marL="0" rtl="0" algn="just">
              <a:spcBef>
                <a:spcPts val="0"/>
              </a:spcBef>
              <a:spcAft>
                <a:spcPts val="0"/>
              </a:spcAft>
              <a:buNone/>
            </a:pPr>
            <a:r>
              <a:rPr lang="en" sz="1100">
                <a:solidFill>
                  <a:schemeClr val="dk1"/>
                </a:solidFill>
              </a:rPr>
              <a:t>Root mean square error = 3.04</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200">
                <a:solidFill>
                  <a:schemeClr val="dk1"/>
                </a:solidFill>
              </a:rPr>
              <a:t>Classification</a:t>
            </a:r>
            <a:r>
              <a:rPr b="1" lang="en" sz="1100">
                <a:solidFill>
                  <a:schemeClr val="dk1"/>
                </a:solidFill>
              </a:rPr>
              <a:t>:</a:t>
            </a:r>
            <a:endParaRPr b="1" sz="1100">
              <a:solidFill>
                <a:schemeClr val="dk1"/>
              </a:solidFill>
            </a:endParaRPr>
          </a:p>
          <a:p>
            <a:pPr indent="0" lvl="0" marL="0" rtl="0" algn="l">
              <a:spcBef>
                <a:spcPts val="0"/>
              </a:spcBef>
              <a:spcAft>
                <a:spcPts val="0"/>
              </a:spcAft>
              <a:buNone/>
            </a:pPr>
            <a:r>
              <a:rPr lang="en" sz="1100">
                <a:solidFill>
                  <a:schemeClr val="dk1"/>
                </a:solidFill>
              </a:rPr>
              <a:t>Naive Bayes with parameter: "County Unemployment Rate for 2013” </a:t>
            </a:r>
            <a:endParaRPr sz="1100">
              <a:solidFill>
                <a:schemeClr val="dk1"/>
              </a:solidFill>
            </a:endParaRPr>
          </a:p>
          <a:p>
            <a:pPr indent="0" lvl="0" marL="0" rtl="0" algn="l">
              <a:spcBef>
                <a:spcPts val="0"/>
              </a:spcBef>
              <a:spcAft>
                <a:spcPts val="0"/>
              </a:spcAft>
              <a:buNone/>
            </a:pPr>
            <a:r>
              <a:rPr lang="en" sz="1100">
                <a:solidFill>
                  <a:schemeClr val="dk1"/>
                </a:solidFill>
              </a:rPr>
              <a:t>F1 scores =  [0.7625, 	0.86728395, 0.74166667]</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400">
                <a:solidFill>
                  <a:schemeClr val="dk1"/>
                </a:solidFill>
              </a:rPr>
              <a:t>Predictions:</a:t>
            </a:r>
            <a:endParaRPr b="1" sz="1400">
              <a:solidFill>
                <a:schemeClr val="dk1"/>
              </a:solidFill>
            </a:endParaRPr>
          </a:p>
          <a:p>
            <a:pPr indent="0" lvl="0" marL="0" rtl="0" algn="l">
              <a:spcBef>
                <a:spcPts val="0"/>
              </a:spcBef>
              <a:spcAft>
                <a:spcPts val="0"/>
              </a:spcAft>
              <a:buNone/>
            </a:pPr>
            <a:r>
              <a:rPr b="1" lang="en" sz="1200">
                <a:solidFill>
                  <a:schemeClr val="dk1"/>
                </a:solidFill>
              </a:rPr>
              <a:t>Regression:</a:t>
            </a:r>
            <a:endParaRPr b="1" sz="1200">
              <a:solidFill>
                <a:schemeClr val="dk1"/>
              </a:solidFill>
            </a:endParaRPr>
          </a:p>
          <a:p>
            <a:pPr indent="0" lvl="0" marL="0" rtl="0" algn="just">
              <a:spcBef>
                <a:spcPts val="0"/>
              </a:spcBef>
              <a:spcAft>
                <a:spcPts val="0"/>
              </a:spcAft>
              <a:buNone/>
            </a:pPr>
            <a:r>
              <a:rPr lang="en" sz="1100">
                <a:solidFill>
                  <a:schemeClr val="dk1"/>
                </a:solidFill>
              </a:rPr>
              <a:t>We predicted the unemployment rates of counties for the year 2017 with Root mean square error  of 2.26 and mean absolute error of 1.003.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200">
                <a:solidFill>
                  <a:schemeClr val="dk1"/>
                </a:solidFill>
              </a:rPr>
              <a:t>Classification:</a:t>
            </a:r>
            <a:endParaRPr b="1" sz="1200">
              <a:solidFill>
                <a:schemeClr val="dk1"/>
              </a:solidFill>
            </a:endParaRPr>
          </a:p>
          <a:p>
            <a:pPr indent="0" lvl="0" marL="0" rtl="0" algn="l">
              <a:spcBef>
                <a:spcPts val="0"/>
              </a:spcBef>
              <a:spcAft>
                <a:spcPts val="0"/>
              </a:spcAft>
              <a:buNone/>
            </a:pPr>
            <a:r>
              <a:rPr lang="en" sz="1100">
                <a:solidFill>
                  <a:schemeClr val="dk1"/>
                </a:solidFill>
              </a:rPr>
              <a:t>We predicted the classes of counties with the accuracy of 0.81 for the year 2015 and 0.69 for the year 2017.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just">
              <a:spcBef>
                <a:spcPts val="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333333"/>
                </a:solidFill>
                <a:highlight>
                  <a:srgbClr val="FFFFFF"/>
                </a:highlight>
              </a:rPr>
              <a:t>Results 2015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Actual 2015								Predicted 2015</a:t>
            </a:r>
            <a:endParaRPr/>
          </a:p>
        </p:txBody>
      </p:sp>
      <p:pic>
        <p:nvPicPr>
          <p:cNvPr id="87" name="Google Shape;87;p18"/>
          <p:cNvPicPr preferRelativeResize="0"/>
          <p:nvPr/>
        </p:nvPicPr>
        <p:blipFill>
          <a:blip r:embed="rId3">
            <a:alphaModFix/>
          </a:blip>
          <a:stretch>
            <a:fillRect/>
          </a:stretch>
        </p:blipFill>
        <p:spPr>
          <a:xfrm>
            <a:off x="311700" y="1825100"/>
            <a:ext cx="4083525" cy="2008125"/>
          </a:xfrm>
          <a:prstGeom prst="rect">
            <a:avLst/>
          </a:prstGeom>
          <a:noFill/>
          <a:ln>
            <a:noFill/>
          </a:ln>
        </p:spPr>
      </p:pic>
      <p:pic>
        <p:nvPicPr>
          <p:cNvPr id="88" name="Google Shape;88;p18"/>
          <p:cNvPicPr preferRelativeResize="0"/>
          <p:nvPr/>
        </p:nvPicPr>
        <p:blipFill>
          <a:blip r:embed="rId4">
            <a:alphaModFix/>
          </a:blip>
          <a:stretch>
            <a:fillRect/>
          </a:stretch>
        </p:blipFill>
        <p:spPr>
          <a:xfrm>
            <a:off x="4469850" y="2017925"/>
            <a:ext cx="4516224" cy="20774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solidFill>
                  <a:srgbClr val="333333"/>
                </a:solidFill>
                <a:highlight>
                  <a:srgbClr val="FFFFFF"/>
                </a:highlight>
              </a:rPr>
              <a:t>Results 2017</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Actual 2017								Predicted 2017</a:t>
            </a:r>
            <a:endParaRPr/>
          </a:p>
        </p:txBody>
      </p:sp>
      <p:pic>
        <p:nvPicPr>
          <p:cNvPr id="95" name="Google Shape;95;p19"/>
          <p:cNvPicPr preferRelativeResize="0"/>
          <p:nvPr/>
        </p:nvPicPr>
        <p:blipFill>
          <a:blip r:embed="rId3">
            <a:alphaModFix/>
          </a:blip>
          <a:stretch>
            <a:fillRect/>
          </a:stretch>
        </p:blipFill>
        <p:spPr>
          <a:xfrm>
            <a:off x="228600" y="1870800"/>
            <a:ext cx="4343399" cy="1979750"/>
          </a:xfrm>
          <a:prstGeom prst="rect">
            <a:avLst/>
          </a:prstGeom>
          <a:noFill/>
          <a:ln>
            <a:noFill/>
          </a:ln>
        </p:spPr>
      </p:pic>
      <p:pic>
        <p:nvPicPr>
          <p:cNvPr id="96" name="Google Shape;96;p19"/>
          <p:cNvPicPr preferRelativeResize="0"/>
          <p:nvPr/>
        </p:nvPicPr>
        <p:blipFill>
          <a:blip r:embed="rId4">
            <a:alphaModFix/>
          </a:blip>
          <a:stretch>
            <a:fillRect/>
          </a:stretch>
        </p:blipFill>
        <p:spPr>
          <a:xfrm>
            <a:off x="4572000" y="1835938"/>
            <a:ext cx="4520200" cy="204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Conclusion</a:t>
            </a:r>
            <a:endParaRPr b="1" sz="3600"/>
          </a:p>
          <a:p>
            <a:pPr indent="0" lvl="0" marL="0" rtl="0" algn="l">
              <a:spcBef>
                <a:spcPts val="0"/>
              </a:spcBef>
              <a:spcAft>
                <a:spcPts val="0"/>
              </a:spcAft>
              <a:buNone/>
            </a:pPr>
            <a:r>
              <a:t/>
            </a:r>
            <a:endParaRPr/>
          </a:p>
        </p:txBody>
      </p:sp>
      <p:sp>
        <p:nvSpPr>
          <p:cNvPr id="102" name="Google Shape;102;p20"/>
          <p:cNvSpPr txBox="1"/>
          <p:nvPr>
            <p:ph idx="1" type="body"/>
          </p:nvPr>
        </p:nvSpPr>
        <p:spPr>
          <a:xfrm>
            <a:off x="311700" y="904700"/>
            <a:ext cx="8520600" cy="3573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t>For the year 2015, our classifier predicted some of the classes that were actually highest as moderate and some of the lowest as moderate</a:t>
            </a:r>
            <a:r>
              <a:rPr lang="en" sz="1400"/>
              <a:t> </a:t>
            </a:r>
            <a:r>
              <a:rPr lang="en" sz="1400"/>
              <a:t>incorrectly. Our model classifier is biased towards the moderate class. </a:t>
            </a:r>
            <a:endParaRPr sz="1400"/>
          </a:p>
          <a:p>
            <a:pPr indent="457200" lvl="0" marL="0" rtl="0" algn="l">
              <a:spcBef>
                <a:spcPts val="1600"/>
              </a:spcBef>
              <a:spcAft>
                <a:spcPts val="0"/>
              </a:spcAft>
              <a:buNone/>
            </a:pPr>
            <a:r>
              <a:rPr lang="en" sz="1400"/>
              <a:t>As the classifier biased towards moderate, it also predicted some of lowest and highest classes as moderate for the year 2017 and it predicted classes of counties with less accuracy than that for the year 2015.</a:t>
            </a:r>
            <a:endParaRPr sz="1400"/>
          </a:p>
          <a:p>
            <a:pPr indent="457200" lvl="0" marL="0" rtl="0" algn="l">
              <a:spcBef>
                <a:spcPts val="1600"/>
              </a:spcBef>
              <a:spcAft>
                <a:spcPts val="0"/>
              </a:spcAft>
              <a:buNone/>
            </a:pPr>
            <a:r>
              <a:rPr lang="en" sz="1400"/>
              <a:t>There was a significant decrease in unemployment rates of counties in 2016. There maybe other factor to cause this that we have not discovered. </a:t>
            </a:r>
            <a:endParaRPr sz="1400"/>
          </a:p>
          <a:p>
            <a:pPr indent="457200" lvl="0" marL="0" rtl="0" algn="l">
              <a:spcBef>
                <a:spcPts val="1600"/>
              </a:spcBef>
              <a:spcAft>
                <a:spcPts val="1600"/>
              </a:spcAft>
              <a:buNone/>
            </a:pPr>
            <a:r>
              <a:rPr lang="en" sz="1400"/>
              <a:t>So, we believe that if we used the 2016 dataset to build models we would have gotten a less root mean square error between actual and predicted unemployment rates using regression, and better accuracy in prediction of classes of counties for the year 2017.</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t>Thank You</a:t>
            </a:r>
            <a:endParaRPr b="1" sz="6000"/>
          </a:p>
          <a:p>
            <a:pPr indent="0" lvl="0" marL="0" rtl="0" algn="ctr">
              <a:spcBef>
                <a:spcPts val="1600"/>
              </a:spcBef>
              <a:spcAft>
                <a:spcPts val="1600"/>
              </a:spcAft>
              <a:buNone/>
            </a:pPr>
            <a:r>
              <a:t/>
            </a:r>
            <a:endParaRPr b="1"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