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25"/>
  </p:notesMasterIdLst>
  <p:sldIdLst>
    <p:sldId id="256" r:id="rId2"/>
    <p:sldId id="257" r:id="rId3"/>
    <p:sldId id="258" r:id="rId4"/>
    <p:sldId id="259" r:id="rId5"/>
    <p:sldId id="260" r:id="rId6"/>
    <p:sldId id="294" r:id="rId7"/>
    <p:sldId id="306" r:id="rId8"/>
    <p:sldId id="261" r:id="rId9"/>
    <p:sldId id="262" r:id="rId10"/>
    <p:sldId id="273" r:id="rId11"/>
    <p:sldId id="284" r:id="rId12"/>
    <p:sldId id="264" r:id="rId13"/>
    <p:sldId id="265" r:id="rId14"/>
    <p:sldId id="266" r:id="rId15"/>
    <p:sldId id="295" r:id="rId16"/>
    <p:sldId id="296" r:id="rId17"/>
    <p:sldId id="303" r:id="rId18"/>
    <p:sldId id="304" r:id="rId19"/>
    <p:sldId id="305" r:id="rId20"/>
    <p:sldId id="297" r:id="rId21"/>
    <p:sldId id="299" r:id="rId22"/>
    <p:sldId id="269"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0253" autoAdjust="0"/>
  </p:normalViewPr>
  <p:slideViewPr>
    <p:cSldViewPr snapToGrid="0">
      <p:cViewPr varScale="1">
        <p:scale>
          <a:sx n="62" d="100"/>
          <a:sy n="62" d="100"/>
        </p:scale>
        <p:origin x="1032" y="60"/>
      </p:cViewPr>
      <p:guideLst/>
    </p:cSldViewPr>
  </p:slideViewPr>
  <p:outlineViewPr>
    <p:cViewPr>
      <p:scale>
        <a:sx n="33" d="100"/>
        <a:sy n="33" d="100"/>
      </p:scale>
      <p:origin x="0" y="-8304"/>
    </p:cViewPr>
  </p:outlineViewPr>
  <p:notesTextViewPr>
    <p:cViewPr>
      <p:scale>
        <a:sx n="1" d="1"/>
        <a:sy n="1" d="1"/>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10.10.43.1\patasri%20uma\OTHER%20WORKS\2023-24\BUSINESS%20PROJECTS\FEBRUARY%20-%202024\TK138535&#160;-%20%20Fingerprint%20Identification%20with%20fusion%20of%20Gabor%20and%20Minutiae%20features%20using%20BPNN%20classifier\EXTENSION\DOCUMENTATION\Comparison%20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Comparison Graph</a:t>
            </a:r>
          </a:p>
        </c:rich>
      </c:tx>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Existing Method</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78</c:v>
                </c:pt>
                <c:pt idx="1">
                  <c:v>78</c:v>
                </c:pt>
                <c:pt idx="2">
                  <c:v>78</c:v>
                </c:pt>
                <c:pt idx="3">
                  <c:v>78</c:v>
                </c:pt>
                <c:pt idx="4">
                  <c:v>78</c:v>
                </c:pt>
              </c:numCache>
            </c:numRef>
          </c:val>
          <c:smooth val="0"/>
          <c:extLst>
            <c:ext xmlns:c16="http://schemas.microsoft.com/office/drawing/2014/chart" uri="{C3380CC4-5D6E-409C-BE32-E72D297353CC}">
              <c16:uniqueId val="{00000000-74FF-4765-A00F-0711E5C7C14D}"/>
            </c:ext>
          </c:extLst>
        </c:ser>
        <c:ser>
          <c:idx val="1"/>
          <c:order val="1"/>
          <c:tx>
            <c:strRef>
              <c:f>Sheet1!$C$1</c:f>
              <c:strCache>
                <c:ptCount val="1"/>
                <c:pt idx="0">
                  <c:v>Proposed Method</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86.4</c:v>
                </c:pt>
                <c:pt idx="1">
                  <c:v>93.6</c:v>
                </c:pt>
                <c:pt idx="2">
                  <c:v>90</c:v>
                </c:pt>
                <c:pt idx="3">
                  <c:v>93.6</c:v>
                </c:pt>
                <c:pt idx="4">
                  <c:v>90</c:v>
                </c:pt>
              </c:numCache>
            </c:numRef>
          </c:val>
          <c:smooth val="0"/>
          <c:extLst>
            <c:ext xmlns:c16="http://schemas.microsoft.com/office/drawing/2014/chart" uri="{C3380CC4-5D6E-409C-BE32-E72D297353CC}">
              <c16:uniqueId val="{00000001-74FF-4765-A00F-0711E5C7C14D}"/>
            </c:ext>
          </c:extLst>
        </c:ser>
        <c:dLbls>
          <c:dLblPos val="ctr"/>
          <c:showLegendKey val="0"/>
          <c:showVal val="1"/>
          <c:showCatName val="0"/>
          <c:showSerName val="0"/>
          <c:showPercent val="0"/>
          <c:showBubbleSize val="0"/>
        </c:dLbls>
        <c:marker val="1"/>
        <c:smooth val="0"/>
        <c:axId val="428148456"/>
        <c:axId val="428148816"/>
      </c:lineChart>
      <c:catAx>
        <c:axId val="42814845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IN"/>
                  <a:t>No. of Image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mn-ea"/>
                <a:cs typeface="+mn-cs"/>
              </a:defRPr>
            </a:pPr>
            <a:endParaRPr lang="en-US"/>
          </a:p>
        </c:txPr>
        <c:crossAx val="428148816"/>
        <c:crosses val="autoZero"/>
        <c:auto val="1"/>
        <c:lblAlgn val="ctr"/>
        <c:lblOffset val="100"/>
        <c:noMultiLvlLbl val="0"/>
      </c:catAx>
      <c:valAx>
        <c:axId val="428148816"/>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28148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1</a:t>
            </a:fld>
            <a:endParaRPr lang="en-US"/>
          </a:p>
        </p:txBody>
      </p:sp>
    </p:spTree>
    <p:extLst>
      <p:ext uri="{BB962C8B-B14F-4D97-AF65-F5344CB8AC3E}">
        <p14:creationId xmlns:p14="http://schemas.microsoft.com/office/powerpoint/2010/main" val="4030458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4</a:t>
            </a:fld>
            <a:endParaRPr lang="en-US"/>
          </a:p>
        </p:txBody>
      </p:sp>
    </p:spTree>
    <p:extLst>
      <p:ext uri="{BB962C8B-B14F-4D97-AF65-F5344CB8AC3E}">
        <p14:creationId xmlns:p14="http://schemas.microsoft.com/office/powerpoint/2010/main" val="262490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11</a:t>
            </a:fld>
            <a:endParaRPr lang="en-US"/>
          </a:p>
        </p:txBody>
      </p:sp>
    </p:spTree>
    <p:extLst>
      <p:ext uri="{BB962C8B-B14F-4D97-AF65-F5344CB8AC3E}">
        <p14:creationId xmlns:p14="http://schemas.microsoft.com/office/powerpoint/2010/main" val="417736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2/13/2024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045353" y="498298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7" name="Text Box 5"/>
          <p:cNvSpPr txBox="1">
            <a:spLocks noChangeArrowheads="1"/>
          </p:cNvSpPr>
          <p:nvPr/>
        </p:nvSpPr>
        <p:spPr bwMode="auto">
          <a:xfrm>
            <a:off x="2045353" y="2280171"/>
            <a:ext cx="9415759" cy="2297657"/>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spcAft>
                <a:spcPts val="800"/>
              </a:spcAft>
            </a:pPr>
            <a:r>
              <a:rPr lang="en-US" sz="2400" b="1" dirty="0">
                <a:latin typeface="Times New Roman" panose="02020603050405020304" pitchFamily="18" charset="0"/>
                <a:cs typeface="Times New Roman" panose="02020603050405020304" pitchFamily="18" charset="0"/>
              </a:rPr>
              <a:t>Fingerprint Identification with Fusion of Gabor and Minutiae Features Using BPNN Classifier</a:t>
            </a: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Artificial Intelligence</a:t>
            </a: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761130" y="687956"/>
            <a:ext cx="8911687" cy="778472"/>
          </a:xfrm>
        </p:spPr>
        <p:txBody>
          <a:bodyPr>
            <a:noAutofit/>
          </a:bodyPr>
          <a:lstStyle/>
          <a:p>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13" name="TextBox 12">
            <a:extLst>
              <a:ext uri="{FF2B5EF4-FFF2-40B4-BE49-F238E27FC236}">
                <a16:creationId xmlns:a16="http://schemas.microsoft.com/office/drawing/2014/main" id="{4DB12D2B-CF3E-49BE-A928-9B1D168C62EE}"/>
              </a:ext>
            </a:extLst>
          </p:cNvPr>
          <p:cNvSpPr txBox="1"/>
          <p:nvPr/>
        </p:nvSpPr>
        <p:spPr>
          <a:xfrm>
            <a:off x="876616" y="3580975"/>
            <a:ext cx="3873953" cy="458074"/>
          </a:xfrm>
          <a:prstGeom prst="rect">
            <a:avLst/>
          </a:prstGeom>
          <a:noFill/>
        </p:spPr>
        <p:txBody>
          <a:bodyPr wrap="square">
            <a:spAutoFit/>
          </a:bodyPr>
          <a:lstStyle/>
          <a:p>
            <a:pPr marL="0" marR="0" algn="ctr">
              <a:lnSpc>
                <a:spcPct val="150000"/>
              </a:lnSpc>
              <a:spcBef>
                <a:spcPts val="0"/>
              </a:spcBef>
              <a:spcAft>
                <a:spcPts val="0"/>
              </a:spcAft>
            </a:pPr>
            <a:r>
              <a:rPr lang="en-US" sz="1800" b="1" spc="-5" dirty="0">
                <a:solidFill>
                  <a:srgbClr val="000000"/>
                </a:solidFill>
                <a:effectLst/>
                <a:latin typeface="Times New Roman" panose="02020603050405020304" pitchFamily="18" charset="0"/>
                <a:ea typeface="Times New Roman" panose="02020603050405020304" pitchFamily="18" charset="0"/>
              </a:rPr>
              <a:t>Block Diagram of Proposed Method</a:t>
            </a:r>
            <a:endParaRPr lang="en-US" sz="1800" dirty="0">
              <a:effectLst/>
              <a:latin typeface="Times New Roman" panose="02020603050405020304" pitchFamily="18" charset="0"/>
              <a:ea typeface="Times New Roman" panose="02020603050405020304" pitchFamily="18" charset="0"/>
            </a:endParaRPr>
          </a:p>
        </p:txBody>
      </p:sp>
      <p:pic>
        <p:nvPicPr>
          <p:cNvPr id="71" name="Picture 70">
            <a:extLst>
              <a:ext uri="{FF2B5EF4-FFF2-40B4-BE49-F238E27FC236}">
                <a16:creationId xmlns:a16="http://schemas.microsoft.com/office/drawing/2014/main" id="{CAAD0941-C51D-5051-5719-D366EF226A0E}"/>
              </a:ext>
            </a:extLst>
          </p:cNvPr>
          <p:cNvPicPr>
            <a:picLocks noChangeAspect="1"/>
          </p:cNvPicPr>
          <p:nvPr/>
        </p:nvPicPr>
        <p:blipFill>
          <a:blip r:embed="rId3"/>
          <a:stretch>
            <a:fillRect/>
          </a:stretch>
        </p:blipFill>
        <p:spPr>
          <a:xfrm>
            <a:off x="5310815" y="740036"/>
            <a:ext cx="5389868" cy="5988742"/>
          </a:xfrm>
          <a:prstGeom prst="rect">
            <a:avLst/>
          </a:prstGeom>
        </p:spPr>
      </p:pic>
    </p:spTree>
    <p:extLst>
      <p:ext uri="{BB962C8B-B14F-4D97-AF65-F5344CB8AC3E}">
        <p14:creationId xmlns:p14="http://schemas.microsoft.com/office/powerpoint/2010/main" val="350679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720187" y="655093"/>
            <a:ext cx="8911687" cy="640445"/>
          </a:xfrm>
        </p:spPr>
        <p:txBody>
          <a:bodyPr>
            <a:noAutofit/>
          </a:bodyPr>
          <a:lstStyle/>
          <a:p>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5" name="TextBox 4">
            <a:extLst>
              <a:ext uri="{FF2B5EF4-FFF2-40B4-BE49-F238E27FC236}">
                <a16:creationId xmlns:a16="http://schemas.microsoft.com/office/drawing/2014/main" id="{0C5349A3-3867-6B30-FE85-8EF60157EBFF}"/>
              </a:ext>
            </a:extLst>
          </p:cNvPr>
          <p:cNvSpPr txBox="1"/>
          <p:nvPr/>
        </p:nvSpPr>
        <p:spPr>
          <a:xfrm>
            <a:off x="1572970" y="1295538"/>
            <a:ext cx="10074023" cy="5449377"/>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methodology for fingerprint identification involves several sequential steps to enhance accuracy through the fusion of Gabor and Minutiae features using a Backpropagation Neural Network (BPNN) classifier. Initially, a dataset of fingerprint images is collected, followed by a preprocessing stage. This includes resizing images and applying morphological operations, such as dilation, erosion, and opening, to improve the quality and clarity of the features. Gabor features, capturing texture information, and minutiae extraction, identifying specific ridge characteristics, are then extracted. The fusion of Gabor and minutiae features aims to create a comprehensive representation of fingerprint patterns. To manage the high-dimensional feature space, Principal Component Analysis (PCA) is applied for dimensionality reduction. Subsequently, the reduced feature set along with their corresponding labels are loaded for the final classification step. A feed-forward BPNN is created to train the model to classify fingerprints into distinct categories, such as arches, left loops, right loops, tented arches, and whorls. The accuracy of the classification results is evaluated, demonstrating the effectiveness of the proposed methodology in accurately identifying and categorizing various fingerprint patterns.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86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4234" y="655093"/>
            <a:ext cx="8911687" cy="83620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4234" y="1806087"/>
            <a:ext cx="10030769" cy="1709892"/>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Combining Gabor and Minutiae features boosts fingerprint system accuracy, securing access.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BPPN learns well, helps classify, makes fingerprint ID smoother, more effective.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System uses BPPN and Minutiae, works well for all fingerprint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Minutiae features enable unique and precise fingerprint identification.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3934" y="743528"/>
            <a:ext cx="8911687" cy="887654"/>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773836" y="1854528"/>
            <a:ext cx="9348865" cy="1709892"/>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Biometric Security.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Fingerprint help police catch criminals and track suspects in investigations.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Fingerprint systems help border control verify travelers and spot fake documents.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Fingerprint security safeguards banking, blocks unauthorized access to accounts and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745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655093"/>
            <a:ext cx="8911687" cy="805767"/>
          </a:xfrm>
        </p:spPr>
        <p:txBody>
          <a:bodyPr>
            <a:noAutofit/>
          </a:bodyPr>
          <a:lstStyle/>
          <a:p>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 R2020a 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C70DF6A-B090-4103-9F76-70F2E53A2FCD}"/>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0A0DF-4F31-8BCF-3695-F497A986AD8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39AA114-4C2E-CA4C-575F-953640FC6DA6}"/>
              </a:ext>
            </a:extLst>
          </p:cNvPr>
          <p:cNvSpPr>
            <a:spLocks noGrp="1"/>
          </p:cNvSpPr>
          <p:nvPr>
            <p:ph type="title"/>
          </p:nvPr>
        </p:nvSpPr>
        <p:spPr>
          <a:xfrm>
            <a:off x="1623934" y="743528"/>
            <a:ext cx="8911687" cy="887654"/>
          </a:xfrm>
        </p:spPr>
        <p:txBody>
          <a:bodyPr>
            <a:normAutofit/>
          </a:bodyPr>
          <a:lstStyle/>
          <a:p>
            <a:r>
              <a:rPr lang="en-US" sz="24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B780702C-83F3-C5AE-5CB2-FBD105E466D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10" name="TextBox 9">
            <a:extLst>
              <a:ext uri="{FF2B5EF4-FFF2-40B4-BE49-F238E27FC236}">
                <a16:creationId xmlns:a16="http://schemas.microsoft.com/office/drawing/2014/main" id="{86D3E2D4-F018-9BAE-5125-F8C5CC0AA89A}"/>
              </a:ext>
            </a:extLst>
          </p:cNvPr>
          <p:cNvSpPr txBox="1"/>
          <p:nvPr/>
        </p:nvSpPr>
        <p:spPr>
          <a:xfrm>
            <a:off x="350003" y="6114472"/>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Input Image</a:t>
            </a:r>
            <a:endParaRPr lang="en-IN" sz="18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377E08F2-7FBF-E351-0161-FDA9F0494D93}"/>
              </a:ext>
            </a:extLst>
          </p:cNvPr>
          <p:cNvSpPr txBox="1"/>
          <p:nvPr/>
        </p:nvSpPr>
        <p:spPr>
          <a:xfrm>
            <a:off x="5584259" y="5543019"/>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Resize Image</a:t>
            </a:r>
            <a:endParaRPr lang="en-IN"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946495A3-D2EF-7E72-4F06-A9CE171595FD}"/>
              </a:ext>
            </a:extLst>
          </p:cNvPr>
          <p:cNvPicPr>
            <a:picLocks noChangeAspect="1"/>
          </p:cNvPicPr>
          <p:nvPr/>
        </p:nvPicPr>
        <p:blipFill rotWithShape="1">
          <a:blip r:embed="rId3">
            <a:extLst>
              <a:ext uri="{28A0092B-C50C-407E-A947-70E740481C1C}">
                <a14:useLocalDpi xmlns:a14="http://schemas.microsoft.com/office/drawing/2010/main" val="0"/>
              </a:ext>
            </a:extLst>
          </a:blip>
          <a:srcRect l="14684" t="1" r="15933" b="8702"/>
          <a:stretch/>
        </p:blipFill>
        <p:spPr bwMode="auto">
          <a:xfrm>
            <a:off x="2066157" y="1127284"/>
            <a:ext cx="2666274" cy="4873809"/>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E4656F0B-3B9F-6664-06AF-B312624BD24F}"/>
              </a:ext>
            </a:extLst>
          </p:cNvPr>
          <p:cNvPicPr>
            <a:picLocks noChangeAspect="1"/>
          </p:cNvPicPr>
          <p:nvPr/>
        </p:nvPicPr>
        <p:blipFill rotWithShape="1">
          <a:blip r:embed="rId4">
            <a:extLst>
              <a:ext uri="{28A0092B-C50C-407E-A947-70E740481C1C}">
                <a14:useLocalDpi xmlns:a14="http://schemas.microsoft.com/office/drawing/2010/main" val="0"/>
              </a:ext>
            </a:extLst>
          </a:blip>
          <a:srcRect l="13719" r="12191" b="11843"/>
          <a:stretch/>
        </p:blipFill>
        <p:spPr bwMode="auto">
          <a:xfrm>
            <a:off x="6605118" y="1756030"/>
            <a:ext cx="3520725" cy="33429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931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BAB1E-659C-C596-0309-B5C79FB4228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BC5D72C-32D4-76F0-EF2D-A5A31E119BE6}"/>
              </a:ext>
            </a:extLst>
          </p:cNvPr>
          <p:cNvSpPr>
            <a:spLocks noGrp="1"/>
          </p:cNvSpPr>
          <p:nvPr>
            <p:ph type="title"/>
          </p:nvPr>
        </p:nvSpPr>
        <p:spPr>
          <a:xfrm>
            <a:off x="1623934" y="743528"/>
            <a:ext cx="8911687" cy="887654"/>
          </a:xfrm>
        </p:spPr>
        <p:txBody>
          <a:bodyPr>
            <a:normAutofit/>
          </a:bodyPr>
          <a:lstStyle/>
          <a:p>
            <a:r>
              <a:rPr lang="en-US" sz="24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8F7CF48C-916F-4905-2CFE-29E54544516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10" name="TextBox 9">
            <a:extLst>
              <a:ext uri="{FF2B5EF4-FFF2-40B4-BE49-F238E27FC236}">
                <a16:creationId xmlns:a16="http://schemas.microsoft.com/office/drawing/2014/main" id="{0EA415E4-24A1-273E-649C-27E768415F86}"/>
              </a:ext>
            </a:extLst>
          </p:cNvPr>
          <p:cNvSpPr txBox="1"/>
          <p:nvPr/>
        </p:nvSpPr>
        <p:spPr>
          <a:xfrm>
            <a:off x="1239791" y="5560264"/>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Dilated Image</a:t>
            </a:r>
            <a:endParaRPr lang="en-IN" sz="18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06B5BD05-EF08-3BBB-7B74-6F21AAA7A256}"/>
              </a:ext>
            </a:extLst>
          </p:cNvPr>
          <p:cNvSpPr txBox="1"/>
          <p:nvPr/>
        </p:nvSpPr>
        <p:spPr>
          <a:xfrm>
            <a:off x="5919696" y="5656398"/>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Erode Image</a:t>
            </a:r>
            <a:endParaRPr lang="en-IN"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EEEDF29C-6F9E-86B7-6D35-E2B97F0A15CD}"/>
              </a:ext>
            </a:extLst>
          </p:cNvPr>
          <p:cNvPicPr>
            <a:picLocks noChangeAspect="1"/>
          </p:cNvPicPr>
          <p:nvPr/>
        </p:nvPicPr>
        <p:blipFill rotWithShape="1">
          <a:blip r:embed="rId3">
            <a:extLst>
              <a:ext uri="{28A0092B-C50C-407E-A947-70E740481C1C}">
                <a14:useLocalDpi xmlns:a14="http://schemas.microsoft.com/office/drawing/2010/main" val="0"/>
              </a:ext>
            </a:extLst>
          </a:blip>
          <a:srcRect l="12720" r="14935" b="14969"/>
          <a:stretch/>
        </p:blipFill>
        <p:spPr bwMode="auto">
          <a:xfrm>
            <a:off x="2688484" y="1494679"/>
            <a:ext cx="3522711" cy="369248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DD3A604-5356-CBE6-5F6B-F7822C83E72B}"/>
              </a:ext>
            </a:extLst>
          </p:cNvPr>
          <p:cNvPicPr>
            <a:picLocks noChangeAspect="1"/>
          </p:cNvPicPr>
          <p:nvPr/>
        </p:nvPicPr>
        <p:blipFill rotWithShape="1">
          <a:blip r:embed="rId4">
            <a:extLst>
              <a:ext uri="{28A0092B-C50C-407E-A947-70E740481C1C}">
                <a14:useLocalDpi xmlns:a14="http://schemas.microsoft.com/office/drawing/2010/main" val="0"/>
              </a:ext>
            </a:extLst>
          </a:blip>
          <a:srcRect l="13220" r="15433" b="10593"/>
          <a:stretch/>
        </p:blipFill>
        <p:spPr bwMode="auto">
          <a:xfrm>
            <a:off x="7501421" y="1631182"/>
            <a:ext cx="3419475" cy="3419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540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1771F-511C-0D79-6E0D-C4B0796AA0C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FB87800-5E38-6D92-96E9-BBFA126B1411}"/>
              </a:ext>
            </a:extLst>
          </p:cNvPr>
          <p:cNvSpPr>
            <a:spLocks noGrp="1"/>
          </p:cNvSpPr>
          <p:nvPr>
            <p:ph type="title"/>
          </p:nvPr>
        </p:nvSpPr>
        <p:spPr>
          <a:xfrm>
            <a:off x="1623934" y="743528"/>
            <a:ext cx="8911687" cy="887654"/>
          </a:xfrm>
        </p:spPr>
        <p:txBody>
          <a:bodyPr>
            <a:normAutofit/>
          </a:bodyPr>
          <a:lstStyle/>
          <a:p>
            <a:r>
              <a:rPr lang="en-US" sz="24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3C06A0D3-85B0-485A-FE05-B488C8C7141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10" name="TextBox 9">
            <a:extLst>
              <a:ext uri="{FF2B5EF4-FFF2-40B4-BE49-F238E27FC236}">
                <a16:creationId xmlns:a16="http://schemas.microsoft.com/office/drawing/2014/main" id="{B35BED98-5552-3E89-E356-8A8CCBCB11BA}"/>
              </a:ext>
            </a:extLst>
          </p:cNvPr>
          <p:cNvSpPr txBox="1"/>
          <p:nvPr/>
        </p:nvSpPr>
        <p:spPr>
          <a:xfrm>
            <a:off x="1251488" y="5656398"/>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Gabor Phase Image</a:t>
            </a:r>
            <a:endParaRPr lang="en-IN"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9A0A8568-326E-5D6D-7956-5C4518E7DC1E}"/>
              </a:ext>
            </a:extLst>
          </p:cNvPr>
          <p:cNvPicPr>
            <a:picLocks noChangeAspect="1"/>
          </p:cNvPicPr>
          <p:nvPr/>
        </p:nvPicPr>
        <p:blipFill rotWithShape="1">
          <a:blip r:embed="rId3">
            <a:extLst>
              <a:ext uri="{28A0092B-C50C-407E-A947-70E740481C1C}">
                <a14:useLocalDpi xmlns:a14="http://schemas.microsoft.com/office/drawing/2010/main" val="0"/>
              </a:ext>
            </a:extLst>
          </a:blip>
          <a:srcRect l="13220" t="-1" r="12440" b="11532"/>
          <a:stretch/>
        </p:blipFill>
        <p:spPr bwMode="auto">
          <a:xfrm>
            <a:off x="2467879" y="2282328"/>
            <a:ext cx="3374982" cy="3204621"/>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15B32B8-2D9C-2D16-0C37-E39D1F24A70F}"/>
              </a:ext>
            </a:extLst>
          </p:cNvPr>
          <p:cNvPicPr>
            <a:picLocks noChangeAspect="1"/>
          </p:cNvPicPr>
          <p:nvPr/>
        </p:nvPicPr>
        <p:blipFill rotWithShape="1">
          <a:blip r:embed="rId4">
            <a:extLst>
              <a:ext uri="{28A0092B-C50C-407E-A947-70E740481C1C}">
                <a14:useLocalDpi xmlns:a14="http://schemas.microsoft.com/office/drawing/2010/main" val="0"/>
              </a:ext>
            </a:extLst>
          </a:blip>
          <a:srcRect l="11231" r="13959" b="8523"/>
          <a:stretch/>
        </p:blipFill>
        <p:spPr bwMode="auto">
          <a:xfrm>
            <a:off x="7811468" y="714109"/>
            <a:ext cx="2828925" cy="4799965"/>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FE236064-E302-2DE3-6947-A8C262A084A9}"/>
              </a:ext>
            </a:extLst>
          </p:cNvPr>
          <p:cNvSpPr txBox="1"/>
          <p:nvPr/>
        </p:nvSpPr>
        <p:spPr>
          <a:xfrm>
            <a:off x="6176639" y="5825847"/>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Minutiae Features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967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0EA13-E781-140C-8805-5CE00225C10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2B41270-405E-D46E-14F1-4D3196CC88DC}"/>
              </a:ext>
            </a:extLst>
          </p:cNvPr>
          <p:cNvSpPr>
            <a:spLocks noGrp="1"/>
          </p:cNvSpPr>
          <p:nvPr>
            <p:ph type="title"/>
          </p:nvPr>
        </p:nvSpPr>
        <p:spPr>
          <a:xfrm>
            <a:off x="1623934" y="743528"/>
            <a:ext cx="8911687" cy="887654"/>
          </a:xfrm>
        </p:spPr>
        <p:txBody>
          <a:bodyPr>
            <a:normAutofit/>
          </a:bodyPr>
          <a:lstStyle/>
          <a:p>
            <a:r>
              <a:rPr lang="en-US" sz="24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54B8E27C-9403-F21A-0898-B5A7B69EB2B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pic>
        <p:nvPicPr>
          <p:cNvPr id="2" name="Picture 1">
            <a:extLst>
              <a:ext uri="{FF2B5EF4-FFF2-40B4-BE49-F238E27FC236}">
                <a16:creationId xmlns:a16="http://schemas.microsoft.com/office/drawing/2014/main" id="{269E58F6-195C-3CF4-8A4B-1A8377FF7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950" y="867514"/>
            <a:ext cx="4308528" cy="5750262"/>
          </a:xfrm>
          <a:prstGeom prst="rect">
            <a:avLst/>
          </a:prstGeom>
        </p:spPr>
      </p:pic>
      <p:sp>
        <p:nvSpPr>
          <p:cNvPr id="7" name="TextBox 6">
            <a:extLst>
              <a:ext uri="{FF2B5EF4-FFF2-40B4-BE49-F238E27FC236}">
                <a16:creationId xmlns:a16="http://schemas.microsoft.com/office/drawing/2014/main" id="{0E02D0A4-457F-96E9-28B8-1A0BE20591DC}"/>
              </a:ext>
            </a:extLst>
          </p:cNvPr>
          <p:cNvSpPr txBox="1"/>
          <p:nvPr/>
        </p:nvSpPr>
        <p:spPr>
          <a:xfrm>
            <a:off x="151109" y="3429000"/>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Training Process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281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9AE55-5193-9128-DC13-1AFCF96E71D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3D2A5A-1BEA-85D5-F9AA-0900BEE7CCA0}"/>
              </a:ext>
            </a:extLst>
          </p:cNvPr>
          <p:cNvSpPr>
            <a:spLocks noGrp="1"/>
          </p:cNvSpPr>
          <p:nvPr>
            <p:ph type="title"/>
          </p:nvPr>
        </p:nvSpPr>
        <p:spPr>
          <a:xfrm>
            <a:off x="1623934" y="743528"/>
            <a:ext cx="8911687" cy="887654"/>
          </a:xfrm>
        </p:spPr>
        <p:txBody>
          <a:bodyPr>
            <a:normAutofit/>
          </a:bodyPr>
          <a:lstStyle/>
          <a:p>
            <a:r>
              <a:rPr lang="en-US" sz="24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6ECE1C9A-F4C5-AF1A-E515-EF07DBADFFD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pic>
        <p:nvPicPr>
          <p:cNvPr id="3" name="Picture 2">
            <a:extLst>
              <a:ext uri="{FF2B5EF4-FFF2-40B4-BE49-F238E27FC236}">
                <a16:creationId xmlns:a16="http://schemas.microsoft.com/office/drawing/2014/main" id="{2F368370-D065-5EAF-7E73-08BA7C533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242" y="2310508"/>
            <a:ext cx="3400786" cy="1936028"/>
          </a:xfrm>
          <a:prstGeom prst="rect">
            <a:avLst/>
          </a:prstGeom>
        </p:spPr>
      </p:pic>
      <p:pic>
        <p:nvPicPr>
          <p:cNvPr id="6" name="Picture 5">
            <a:extLst>
              <a:ext uri="{FF2B5EF4-FFF2-40B4-BE49-F238E27FC236}">
                <a16:creationId xmlns:a16="http://schemas.microsoft.com/office/drawing/2014/main" id="{1CA9386C-DB9B-66D7-23D4-594E0823AE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6199" y="2310508"/>
            <a:ext cx="4094848" cy="2116245"/>
          </a:xfrm>
          <a:prstGeom prst="rect">
            <a:avLst/>
          </a:prstGeom>
        </p:spPr>
      </p:pic>
      <p:sp>
        <p:nvSpPr>
          <p:cNvPr id="9" name="TextBox 8">
            <a:extLst>
              <a:ext uri="{FF2B5EF4-FFF2-40B4-BE49-F238E27FC236}">
                <a16:creationId xmlns:a16="http://schemas.microsoft.com/office/drawing/2014/main" id="{A1792F13-5334-8AB6-F045-AC518022D106}"/>
              </a:ext>
            </a:extLst>
          </p:cNvPr>
          <p:cNvSpPr txBox="1"/>
          <p:nvPr/>
        </p:nvSpPr>
        <p:spPr>
          <a:xfrm>
            <a:off x="587617" y="4980737"/>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Accuracy</a:t>
            </a:r>
            <a:endParaRPr lang="en-IN" sz="18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8DAFF964-976A-2FF3-4A9F-3AD256C316A2}"/>
              </a:ext>
            </a:extLst>
          </p:cNvPr>
          <p:cNvSpPr txBox="1"/>
          <p:nvPr/>
        </p:nvSpPr>
        <p:spPr>
          <a:xfrm>
            <a:off x="5684332" y="4931917"/>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Final Output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4285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260" y="655093"/>
            <a:ext cx="8911687" cy="745940"/>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4053" y="1560792"/>
            <a:ext cx="9163646" cy="4797805"/>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Abstract</a:t>
            </a:r>
          </a:p>
          <a:p>
            <a:r>
              <a:rPr lang="en-US" sz="2000" dirty="0">
                <a:solidFill>
                  <a:schemeClr val="tx1"/>
                </a:solidFill>
                <a:latin typeface="Times New Roman" panose="02020603050405020304" pitchFamily="18" charset="0"/>
                <a:cs typeface="Times New Roman" panose="02020603050405020304" pitchFamily="18" charset="0"/>
              </a:rPr>
              <a:t>Introduction</a:t>
            </a:r>
          </a:p>
          <a:p>
            <a:r>
              <a:rPr lang="en-US" sz="2000" dirty="0">
                <a:solidFill>
                  <a:schemeClr val="tx1"/>
                </a:solidFill>
                <a:latin typeface="Times New Roman" panose="02020603050405020304" pitchFamily="18" charset="0"/>
                <a:cs typeface="Times New Roman" panose="02020603050405020304" pitchFamily="18" charset="0"/>
              </a:rPr>
              <a:t>Literature review</a:t>
            </a:r>
          </a:p>
          <a:p>
            <a:r>
              <a:rPr lang="en-US" sz="2000" dirty="0">
                <a:solidFill>
                  <a:schemeClr val="tx1"/>
                </a:solidFill>
                <a:latin typeface="Times New Roman" panose="02020603050405020304" pitchFamily="18" charset="0"/>
                <a:cs typeface="Times New Roman" panose="02020603050405020304" pitchFamily="18" charset="0"/>
              </a:rPr>
              <a:t>Existing Method</a:t>
            </a:r>
          </a:p>
          <a:p>
            <a:r>
              <a:rPr lang="en-US" sz="2000" dirty="0">
                <a:solidFill>
                  <a:schemeClr val="tx1"/>
                </a:solidFill>
                <a:latin typeface="Times New Roman" panose="02020603050405020304" pitchFamily="18" charset="0"/>
                <a:cs typeface="Times New Roman" panose="02020603050405020304" pitchFamily="18" charset="0"/>
              </a:rPr>
              <a:t>Drawbacks</a:t>
            </a:r>
          </a:p>
          <a:p>
            <a:r>
              <a:rPr lang="en-US" sz="2000" dirty="0">
                <a:solidFill>
                  <a:schemeClr val="tx1"/>
                </a:solidFill>
                <a:latin typeface="Times New Roman" panose="02020603050405020304" pitchFamily="18" charset="0"/>
                <a:cs typeface="Times New Roman" panose="02020603050405020304" pitchFamily="18" charset="0"/>
              </a:rPr>
              <a:t>Proposed method					</a:t>
            </a:r>
            <a:r>
              <a:rPr lang="en-US" altLang="en-US" sz="2000" b="1"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Advantages</a:t>
            </a:r>
          </a:p>
          <a:p>
            <a:r>
              <a:rPr lang="en-US" sz="2000" dirty="0">
                <a:solidFill>
                  <a:schemeClr val="tx1"/>
                </a:solidFill>
                <a:latin typeface="Times New Roman" panose="02020603050405020304" pitchFamily="18" charset="0"/>
                <a:cs typeface="Times New Roman" panose="02020603050405020304" pitchFamily="18" charset="0"/>
              </a:rPr>
              <a:t>Applications</a:t>
            </a:r>
          </a:p>
          <a:p>
            <a:r>
              <a:rPr lang="en-US" sz="2000" dirty="0">
                <a:solidFill>
                  <a:schemeClr val="tx1"/>
                </a:solidFill>
                <a:latin typeface="Times New Roman" panose="02020603050405020304" pitchFamily="18" charset="0"/>
                <a:cs typeface="Times New Roman" panose="02020603050405020304" pitchFamily="18" charset="0"/>
              </a:rPr>
              <a:t>Hardware and Software Requirements</a:t>
            </a:r>
          </a:p>
          <a:p>
            <a:r>
              <a:rPr lang="en-US" sz="2000" dirty="0">
                <a:solidFill>
                  <a:schemeClr val="tx1"/>
                </a:solidFill>
                <a:latin typeface="Times New Roman" panose="02020603050405020304" pitchFamily="18" charset="0"/>
                <a:cs typeface="Times New Roman" panose="02020603050405020304" pitchFamily="18" charset="0"/>
              </a:rPr>
              <a:t>Results</a:t>
            </a:r>
          </a:p>
          <a:p>
            <a:r>
              <a:rPr lang="en-US" sz="2000" dirty="0">
                <a:solidFill>
                  <a:schemeClr val="tx1"/>
                </a:solidFill>
                <a:latin typeface="Times New Roman" panose="02020603050405020304" pitchFamily="18" charset="0"/>
                <a:cs typeface="Times New Roman" panose="02020603050405020304" pitchFamily="18" charset="0"/>
              </a:rPr>
              <a:t>Conclusion</a:t>
            </a:r>
          </a:p>
          <a:p>
            <a:r>
              <a:rPr lang="en-US" sz="2000" dirty="0">
                <a:solidFill>
                  <a:schemeClr val="tx1"/>
                </a:solidFill>
                <a:latin typeface="Times New Roman" panose="02020603050405020304" pitchFamily="18" charset="0"/>
                <a:cs typeface="Times New Roman" panose="02020603050405020304" pitchFamily="18" charset="0"/>
              </a:rPr>
              <a:t>References</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ECA21-AE4C-5124-C38D-19B9EEB9195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C1ADF13-E858-13B7-DE20-AEC9CB082350}"/>
              </a:ext>
            </a:extLst>
          </p:cNvPr>
          <p:cNvSpPr>
            <a:spLocks noGrp="1"/>
          </p:cNvSpPr>
          <p:nvPr>
            <p:ph type="title"/>
          </p:nvPr>
        </p:nvSpPr>
        <p:spPr>
          <a:xfrm>
            <a:off x="1623934" y="743528"/>
            <a:ext cx="8911687" cy="887654"/>
          </a:xfrm>
        </p:spPr>
        <p:txBody>
          <a:bodyPr>
            <a:normAutofit/>
          </a:bodyPr>
          <a:lstStyle/>
          <a:p>
            <a:r>
              <a:rPr lang="en-US" sz="24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F333FCE1-ACD3-79E7-A4F5-BBBDF83C78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graphicFrame>
        <p:nvGraphicFramePr>
          <p:cNvPr id="6" name="Table 5">
            <a:extLst>
              <a:ext uri="{FF2B5EF4-FFF2-40B4-BE49-F238E27FC236}">
                <a16:creationId xmlns:a16="http://schemas.microsoft.com/office/drawing/2014/main" id="{46BD4C85-B0F2-AE41-90C5-64ABA69B401D}"/>
              </a:ext>
            </a:extLst>
          </p:cNvPr>
          <p:cNvGraphicFramePr>
            <a:graphicFrameLocks noGrp="1"/>
          </p:cNvGraphicFramePr>
          <p:nvPr>
            <p:extLst>
              <p:ext uri="{D42A27DB-BD31-4B8C-83A1-F6EECF244321}">
                <p14:modId xmlns:p14="http://schemas.microsoft.com/office/powerpoint/2010/main" val="3418112896"/>
              </p:ext>
            </p:extLst>
          </p:nvPr>
        </p:nvGraphicFramePr>
        <p:xfrm>
          <a:off x="1921790" y="2649932"/>
          <a:ext cx="3676568" cy="1999562"/>
        </p:xfrm>
        <a:graphic>
          <a:graphicData uri="http://schemas.openxmlformats.org/drawingml/2006/table">
            <a:tbl>
              <a:tblPr firstRow="1" firstCol="1" bandRow="1">
                <a:tableStyleId>{5C22544A-7EE6-4342-B048-85BDC9FD1C3A}</a:tableStyleId>
              </a:tblPr>
              <a:tblGrid>
                <a:gridCol w="535781">
                  <a:extLst>
                    <a:ext uri="{9D8B030D-6E8A-4147-A177-3AD203B41FA5}">
                      <a16:colId xmlns:a16="http://schemas.microsoft.com/office/drawing/2014/main" val="139981538"/>
                    </a:ext>
                  </a:extLst>
                </a:gridCol>
                <a:gridCol w="1496493">
                  <a:extLst>
                    <a:ext uri="{9D8B030D-6E8A-4147-A177-3AD203B41FA5}">
                      <a16:colId xmlns:a16="http://schemas.microsoft.com/office/drawing/2014/main" val="2918842810"/>
                    </a:ext>
                  </a:extLst>
                </a:gridCol>
                <a:gridCol w="1644294">
                  <a:extLst>
                    <a:ext uri="{9D8B030D-6E8A-4147-A177-3AD203B41FA5}">
                      <a16:colId xmlns:a16="http://schemas.microsoft.com/office/drawing/2014/main" val="583247508"/>
                    </a:ext>
                  </a:extLst>
                </a:gridCol>
              </a:tblGrid>
              <a:tr h="517742">
                <a:tc>
                  <a:txBody>
                    <a:bodyPr/>
                    <a:lstStyle/>
                    <a:p>
                      <a:pPr>
                        <a:lnSpc>
                          <a:spcPct val="107000"/>
                        </a:lnSpc>
                        <a:spcAft>
                          <a:spcPts val="800"/>
                        </a:spcAft>
                      </a:pPr>
                      <a:r>
                        <a:rPr lang="en-IN" sz="1100">
                          <a:effectLst/>
                        </a:rPr>
                        <a:t>S.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Existing Method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Proposed Method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87732249"/>
                  </a:ext>
                </a:extLst>
              </a:tr>
              <a:tr h="296364">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86.4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479990"/>
                  </a:ext>
                </a:extLst>
              </a:tr>
              <a:tr h="296364">
                <a:tc>
                  <a:txBody>
                    <a:bodyPr/>
                    <a:lstStyle/>
                    <a:p>
                      <a:pPr algn="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93.6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08432195"/>
                  </a:ext>
                </a:extLst>
              </a:tr>
              <a:tr h="296364">
                <a:tc>
                  <a:txBody>
                    <a:bodyPr/>
                    <a:lstStyle/>
                    <a:p>
                      <a:pPr algn="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0139330"/>
                  </a:ext>
                </a:extLst>
              </a:tr>
              <a:tr h="296364">
                <a:tc>
                  <a:txBody>
                    <a:bodyPr/>
                    <a:lstStyle/>
                    <a:p>
                      <a:pPr algn="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93.6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9891197"/>
                  </a:ext>
                </a:extLst>
              </a:tr>
              <a:tr h="296364">
                <a:tc>
                  <a:txBody>
                    <a:bodyPr/>
                    <a:lstStyle/>
                    <a:p>
                      <a:pPr algn="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dirty="0">
                          <a:effectLst/>
                        </a:rPr>
                        <a:t>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9507952"/>
                  </a:ext>
                </a:extLst>
              </a:tr>
            </a:tbl>
          </a:graphicData>
        </a:graphic>
      </p:graphicFrame>
      <p:sp>
        <p:nvSpPr>
          <p:cNvPr id="9" name="TextBox 8">
            <a:extLst>
              <a:ext uri="{FF2B5EF4-FFF2-40B4-BE49-F238E27FC236}">
                <a16:creationId xmlns:a16="http://schemas.microsoft.com/office/drawing/2014/main" id="{29FAE398-555A-4446-5C68-88FD123866C1}"/>
              </a:ext>
            </a:extLst>
          </p:cNvPr>
          <p:cNvSpPr txBox="1"/>
          <p:nvPr/>
        </p:nvSpPr>
        <p:spPr>
          <a:xfrm>
            <a:off x="941522" y="5231458"/>
            <a:ext cx="6098582" cy="873572"/>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Difference Between Existing Method and Proposed Method</a:t>
            </a:r>
            <a:endParaRPr lang="en-IN" sz="1600" dirty="0">
              <a:effectLst/>
              <a:latin typeface="Times New Roman" panose="02020603050405020304" pitchFamily="18" charset="0"/>
              <a:ea typeface="Times New Roman" panose="02020603050405020304" pitchFamily="18" charset="0"/>
            </a:endParaRPr>
          </a:p>
        </p:txBody>
      </p:sp>
      <p:graphicFrame>
        <p:nvGraphicFramePr>
          <p:cNvPr id="11" name="Chart 10">
            <a:extLst>
              <a:ext uri="{FF2B5EF4-FFF2-40B4-BE49-F238E27FC236}">
                <a16:creationId xmlns:a16="http://schemas.microsoft.com/office/drawing/2014/main" id="{4BDCAABA-B9E6-8975-F424-DE988DFEE33F}"/>
              </a:ext>
            </a:extLst>
          </p:cNvPr>
          <p:cNvGraphicFramePr>
            <a:graphicFrameLocks/>
          </p:cNvGraphicFramePr>
          <p:nvPr>
            <p:extLst>
              <p:ext uri="{D42A27DB-BD31-4B8C-83A1-F6EECF244321}">
                <p14:modId xmlns:p14="http://schemas.microsoft.com/office/powerpoint/2010/main" val="3603974710"/>
              </p:ext>
            </p:extLst>
          </p:nvPr>
        </p:nvGraphicFramePr>
        <p:xfrm>
          <a:off x="6785675" y="2050195"/>
          <a:ext cx="4572000" cy="276225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D78D4AB0-993F-0ED6-B00B-5C623EC92815}"/>
              </a:ext>
            </a:extLst>
          </p:cNvPr>
          <p:cNvSpPr txBox="1"/>
          <p:nvPr/>
        </p:nvSpPr>
        <p:spPr>
          <a:xfrm>
            <a:off x="5911448" y="5231458"/>
            <a:ext cx="6098582" cy="458074"/>
          </a:xfrm>
          <a:prstGeom prst="rect">
            <a:avLst/>
          </a:prstGeom>
          <a:noFill/>
        </p:spPr>
        <p:txBody>
          <a:bodyPr wrap="square">
            <a:spAutoFit/>
          </a:bodyPr>
          <a:lstStyle/>
          <a:p>
            <a:pPr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 Comparison Graph</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297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41E4D-2289-842B-E2FE-3CBE2593D7B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56BA2F2-8A27-6E9B-FC1A-3517582BF0EF}"/>
              </a:ext>
            </a:extLst>
          </p:cNvPr>
          <p:cNvSpPr>
            <a:spLocks noGrp="1"/>
          </p:cNvSpPr>
          <p:nvPr>
            <p:ph type="title"/>
          </p:nvPr>
        </p:nvSpPr>
        <p:spPr>
          <a:xfrm>
            <a:off x="1623934" y="743528"/>
            <a:ext cx="8911687" cy="887654"/>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44FCB523-4704-90C5-1413-0E6D6447874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3" name="TextBox 2">
            <a:extLst>
              <a:ext uri="{FF2B5EF4-FFF2-40B4-BE49-F238E27FC236}">
                <a16:creationId xmlns:a16="http://schemas.microsoft.com/office/drawing/2014/main" id="{16F83BC0-868B-EB6B-56EE-C69CC409D2FF}"/>
              </a:ext>
            </a:extLst>
          </p:cNvPr>
          <p:cNvSpPr txBox="1"/>
          <p:nvPr/>
        </p:nvSpPr>
        <p:spPr>
          <a:xfrm>
            <a:off x="1396870" y="1413946"/>
            <a:ext cx="9854899" cy="4258434"/>
          </a:xfrm>
          <a:prstGeom prst="rect">
            <a:avLst/>
          </a:prstGeom>
          <a:noFill/>
        </p:spPr>
        <p:txBody>
          <a:bodyPr wrap="square">
            <a:spAutoFit/>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In conclusion, the fusion of Gabor and Minutiae features coupled with a BPNN classifier presents a robust approach to fingerprint identification. Through the systematic process involving preprocessing, feature extraction, fusion, dimensionality reduction, and classification, the system achieves accurate recognition of various fingerprint patterns including arches, loops, tented arches, and whorls. The application of morphological operations, PCA for dimensionality reduction, and the utilization of a BPNN classifier contribute to the system's reliability and efficiency. This methodology demonstrates promising results in enhancing the accuracy of biometric authentication systems, thereby ensuring secure access control. Moving forward, further research could explore optimizations to streamline the process and potentially integrate additional features or algorithms to enhance the system's performance in real-world applications.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4214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4882" y="712762"/>
            <a:ext cx="8911687" cy="792119"/>
          </a:xfrm>
        </p:spPr>
        <p:txBody>
          <a:bodyPr>
            <a:normAutofit fontScale="90000"/>
          </a:bodyPr>
          <a:lstStyle/>
          <a:p>
            <a:r>
              <a:rPr lang="en-US" sz="27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255363" y="1892334"/>
            <a:ext cx="10092191" cy="3366563"/>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[1] Hasan H, Abdul-Kareem S. Fingerprint image enhancement and recognition algorithms: a survey. Neural Comput Appl 2013;(23):1605–10. </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[2] Win KN, Li K, Chen J, </a:t>
            </a:r>
            <a:r>
              <a:rPr lang="en-US" sz="1800" dirty="0" err="1">
                <a:effectLst/>
                <a:latin typeface="Times New Roman" panose="02020603050405020304" pitchFamily="18" charset="0"/>
                <a:ea typeface="Times New Roman" panose="02020603050405020304" pitchFamily="18" charset="0"/>
              </a:rPr>
              <a:t>Viger</a:t>
            </a:r>
            <a:r>
              <a:rPr lang="en-US" sz="1800" dirty="0">
                <a:effectLst/>
                <a:latin typeface="Times New Roman" panose="02020603050405020304" pitchFamily="18" charset="0"/>
                <a:ea typeface="Times New Roman" panose="02020603050405020304" pitchFamily="18" charset="0"/>
              </a:rPr>
              <a:t> PF, Li K. Fingerprint classification and identification algorithms for criminal investigation: a survey. </a:t>
            </a:r>
            <a:r>
              <a:rPr lang="en-US" sz="1800" dirty="0" err="1">
                <a:effectLst/>
                <a:latin typeface="Times New Roman" panose="02020603050405020304" pitchFamily="18" charset="0"/>
                <a:ea typeface="Times New Roman" panose="02020603050405020304" pitchFamily="18" charset="0"/>
              </a:rPr>
              <a:t>Fut</a:t>
            </a:r>
            <a:r>
              <a:rPr lang="en-US" sz="1800" dirty="0">
                <a:effectLst/>
                <a:latin typeface="Times New Roman" panose="02020603050405020304" pitchFamily="18" charset="0"/>
                <a:ea typeface="Times New Roman" panose="02020603050405020304" pitchFamily="18" charset="0"/>
              </a:rPr>
              <a:t> Gener Comput Syst 2020; 110:758–71. </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Nazarkevych</a:t>
            </a:r>
            <a:r>
              <a:rPr lang="en-US" sz="1800" dirty="0">
                <a:effectLst/>
                <a:latin typeface="Times New Roman" panose="02020603050405020304" pitchFamily="18" charset="0"/>
                <a:ea typeface="Times New Roman" panose="02020603050405020304" pitchFamily="18" charset="0"/>
              </a:rPr>
              <a:t> M, Riznyk O, </a:t>
            </a:r>
            <a:r>
              <a:rPr lang="en-US" sz="1800" dirty="0" err="1">
                <a:effectLst/>
                <a:latin typeface="Times New Roman" panose="02020603050405020304" pitchFamily="18" charset="0"/>
                <a:ea typeface="Times New Roman" panose="02020603050405020304" pitchFamily="18" charset="0"/>
              </a:rPr>
              <a:t>Samotyy</a:t>
            </a:r>
            <a:r>
              <a:rPr lang="en-US" sz="1800" dirty="0">
                <a:effectLst/>
                <a:latin typeface="Times New Roman" panose="02020603050405020304" pitchFamily="18" charset="0"/>
                <a:ea typeface="Times New Roman" panose="02020603050405020304" pitchFamily="18" charset="0"/>
              </a:rPr>
              <a:t> V, </a:t>
            </a:r>
            <a:r>
              <a:rPr lang="en-US" sz="1800" dirty="0" err="1">
                <a:effectLst/>
                <a:latin typeface="Times New Roman" panose="02020603050405020304" pitchFamily="18" charset="0"/>
                <a:ea typeface="Times New Roman" panose="02020603050405020304" pitchFamily="18" charset="0"/>
              </a:rPr>
              <a:t>Dzelendzyak</a:t>
            </a:r>
            <a:r>
              <a:rPr lang="en-US" sz="1800" dirty="0">
                <a:effectLst/>
                <a:latin typeface="Times New Roman" panose="02020603050405020304" pitchFamily="18" charset="0"/>
                <a:ea typeface="Times New Roman" panose="02020603050405020304" pitchFamily="18" charset="0"/>
              </a:rPr>
              <a:t> U. Detection of regularities in the parameters of the Ateb-Gabor method for biometric image filtration. East </a:t>
            </a:r>
            <a:r>
              <a:rPr lang="en-US" sz="1800" dirty="0" err="1">
                <a:effectLst/>
                <a:latin typeface="Times New Roman" panose="02020603050405020304" pitchFamily="18" charset="0"/>
                <a:ea typeface="Times New Roman" panose="02020603050405020304" pitchFamily="18" charset="0"/>
              </a:rPr>
              <a:t>Eur</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Enterp</a:t>
            </a:r>
            <a:r>
              <a:rPr lang="en-US" sz="1800" dirty="0">
                <a:effectLst/>
                <a:latin typeface="Times New Roman" panose="02020603050405020304" pitchFamily="18" charset="0"/>
                <a:ea typeface="Times New Roman" panose="02020603050405020304" pitchFamily="18" charset="0"/>
              </a:rPr>
              <a:t> Technol 2019;1(2–97):57–65.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66176" y="655093"/>
            <a:ext cx="8911687" cy="856064"/>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371303" y="1885911"/>
            <a:ext cx="10171122" cy="4613058"/>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[4] Shemmary ENAAl. Classification of fingerprint images using neural networks technique. J Eng (JOE) 2012;1(3):40–8. </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[5] Leung KC, Leung CH. Improvement of fingerprint retrieval by a statistical classifier. IEEE Trans Inform Forens Secur 2011;6(1):59–69. </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[6] Wan GC, Li MM, Xu H, Kang WH, Rui JW, Tong MS. </a:t>
            </a:r>
            <a:r>
              <a:rPr lang="en-US" sz="1800" dirty="0" err="1">
                <a:effectLst/>
                <a:latin typeface="Times New Roman" panose="02020603050405020304" pitchFamily="18" charset="0"/>
                <a:ea typeface="Times New Roman" panose="02020603050405020304" pitchFamily="18" charset="0"/>
              </a:rPr>
              <a:t>XFinger</a:t>
            </a:r>
            <a:r>
              <a:rPr lang="en-US" sz="1800" dirty="0">
                <a:effectLst/>
                <a:latin typeface="Times New Roman" panose="02020603050405020304" pitchFamily="18" charset="0"/>
                <a:ea typeface="Times New Roman" panose="02020603050405020304" pitchFamily="18" charset="0"/>
              </a:rPr>
              <a:t>-net: pixel-wise segmentation method for partially defective fingerprint based on attention gates and U-net. Sensors 2020;20:4473. </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[7] </a:t>
            </a:r>
            <a:r>
              <a:rPr lang="en-US" sz="1800" dirty="0" err="1">
                <a:effectLst/>
                <a:latin typeface="Times New Roman" panose="02020603050405020304" pitchFamily="18" charset="0"/>
                <a:ea typeface="Times New Roman" panose="02020603050405020304" pitchFamily="18" charset="0"/>
              </a:rPr>
              <a:t>AlShehri</a:t>
            </a:r>
            <a:r>
              <a:rPr lang="en-US" sz="1800" dirty="0">
                <a:effectLst/>
                <a:latin typeface="Times New Roman" panose="02020603050405020304" pitchFamily="18" charset="0"/>
                <a:ea typeface="Times New Roman" panose="02020603050405020304" pitchFamily="18" charset="0"/>
              </a:rPr>
              <a:t> H, Hussain M, </a:t>
            </a:r>
            <a:r>
              <a:rPr lang="en-US" sz="1800" dirty="0" err="1">
                <a:effectLst/>
                <a:latin typeface="Times New Roman" panose="02020603050405020304" pitchFamily="18" charset="0"/>
                <a:ea typeface="Times New Roman" panose="02020603050405020304" pitchFamily="18" charset="0"/>
              </a:rPr>
              <a:t>AboAlSamh</a:t>
            </a:r>
            <a:r>
              <a:rPr lang="en-US" sz="1800" dirty="0">
                <a:effectLst/>
                <a:latin typeface="Times New Roman" panose="02020603050405020304" pitchFamily="18" charset="0"/>
                <a:ea typeface="Times New Roman" panose="02020603050405020304" pitchFamily="18" charset="0"/>
              </a:rPr>
              <a:t> H, </a:t>
            </a:r>
            <a:r>
              <a:rPr lang="en-US" sz="1800" dirty="0" err="1">
                <a:effectLst/>
                <a:latin typeface="Times New Roman" panose="02020603050405020304" pitchFamily="18" charset="0"/>
                <a:ea typeface="Times New Roman" panose="02020603050405020304" pitchFamily="18" charset="0"/>
              </a:rPr>
              <a:t>AlZuair</a:t>
            </a:r>
            <a:r>
              <a:rPr lang="en-US" sz="1800" dirty="0">
                <a:effectLst/>
                <a:latin typeface="Times New Roman" panose="02020603050405020304" pitchFamily="18" charset="0"/>
                <a:ea typeface="Times New Roman" panose="02020603050405020304" pitchFamily="18" charset="0"/>
              </a:rPr>
              <a:t> M. A large-scale study of fingerprint matching systems for sensor interoperability problem. Sensors 2018;18: 1008.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45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655093"/>
            <a:ext cx="8911687" cy="682388"/>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4222" y="1214302"/>
            <a:ext cx="10825808" cy="5547813"/>
          </a:xfrm>
        </p:spPr>
        <p:txBody>
          <a:bodyPr>
            <a:noAutofit/>
          </a:bodyPr>
          <a:lstStyle/>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study presents an innovative approach to fingerprint identification by leveraging the fusion of Gabor and Minutiae features, employing a Backpropagation Neural Network (BPNN) classifier for accurate categorization. The process involves initial handling of a fingerprint image dataset, including crucial pre-processing steps such as resizing images and implementing morphological operations like dilation, erosion, and opening. Subsequently, Gabor features and minutiae extraction are performed, followed by the fusion of these features to create a comprehensive representation. To address dimensionality concerns, Principal Component Analysis (PCA) is applied. The dataset, comprising the fused features and corresponding labels, is then loaded for the final step - classification using a BPNN. The network is configured for feed-forward backpropagation, distinguishing fingerprint patterns into categories such as arch, left loop, right loop, tented, and whorl. The evaluation metric used to measure the success of the classification process is accuracy. This approach aims to enhance fingerprint recognition by combining distinctive Gabor and minutiae features, ultimately achieving a more robust and precise identification system through the utilization of neural network-based classification.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Finger print images dataset, BPNN, Deep learning techniques, PCA, classification and 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Minutiae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628" y="655093"/>
            <a:ext cx="8618672" cy="773173"/>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004341" y="1428266"/>
            <a:ext cx="11005689" cy="5281321"/>
          </a:xfrm>
        </p:spPr>
        <p:txBody>
          <a:bodyPr>
            <a:noAutofit/>
          </a:bodyPr>
          <a:lstStyle/>
          <a:p>
            <a:pPr marL="0" indent="0" algn="just">
              <a:lnSpc>
                <a:spcPct val="150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study focuses on advancing fingerprint identification through the application of Convolutional Neural Networks (CNNs), a prominent deep learning technique. Fingerprint identification plays a pivotal role in various domains such as law enforcement, access control, and immigration. Traditional methods of fingerprint analysis have relied on manual interpretation and feature extraction, which can be time-consuming and prone to error. By employing CNNs, which are capable of learning intricate patterns and features directly from raw data, this research seeks to enhance the accuracy and efficiency of fingerprint identification. The classification task involves categorizing fingerprints into distinct patterns, including Arch, Left Loop, Right Loop, Tented, and Whorl. CNNs offer significant advantages in handling complex data structures like fingerprint images, making them well-suited for this classification task. The utilization of CNNs in fingerprint identification holds promise for improving biometric security systems, streamlining identification processes, and enhancing overall security measures.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66176" y="546186"/>
            <a:ext cx="8911687" cy="559558"/>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graphicFrame>
        <p:nvGraphicFramePr>
          <p:cNvPr id="9" name="Content Placeholder 3">
            <a:extLst>
              <a:ext uri="{FF2B5EF4-FFF2-40B4-BE49-F238E27FC236}">
                <a16:creationId xmlns:a16="http://schemas.microsoft.com/office/drawing/2014/main" id="{20B9FDBA-7A00-B079-AE33-FE0FD82FF1E3}"/>
              </a:ext>
            </a:extLst>
          </p:cNvPr>
          <p:cNvGraphicFramePr>
            <a:graphicFrameLocks noGrp="1"/>
          </p:cNvGraphicFramePr>
          <p:nvPr>
            <p:ph idx="1"/>
            <p:extLst>
              <p:ext uri="{D42A27DB-BD31-4B8C-83A1-F6EECF244321}">
                <p14:modId xmlns:p14="http://schemas.microsoft.com/office/powerpoint/2010/main" val="3847580201"/>
              </p:ext>
            </p:extLst>
          </p:nvPr>
        </p:nvGraphicFramePr>
        <p:xfrm>
          <a:off x="1169233" y="1122148"/>
          <a:ext cx="10667814" cy="5678441"/>
        </p:xfrm>
        <a:graphic>
          <a:graphicData uri="http://schemas.openxmlformats.org/drawingml/2006/table">
            <a:tbl>
              <a:tblPr firstRow="1" bandRow="1">
                <a:tableStyleId>{5940675A-B579-460E-94D1-54222C63F5DA}</a:tableStyleId>
              </a:tblPr>
              <a:tblGrid>
                <a:gridCol w="373668">
                  <a:extLst>
                    <a:ext uri="{9D8B030D-6E8A-4147-A177-3AD203B41FA5}">
                      <a16:colId xmlns:a16="http://schemas.microsoft.com/office/drawing/2014/main" val="20000"/>
                    </a:ext>
                  </a:extLst>
                </a:gridCol>
                <a:gridCol w="2054738">
                  <a:extLst>
                    <a:ext uri="{9D8B030D-6E8A-4147-A177-3AD203B41FA5}">
                      <a16:colId xmlns:a16="http://schemas.microsoft.com/office/drawing/2014/main" val="20001"/>
                    </a:ext>
                  </a:extLst>
                </a:gridCol>
                <a:gridCol w="2563318">
                  <a:extLst>
                    <a:ext uri="{9D8B030D-6E8A-4147-A177-3AD203B41FA5}">
                      <a16:colId xmlns:a16="http://schemas.microsoft.com/office/drawing/2014/main" val="20002"/>
                    </a:ext>
                  </a:extLst>
                </a:gridCol>
                <a:gridCol w="2728210">
                  <a:extLst>
                    <a:ext uri="{9D8B030D-6E8A-4147-A177-3AD203B41FA5}">
                      <a16:colId xmlns:a16="http://schemas.microsoft.com/office/drawing/2014/main" val="20003"/>
                    </a:ext>
                  </a:extLst>
                </a:gridCol>
                <a:gridCol w="2947880">
                  <a:extLst>
                    <a:ext uri="{9D8B030D-6E8A-4147-A177-3AD203B41FA5}">
                      <a16:colId xmlns:a16="http://schemas.microsoft.com/office/drawing/2014/main" val="20004"/>
                    </a:ext>
                  </a:extLst>
                </a:gridCol>
              </a:tblGrid>
              <a:tr h="809637">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834151">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1</a:t>
                      </a:r>
                    </a:p>
                  </a:txBody>
                  <a:tcPr anchor="ctr"/>
                </a:tc>
                <a:tc>
                  <a:txBody>
                    <a:bodyPr/>
                    <a:lstStyle/>
                    <a:p>
                      <a:pPr marL="228600" algn="ctr">
                        <a:lnSpc>
                          <a:spcPct val="150000"/>
                        </a:lnSpc>
                      </a:pPr>
                      <a:r>
                        <a:rPr lang="en-US" sz="1600" dirty="0">
                          <a:effectLst/>
                          <a:latin typeface="Times New Roman" panose="02020603050405020304" pitchFamily="18" charset="0"/>
                          <a:ea typeface="Times New Roman" panose="02020603050405020304" pitchFamily="18" charset="0"/>
                        </a:rPr>
                        <a:t>Neural Comput Appl 2013;(23):1605–10.</a:t>
                      </a:r>
                      <a:endParaRPr lang="en-IN" sz="1600" dirty="0">
                        <a:effectLst/>
                        <a:latin typeface="Times New Roman" panose="02020603050405020304" pitchFamily="18" charset="0"/>
                        <a:ea typeface="Times New Roman" panose="02020603050405020304" pitchFamily="18" charset="0"/>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Hasan H, Abdul-Kareem S. </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Fingerprint image enhancement and recognition algorithms: a survey</a:t>
                      </a:r>
                    </a:p>
                  </a:txBody>
                  <a:tcPr anchor="ctr"/>
                </a:tc>
                <a:tc>
                  <a:txBody>
                    <a:bodyPr/>
                    <a:lstStyle/>
                    <a:p>
                      <a:pPr algn="ctr"/>
                      <a:r>
                        <a:rPr lang="en-US" sz="1800" kern="1200" dirty="0">
                          <a:solidFill>
                            <a:schemeClr val="tx1"/>
                          </a:solidFill>
                          <a:effectLst/>
                          <a:latin typeface="Times New Roman" panose="02020603050405020304" pitchFamily="18" charset="0"/>
                          <a:ea typeface="+mn-ea"/>
                          <a:cs typeface="Times New Roman" panose="02020603050405020304" pitchFamily="18" charset="0"/>
                        </a:rPr>
                        <a:t>Survey of algorithms for enhancing and recognizing fingerprint images.</a:t>
                      </a:r>
                      <a:endParaRPr lang="fr-FR"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1"/>
                  </a:ext>
                </a:extLst>
              </a:tr>
              <a:tr h="1476631">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2</a:t>
                      </a: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fr-FR" sz="1600" dirty="0">
                          <a:effectLst/>
                          <a:latin typeface="Times New Roman" panose="02020603050405020304" pitchFamily="18" charset="0"/>
                          <a:ea typeface="Times New Roman" panose="02020603050405020304" pitchFamily="18" charset="0"/>
                        </a:rPr>
                        <a:t>Fut Gener Comput Syst 2020; 110:758–71.</a:t>
                      </a:r>
                      <a:endParaRPr lang="en-US" sz="1600" dirty="0">
                        <a:effectLst/>
                        <a:latin typeface="Times New Roman" panose="02020603050405020304" pitchFamily="18" charset="0"/>
                        <a:ea typeface="Times New Roman" panose="02020603050405020304" pitchFamily="18" charset="0"/>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Win KN, Li K, Chen J, </a:t>
                      </a:r>
                      <a:r>
                        <a:rPr lang="en-US" sz="1600" dirty="0" err="1">
                          <a:effectLst/>
                          <a:latin typeface="Times New Roman" panose="02020603050405020304" pitchFamily="18" charset="0"/>
                          <a:ea typeface="Times New Roman" panose="02020603050405020304" pitchFamily="18" charset="0"/>
                        </a:rPr>
                        <a:t>Viger</a:t>
                      </a:r>
                      <a:r>
                        <a:rPr lang="en-US" sz="1600" dirty="0">
                          <a:effectLst/>
                          <a:latin typeface="Times New Roman" panose="02020603050405020304" pitchFamily="18" charset="0"/>
                          <a:ea typeface="Times New Roman" panose="02020603050405020304" pitchFamily="18" charset="0"/>
                        </a:rPr>
                        <a:t> PF, Li K</a:t>
                      </a: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Fingerprint classification and identification algorithms for criminal investigation: a survey. </a:t>
                      </a:r>
                    </a:p>
                  </a:txBody>
                  <a:tcPr anchor="ctr"/>
                </a:tc>
                <a:tc>
                  <a:txBody>
                    <a:bodyPr/>
                    <a:lstStyle/>
                    <a:p>
                      <a:pPr marL="0" algn="ctr" defTabSz="4572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Survey explores fingerprint algorithms for crime scene analysis and identification.</a:t>
                      </a:r>
                      <a:endParaRPr lang="fr-FR"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1486210">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3</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Sensors 2018;18: 1008. </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dirty="0" err="1">
                          <a:effectLst/>
                          <a:latin typeface="Times New Roman" panose="02020603050405020304" pitchFamily="18" charset="0"/>
                          <a:ea typeface="Times New Roman" panose="02020603050405020304" pitchFamily="18" charset="0"/>
                        </a:rPr>
                        <a:t>AlShehri</a:t>
                      </a:r>
                      <a:r>
                        <a:rPr lang="en-US" sz="1600" dirty="0">
                          <a:effectLst/>
                          <a:latin typeface="Times New Roman" panose="02020603050405020304" pitchFamily="18" charset="0"/>
                          <a:ea typeface="Times New Roman" panose="02020603050405020304" pitchFamily="18" charset="0"/>
                        </a:rPr>
                        <a:t> H, Hussain M, </a:t>
                      </a:r>
                      <a:r>
                        <a:rPr lang="en-US" sz="1600" dirty="0" err="1">
                          <a:effectLst/>
                          <a:latin typeface="Times New Roman" panose="02020603050405020304" pitchFamily="18" charset="0"/>
                          <a:ea typeface="Times New Roman" panose="02020603050405020304" pitchFamily="18" charset="0"/>
                        </a:rPr>
                        <a:t>AboAlSamh</a:t>
                      </a:r>
                      <a:r>
                        <a:rPr lang="en-US" sz="1600" dirty="0">
                          <a:effectLst/>
                          <a:latin typeface="Times New Roman" panose="02020603050405020304" pitchFamily="18" charset="0"/>
                          <a:ea typeface="Times New Roman" panose="02020603050405020304" pitchFamily="18" charset="0"/>
                        </a:rPr>
                        <a:t> H, </a:t>
                      </a:r>
                      <a:r>
                        <a:rPr lang="en-US" sz="1600" dirty="0" err="1">
                          <a:effectLst/>
                          <a:latin typeface="Times New Roman" panose="02020603050405020304" pitchFamily="18" charset="0"/>
                          <a:ea typeface="Times New Roman" panose="02020603050405020304" pitchFamily="18" charset="0"/>
                        </a:rPr>
                        <a:t>AlZuair</a:t>
                      </a:r>
                      <a:r>
                        <a:rPr lang="en-US" sz="1600" dirty="0">
                          <a:effectLst/>
                          <a:latin typeface="Times New Roman" panose="02020603050405020304" pitchFamily="18" charset="0"/>
                          <a:ea typeface="Times New Roman" panose="02020603050405020304" pitchFamily="18" charset="0"/>
                        </a:rPr>
                        <a:t> M</a:t>
                      </a:r>
                    </a:p>
                  </a:txBody>
                  <a:tcPr anchor="ctr"/>
                </a:tc>
                <a:tc>
                  <a:txBody>
                    <a:bodyPr/>
                    <a:lstStyle/>
                    <a:p>
                      <a:pPr marL="0" algn="ctr" defTabSz="914400" rtl="0" eaLnBrk="1" latinLnBrk="0" hangingPunct="1">
                        <a:lnSpc>
                          <a:spcPct val="150000"/>
                        </a:lnSpc>
                      </a:pPr>
                      <a:r>
                        <a:rPr lang="en-US" sz="1600" dirty="0">
                          <a:effectLst/>
                          <a:latin typeface="Times New Roman" panose="02020603050405020304" pitchFamily="18" charset="0"/>
                          <a:ea typeface="Times New Roman" panose="02020603050405020304" pitchFamily="18" charset="0"/>
                        </a:rPr>
                        <a:t>A large-scale study of fingerprint matching systems for sensor interoperability problem</a:t>
                      </a:r>
                    </a:p>
                  </a:txBody>
                  <a:tcPr anchor="ctr"/>
                </a:tc>
                <a:tc>
                  <a:txBody>
                    <a:bodyPr/>
                    <a:lstStyle/>
                    <a:p>
                      <a:pPr marL="0" algn="ctr" defTabSz="4572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Study explores fingerprint systems for sensor compatibility in large-scale operations.</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567737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546186"/>
            <a:ext cx="8911687" cy="559558"/>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graphicFrame>
        <p:nvGraphicFramePr>
          <p:cNvPr id="9" name="Content Placeholder 3">
            <a:extLst>
              <a:ext uri="{FF2B5EF4-FFF2-40B4-BE49-F238E27FC236}">
                <a16:creationId xmlns:a16="http://schemas.microsoft.com/office/drawing/2014/main" id="{20B9FDBA-7A00-B079-AE33-FE0FD82FF1E3}"/>
              </a:ext>
            </a:extLst>
          </p:cNvPr>
          <p:cNvGraphicFramePr>
            <a:graphicFrameLocks noGrp="1"/>
          </p:cNvGraphicFramePr>
          <p:nvPr>
            <p:ph idx="1"/>
            <p:extLst>
              <p:ext uri="{D42A27DB-BD31-4B8C-83A1-F6EECF244321}">
                <p14:modId xmlns:p14="http://schemas.microsoft.com/office/powerpoint/2010/main" val="2239567673"/>
              </p:ext>
            </p:extLst>
          </p:nvPr>
        </p:nvGraphicFramePr>
        <p:xfrm>
          <a:off x="1110711" y="1105744"/>
          <a:ext cx="11081289" cy="5672797"/>
        </p:xfrm>
        <a:graphic>
          <a:graphicData uri="http://schemas.openxmlformats.org/drawingml/2006/table">
            <a:tbl>
              <a:tblPr firstRow="1" bandRow="1">
                <a:tableStyleId>{5940675A-B579-460E-94D1-54222C63F5DA}</a:tableStyleId>
              </a:tblPr>
              <a:tblGrid>
                <a:gridCol w="266347">
                  <a:extLst>
                    <a:ext uri="{9D8B030D-6E8A-4147-A177-3AD203B41FA5}">
                      <a16:colId xmlns:a16="http://schemas.microsoft.com/office/drawing/2014/main" val="20000"/>
                    </a:ext>
                  </a:extLst>
                </a:gridCol>
                <a:gridCol w="1674204">
                  <a:extLst>
                    <a:ext uri="{9D8B030D-6E8A-4147-A177-3AD203B41FA5}">
                      <a16:colId xmlns:a16="http://schemas.microsoft.com/office/drawing/2014/main" val="20001"/>
                    </a:ext>
                  </a:extLst>
                </a:gridCol>
                <a:gridCol w="2190545">
                  <a:extLst>
                    <a:ext uri="{9D8B030D-6E8A-4147-A177-3AD203B41FA5}">
                      <a16:colId xmlns:a16="http://schemas.microsoft.com/office/drawing/2014/main" val="20002"/>
                    </a:ext>
                  </a:extLst>
                </a:gridCol>
                <a:gridCol w="3284624">
                  <a:extLst>
                    <a:ext uri="{9D8B030D-6E8A-4147-A177-3AD203B41FA5}">
                      <a16:colId xmlns:a16="http://schemas.microsoft.com/office/drawing/2014/main" val="20003"/>
                    </a:ext>
                  </a:extLst>
                </a:gridCol>
                <a:gridCol w="3665569">
                  <a:extLst>
                    <a:ext uri="{9D8B030D-6E8A-4147-A177-3AD203B41FA5}">
                      <a16:colId xmlns:a16="http://schemas.microsoft.com/office/drawing/2014/main" val="20004"/>
                    </a:ext>
                  </a:extLst>
                </a:gridCol>
              </a:tblGrid>
              <a:tr h="1069392">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544535">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1</a:t>
                      </a:r>
                    </a:p>
                  </a:txBody>
                  <a:tcPr anchor="ctr"/>
                </a:tc>
                <a:tc>
                  <a:txBody>
                    <a:bodyPr/>
                    <a:lstStyle/>
                    <a:p>
                      <a:pPr marL="228600" algn="ctr">
                        <a:lnSpc>
                          <a:spcPct val="150000"/>
                        </a:lnSpc>
                      </a:pPr>
                      <a:r>
                        <a:rPr lang="en-US" sz="1600" dirty="0">
                          <a:effectLst/>
                          <a:latin typeface="Times New Roman" panose="02020603050405020304" pitchFamily="18" charset="0"/>
                          <a:ea typeface="Times New Roman" panose="02020603050405020304" pitchFamily="18" charset="0"/>
                        </a:rPr>
                        <a:t>J Eng (JOE) 2012;1(3):40–8.</a:t>
                      </a:r>
                      <a:endParaRPr lang="en-IN" sz="1600" dirty="0">
                        <a:effectLst/>
                        <a:latin typeface="Times New Roman" panose="02020603050405020304" pitchFamily="18" charset="0"/>
                        <a:ea typeface="Times New Roman" panose="02020603050405020304" pitchFamily="18" charset="0"/>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Shemmary ENAAl. </a:t>
                      </a:r>
                    </a:p>
                  </a:txBody>
                  <a:tcPr anchor="ctr"/>
                </a:tc>
                <a:tc>
                  <a:txBody>
                    <a:bodyPr/>
                    <a:lstStyle/>
                    <a:p>
                      <a:pPr marL="0" algn="ctr" defTabSz="914400" rtl="0" eaLnBrk="1" latinLnBrk="0" hangingPunct="1">
                        <a:lnSpc>
                          <a:spcPct val="150000"/>
                        </a:lnSpc>
                      </a:pPr>
                      <a:r>
                        <a:rPr lang="en-US" sz="1600" dirty="0">
                          <a:effectLst/>
                          <a:latin typeface="Times New Roman" panose="02020603050405020304" pitchFamily="18" charset="0"/>
                          <a:ea typeface="Times New Roman" panose="02020603050405020304" pitchFamily="18" charset="0"/>
                        </a:rPr>
                        <a:t>Classification of fingerprint images using neural networks technique. </a:t>
                      </a:r>
                    </a:p>
                  </a:txBody>
                  <a:tcPr anchor="ctr"/>
                </a:tc>
                <a:tc>
                  <a:txBody>
                    <a:bodyPr/>
                    <a:lstStyle/>
                    <a:p>
                      <a:pPr algn="ctr"/>
                      <a:r>
                        <a:rPr lang="en-US" sz="1800" kern="1200" dirty="0">
                          <a:solidFill>
                            <a:schemeClr val="tx1"/>
                          </a:solidFill>
                          <a:effectLst/>
                          <a:latin typeface="Times New Roman" panose="02020603050405020304" pitchFamily="18" charset="0"/>
                          <a:ea typeface="+mn-ea"/>
                          <a:cs typeface="Times New Roman" panose="02020603050405020304" pitchFamily="18" charset="0"/>
                        </a:rPr>
                        <a:t>Fingerprint image classification using neural networks for identification.</a:t>
                      </a:r>
                    </a:p>
                  </a:txBody>
                  <a:tcPr anchor="ctr"/>
                </a:tc>
                <a:extLst>
                  <a:ext uri="{0D108BD9-81ED-4DB2-BD59-A6C34878D82A}">
                    <a16:rowId xmlns:a16="http://schemas.microsoft.com/office/drawing/2014/main" val="10001"/>
                  </a:ext>
                </a:extLst>
              </a:tr>
              <a:tr h="1514335">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2</a:t>
                      </a: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IEEE Trans Inform Forens Secur 2011;6(1):59–69.</a:t>
                      </a: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Leung KC, Leung CH</a:t>
                      </a: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Improvement of fingerprint retrieval by a statistical classifier. </a:t>
                      </a:r>
                    </a:p>
                  </a:txBody>
                  <a:tcPr anchor="ctr"/>
                </a:tc>
                <a:tc>
                  <a:txBody>
                    <a:bodyPr/>
                    <a:lstStyle/>
                    <a:p>
                      <a:pPr marL="0" algn="ctr" defTabSz="4572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Enhancing fingerprint matching with advanced statistical analysis.</a:t>
                      </a:r>
                      <a:endParaRPr lang="fr-FR"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1544535">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3</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Sensors 2020; 20:4473.</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1600" dirty="0">
                          <a:effectLst/>
                          <a:latin typeface="Times New Roman" panose="02020603050405020304" pitchFamily="18" charset="0"/>
                          <a:ea typeface="Times New Roman" panose="02020603050405020304" pitchFamily="18" charset="0"/>
                        </a:rPr>
                        <a:t>Wan GC, Li MM, Xu H, Kang WH, Rui JW, Tong MS. </a:t>
                      </a:r>
                      <a:endParaRPr lang="de-DE" sz="1600" dirty="0">
                        <a:effectLst/>
                        <a:latin typeface="Times New Roman" panose="02020603050405020304" pitchFamily="18" charset="0"/>
                        <a:ea typeface="Times New Roman" panose="02020603050405020304" pitchFamily="18" charset="0"/>
                      </a:endParaRPr>
                    </a:p>
                  </a:txBody>
                  <a:tcPr anchor="ctr"/>
                </a:tc>
                <a:tc>
                  <a:txBody>
                    <a:bodyPr/>
                    <a:lstStyle/>
                    <a:p>
                      <a:pPr marL="0" algn="ctr" defTabSz="914400" rtl="0" eaLnBrk="1" latinLnBrk="0" hangingPunct="1">
                        <a:lnSpc>
                          <a:spcPct val="150000"/>
                        </a:lnSpc>
                      </a:pPr>
                      <a:r>
                        <a:rPr lang="en-US" sz="1600" dirty="0">
                          <a:effectLst/>
                          <a:latin typeface="Times New Roman" panose="02020603050405020304" pitchFamily="18" charset="0"/>
                          <a:ea typeface="Times New Roman" panose="02020603050405020304" pitchFamily="18" charset="0"/>
                        </a:rPr>
                        <a:t>X-Finger-net: pixel-wise segmentation method for partially defective fingerprint based on attention gates and U-net. </a:t>
                      </a:r>
                    </a:p>
                  </a:txBody>
                  <a:tcPr anchor="ctr"/>
                </a:tc>
                <a:tc>
                  <a:txBody>
                    <a:bodyPr/>
                    <a:lstStyle/>
                    <a:p>
                      <a:pPr marL="0" algn="ctr" defTabSz="4572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X-Finger-net: Accurate pixel segmentation for flawed fingerprints.</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674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FE882-FA2E-0E6E-C69D-F6B1F0175F1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2C3EF60-A6FF-F947-23F9-AB149FEA9B7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13" name="TextBox 12">
            <a:extLst>
              <a:ext uri="{FF2B5EF4-FFF2-40B4-BE49-F238E27FC236}">
                <a16:creationId xmlns:a16="http://schemas.microsoft.com/office/drawing/2014/main" id="{46F7BEDA-E197-2E7C-AD9C-99F1EF2A0829}"/>
              </a:ext>
            </a:extLst>
          </p:cNvPr>
          <p:cNvSpPr txBox="1"/>
          <p:nvPr/>
        </p:nvSpPr>
        <p:spPr>
          <a:xfrm>
            <a:off x="876616" y="3580975"/>
            <a:ext cx="3873953" cy="458074"/>
          </a:xfrm>
          <a:prstGeom prst="rect">
            <a:avLst/>
          </a:prstGeom>
          <a:noFill/>
        </p:spPr>
        <p:txBody>
          <a:bodyPr wrap="square">
            <a:spAutoFit/>
          </a:bodyPr>
          <a:lstStyle/>
          <a:p>
            <a:pPr marL="0" marR="0" algn="ctr">
              <a:lnSpc>
                <a:spcPct val="150000"/>
              </a:lnSpc>
              <a:spcBef>
                <a:spcPts val="0"/>
              </a:spcBef>
              <a:spcAft>
                <a:spcPts val="0"/>
              </a:spcAft>
            </a:pPr>
            <a:r>
              <a:rPr lang="en-US" sz="1800" b="1" spc="-5" dirty="0">
                <a:solidFill>
                  <a:srgbClr val="000000"/>
                </a:solidFill>
                <a:effectLst/>
                <a:latin typeface="Times New Roman" panose="02020603050405020304" pitchFamily="18" charset="0"/>
                <a:ea typeface="Times New Roman" panose="02020603050405020304" pitchFamily="18" charset="0"/>
              </a:rPr>
              <a:t>Block Diagram of Existing Method</a:t>
            </a:r>
            <a:endParaRPr lang="en-US" sz="1800" dirty="0">
              <a:effectLst/>
              <a:latin typeface="Times New Roman" panose="02020603050405020304" pitchFamily="18" charset="0"/>
              <a:ea typeface="Times New Roman" panose="02020603050405020304" pitchFamily="18" charset="0"/>
            </a:endParaRPr>
          </a:p>
        </p:txBody>
      </p:sp>
      <p:grpSp>
        <p:nvGrpSpPr>
          <p:cNvPr id="5" name="Canvas 1">
            <a:extLst>
              <a:ext uri="{FF2B5EF4-FFF2-40B4-BE49-F238E27FC236}">
                <a16:creationId xmlns:a16="http://schemas.microsoft.com/office/drawing/2014/main" id="{ABFF6D4A-7B83-3F06-166A-B35992F1BD62}"/>
              </a:ext>
            </a:extLst>
          </p:cNvPr>
          <p:cNvGrpSpPr/>
          <p:nvPr/>
        </p:nvGrpSpPr>
        <p:grpSpPr>
          <a:xfrm>
            <a:off x="4750569" y="413912"/>
            <a:ext cx="5486400" cy="6334125"/>
            <a:chOff x="0" y="0"/>
            <a:chExt cx="5486400" cy="6334125"/>
          </a:xfrm>
        </p:grpSpPr>
        <p:sp>
          <p:nvSpPr>
            <p:cNvPr id="30" name="Rectangle 29">
              <a:extLst>
                <a:ext uri="{FF2B5EF4-FFF2-40B4-BE49-F238E27FC236}">
                  <a16:creationId xmlns:a16="http://schemas.microsoft.com/office/drawing/2014/main" id="{649FAF2C-449C-B6CE-926D-1DABE574E811}"/>
                </a:ext>
              </a:extLst>
            </p:cNvPr>
            <p:cNvSpPr/>
            <p:nvPr/>
          </p:nvSpPr>
          <p:spPr>
            <a:xfrm>
              <a:off x="0" y="0"/>
              <a:ext cx="5486400" cy="6334125"/>
            </a:xfrm>
            <a:prstGeom prst="rect">
              <a:avLst/>
            </a:prstGeom>
            <a:solidFill>
              <a:prstClr val="white"/>
            </a:solidFill>
          </p:spPr>
        </p:sp>
        <p:sp>
          <p:nvSpPr>
            <p:cNvPr id="31" name="Text Box 1953166902">
              <a:extLst>
                <a:ext uri="{FF2B5EF4-FFF2-40B4-BE49-F238E27FC236}">
                  <a16:creationId xmlns:a16="http://schemas.microsoft.com/office/drawing/2014/main" id="{B75ECC87-1E7B-55E7-E6A9-32B640D24CC9}"/>
                </a:ext>
              </a:extLst>
            </p:cNvPr>
            <p:cNvSpPr txBox="1"/>
            <p:nvPr/>
          </p:nvSpPr>
          <p:spPr>
            <a:xfrm>
              <a:off x="733425" y="257175"/>
              <a:ext cx="1390650" cy="35242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Input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4" name="Text Box 1">
              <a:extLst>
                <a:ext uri="{FF2B5EF4-FFF2-40B4-BE49-F238E27FC236}">
                  <a16:creationId xmlns:a16="http://schemas.microsoft.com/office/drawing/2014/main" id="{E4DFA4E1-9AD8-A9F9-36A5-0D9788E4E876}"/>
                </a:ext>
              </a:extLst>
            </p:cNvPr>
            <p:cNvSpPr txBox="1"/>
            <p:nvPr/>
          </p:nvSpPr>
          <p:spPr>
            <a:xfrm>
              <a:off x="733425" y="761025"/>
              <a:ext cx="1390650" cy="35179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Pre - Processing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Text Box 1">
              <a:extLst>
                <a:ext uri="{FF2B5EF4-FFF2-40B4-BE49-F238E27FC236}">
                  <a16:creationId xmlns:a16="http://schemas.microsoft.com/office/drawing/2014/main" id="{5F9EC9B9-FEA6-7C92-F886-66D8977F1E62}"/>
                </a:ext>
              </a:extLst>
            </p:cNvPr>
            <p:cNvSpPr txBox="1"/>
            <p:nvPr/>
          </p:nvSpPr>
          <p:spPr>
            <a:xfrm>
              <a:off x="722925" y="1303950"/>
              <a:ext cx="1390650" cy="3511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PCA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1" name="Text Box 1">
              <a:extLst>
                <a:ext uri="{FF2B5EF4-FFF2-40B4-BE49-F238E27FC236}">
                  <a16:creationId xmlns:a16="http://schemas.microsoft.com/office/drawing/2014/main" id="{21CF4136-1A9E-8AB7-1A53-8B2046E97738}"/>
                </a:ext>
              </a:extLst>
            </p:cNvPr>
            <p:cNvSpPr txBox="1"/>
            <p:nvPr/>
          </p:nvSpPr>
          <p:spPr>
            <a:xfrm>
              <a:off x="303825" y="1826297"/>
              <a:ext cx="2239350" cy="33587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Convolution Neural Network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Text Box 1">
              <a:extLst>
                <a:ext uri="{FF2B5EF4-FFF2-40B4-BE49-F238E27FC236}">
                  <a16:creationId xmlns:a16="http://schemas.microsoft.com/office/drawing/2014/main" id="{31C30B8F-4B8D-090B-C808-9EC771AF1A8C}"/>
                </a:ext>
              </a:extLst>
            </p:cNvPr>
            <p:cNvSpPr txBox="1"/>
            <p:nvPr/>
          </p:nvSpPr>
          <p:spPr>
            <a:xfrm>
              <a:off x="427650" y="2485513"/>
              <a:ext cx="848700" cy="33388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Layers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3" name="Text Box 1">
              <a:extLst>
                <a:ext uri="{FF2B5EF4-FFF2-40B4-BE49-F238E27FC236}">
                  <a16:creationId xmlns:a16="http://schemas.microsoft.com/office/drawing/2014/main" id="{F8DACBA9-09C4-283D-72F8-D516F2F446C2}"/>
                </a:ext>
              </a:extLst>
            </p:cNvPr>
            <p:cNvSpPr txBox="1"/>
            <p:nvPr/>
          </p:nvSpPr>
          <p:spPr>
            <a:xfrm>
              <a:off x="1333129" y="2465139"/>
              <a:ext cx="1363051" cy="3333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Training Options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4" name="Text Box 1">
              <a:extLst>
                <a:ext uri="{FF2B5EF4-FFF2-40B4-BE49-F238E27FC236}">
                  <a16:creationId xmlns:a16="http://schemas.microsoft.com/office/drawing/2014/main" id="{4A06083E-FBD6-624E-DFB5-8A284E38E3E1}"/>
                </a:ext>
              </a:extLst>
            </p:cNvPr>
            <p:cNvSpPr txBox="1"/>
            <p:nvPr/>
          </p:nvSpPr>
          <p:spPr>
            <a:xfrm>
              <a:off x="581024" y="3349450"/>
              <a:ext cx="1781175" cy="3557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5" name="Straight Arrow Connector 84">
              <a:extLst>
                <a:ext uri="{FF2B5EF4-FFF2-40B4-BE49-F238E27FC236}">
                  <a16:creationId xmlns:a16="http://schemas.microsoft.com/office/drawing/2014/main" id="{7FF54C36-02A4-E2CD-9F2C-05EA94AF2388}"/>
                </a:ext>
              </a:extLst>
            </p:cNvPr>
            <p:cNvCxnSpPr/>
            <p:nvPr/>
          </p:nvCxnSpPr>
          <p:spPr>
            <a:xfrm>
              <a:off x="1428750" y="609600"/>
              <a:ext cx="0" cy="151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5C4A315F-53A4-3F73-3051-CDA4E8AA524C}"/>
                </a:ext>
              </a:extLst>
            </p:cNvPr>
            <p:cNvCxnSpPr/>
            <p:nvPr/>
          </p:nvCxnSpPr>
          <p:spPr>
            <a:xfrm flipH="1">
              <a:off x="1418250" y="1112815"/>
              <a:ext cx="10500" cy="191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BBDED3E1-1A36-EDF7-D583-FB03A71DFE4C}"/>
                </a:ext>
              </a:extLst>
            </p:cNvPr>
            <p:cNvCxnSpPr/>
            <p:nvPr/>
          </p:nvCxnSpPr>
          <p:spPr>
            <a:xfrm>
              <a:off x="1418250" y="1655105"/>
              <a:ext cx="5250" cy="171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or: Elbow 87">
              <a:extLst>
                <a:ext uri="{FF2B5EF4-FFF2-40B4-BE49-F238E27FC236}">
                  <a16:creationId xmlns:a16="http://schemas.microsoft.com/office/drawing/2014/main" id="{D12C3FE3-98C8-85AE-495A-6C45DC3C292F}"/>
                </a:ext>
              </a:extLst>
            </p:cNvPr>
            <p:cNvCxnSpPr/>
            <p:nvPr/>
          </p:nvCxnSpPr>
          <p:spPr>
            <a:xfrm rot="5400000">
              <a:off x="976120" y="2038121"/>
              <a:ext cx="323338" cy="5715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2EEC9F8B-6E55-8F30-7DA5-8F9A82D44B9E}"/>
                </a:ext>
              </a:extLst>
            </p:cNvPr>
            <p:cNvCxnSpPr/>
            <p:nvPr/>
          </p:nvCxnSpPr>
          <p:spPr>
            <a:xfrm rot="16200000" flipH="1">
              <a:off x="1581036" y="2004638"/>
              <a:ext cx="303882" cy="6189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0" name="Connector: Elbow 89">
              <a:extLst>
                <a:ext uri="{FF2B5EF4-FFF2-40B4-BE49-F238E27FC236}">
                  <a16:creationId xmlns:a16="http://schemas.microsoft.com/office/drawing/2014/main" id="{ED21A1D2-C065-DCDD-62D8-5D0B7519A0B7}"/>
                </a:ext>
              </a:extLst>
            </p:cNvPr>
            <p:cNvCxnSpPr/>
            <p:nvPr/>
          </p:nvCxnSpPr>
          <p:spPr>
            <a:xfrm rot="5400000">
              <a:off x="1481791" y="2808750"/>
              <a:ext cx="550321" cy="57084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1" name="Connector: Elbow 90">
              <a:extLst>
                <a:ext uri="{FF2B5EF4-FFF2-40B4-BE49-F238E27FC236}">
                  <a16:creationId xmlns:a16="http://schemas.microsoft.com/office/drawing/2014/main" id="{28BBB9E3-7B45-8B13-A5D4-FECF616FDF1D}"/>
                </a:ext>
              </a:extLst>
            </p:cNvPr>
            <p:cNvCxnSpPr/>
            <p:nvPr/>
          </p:nvCxnSpPr>
          <p:spPr>
            <a:xfrm rot="16200000" flipH="1">
              <a:off x="896781" y="2774619"/>
              <a:ext cx="530050" cy="6196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92" name="Text Box 1">
              <a:extLst>
                <a:ext uri="{FF2B5EF4-FFF2-40B4-BE49-F238E27FC236}">
                  <a16:creationId xmlns:a16="http://schemas.microsoft.com/office/drawing/2014/main" id="{BF0E1B8B-0EB9-EBE7-A67E-3B2BEB2A5186}"/>
                </a:ext>
              </a:extLst>
            </p:cNvPr>
            <p:cNvSpPr txBox="1"/>
            <p:nvPr/>
          </p:nvSpPr>
          <p:spPr>
            <a:xfrm>
              <a:off x="3247050" y="275250"/>
              <a:ext cx="1390650" cy="35179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Image Resize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3" name="Text Box 1">
              <a:extLst>
                <a:ext uri="{FF2B5EF4-FFF2-40B4-BE49-F238E27FC236}">
                  <a16:creationId xmlns:a16="http://schemas.microsoft.com/office/drawing/2014/main" id="{4AE3907D-384E-81CF-4781-FBCD3E33C5C8}"/>
                </a:ext>
              </a:extLst>
            </p:cNvPr>
            <p:cNvSpPr txBox="1"/>
            <p:nvPr/>
          </p:nvSpPr>
          <p:spPr>
            <a:xfrm>
              <a:off x="3054305" y="799125"/>
              <a:ext cx="1755820" cy="127732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Morphological Operations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nSpc>
                  <a:spcPct val="107000"/>
                </a:lnSpc>
              </a:pPr>
              <a:r>
                <a:rPr lang="en-US" sz="1200">
                  <a:effectLst/>
                  <a:latin typeface="Times New Roman" panose="02020603050405020304" pitchFamily="18" charset="0"/>
                  <a:ea typeface="Calibri" panose="020F0502020204030204" pitchFamily="34" charset="0"/>
                  <a:cs typeface="Times New Roman" panose="02020603050405020304" pitchFamily="18" charset="0"/>
                </a:rPr>
                <a:t>Dilate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nSpc>
                  <a:spcPct val="107000"/>
                </a:lnSpc>
              </a:pPr>
              <a:r>
                <a:rPr lang="en-US" sz="1200">
                  <a:effectLst/>
                  <a:latin typeface="Times New Roman" panose="02020603050405020304" pitchFamily="18" charset="0"/>
                  <a:ea typeface="Calibri" panose="020F0502020204030204" pitchFamily="34" charset="0"/>
                  <a:cs typeface="Times New Roman" panose="02020603050405020304" pitchFamily="18" charset="0"/>
                </a:rPr>
                <a:t>Erode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Opening of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4" name="Text Box 109398348">
              <a:extLst>
                <a:ext uri="{FF2B5EF4-FFF2-40B4-BE49-F238E27FC236}">
                  <a16:creationId xmlns:a16="http://schemas.microsoft.com/office/drawing/2014/main" id="{E60BC517-70E3-20DF-46CB-87B5475A8EC2}"/>
                </a:ext>
              </a:extLst>
            </p:cNvPr>
            <p:cNvSpPr txBox="1"/>
            <p:nvPr/>
          </p:nvSpPr>
          <p:spPr>
            <a:xfrm>
              <a:off x="389550" y="5522849"/>
              <a:ext cx="2171699" cy="401701"/>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Accuracy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5" name="Connector: Elbow 94">
              <a:extLst>
                <a:ext uri="{FF2B5EF4-FFF2-40B4-BE49-F238E27FC236}">
                  <a16:creationId xmlns:a16="http://schemas.microsoft.com/office/drawing/2014/main" id="{A48ED08E-446B-B3A2-3A78-6B91CEFBFC6B}"/>
                </a:ext>
              </a:extLst>
            </p:cNvPr>
            <p:cNvCxnSpPr/>
            <p:nvPr/>
          </p:nvCxnSpPr>
          <p:spPr>
            <a:xfrm flipV="1">
              <a:off x="2133600" y="451094"/>
              <a:ext cx="1113450" cy="4633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96" name="Text Box 1">
              <a:extLst>
                <a:ext uri="{FF2B5EF4-FFF2-40B4-BE49-F238E27FC236}">
                  <a16:creationId xmlns:a16="http://schemas.microsoft.com/office/drawing/2014/main" id="{6AF661FA-8DEA-0A23-18EF-01A201D0273F}"/>
                </a:ext>
              </a:extLst>
            </p:cNvPr>
            <p:cNvSpPr txBox="1"/>
            <p:nvPr/>
          </p:nvSpPr>
          <p:spPr>
            <a:xfrm>
              <a:off x="3247050" y="2273664"/>
              <a:ext cx="1380150" cy="5248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Gabor Features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7" name="Text Box 920053985">
              <a:extLst>
                <a:ext uri="{FF2B5EF4-FFF2-40B4-BE49-F238E27FC236}">
                  <a16:creationId xmlns:a16="http://schemas.microsoft.com/office/drawing/2014/main" id="{B283D884-D516-8C09-57CC-E214C00F745A}"/>
                </a:ext>
              </a:extLst>
            </p:cNvPr>
            <p:cNvSpPr txBox="1"/>
            <p:nvPr/>
          </p:nvSpPr>
          <p:spPr>
            <a:xfrm>
              <a:off x="766314" y="3903497"/>
              <a:ext cx="1433961" cy="143050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nSpc>
                  <a:spcPct val="107000"/>
                </a:lnSpc>
              </a:pPr>
              <a:r>
                <a:rPr lang="en-US" sz="1200">
                  <a:effectLst/>
                  <a:latin typeface="Times New Roman" panose="02020603050405020304" pitchFamily="18" charset="0"/>
                  <a:ea typeface="Calibri" panose="020F0502020204030204" pitchFamily="34" charset="0"/>
                  <a:cs typeface="Times New Roman" panose="02020603050405020304" pitchFamily="18" charset="0"/>
                </a:rPr>
                <a:t>Arch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nSpc>
                  <a:spcPct val="107000"/>
                </a:lnSpc>
              </a:pPr>
              <a:r>
                <a:rPr lang="en-US" sz="1200">
                  <a:effectLst/>
                  <a:latin typeface="Times New Roman" panose="02020603050405020304" pitchFamily="18" charset="0"/>
                  <a:ea typeface="Calibri" panose="020F0502020204030204" pitchFamily="34" charset="0"/>
                  <a:cs typeface="Times New Roman" panose="02020603050405020304" pitchFamily="18" charset="0"/>
                </a:rPr>
                <a:t>Left Loop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nSpc>
                  <a:spcPct val="107000"/>
                </a:lnSpc>
              </a:pPr>
              <a:r>
                <a:rPr lang="en-US" sz="1200">
                  <a:effectLst/>
                  <a:latin typeface="Times New Roman" panose="02020603050405020304" pitchFamily="18" charset="0"/>
                  <a:ea typeface="Calibri" panose="020F0502020204030204" pitchFamily="34" charset="0"/>
                  <a:cs typeface="Times New Roman" panose="02020603050405020304" pitchFamily="18" charset="0"/>
                </a:rPr>
                <a:t>Right Loop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nSpc>
                  <a:spcPct val="107000"/>
                </a:lnSpc>
              </a:pPr>
              <a:r>
                <a:rPr lang="en-US" sz="1200">
                  <a:effectLst/>
                  <a:latin typeface="Times New Roman" panose="02020603050405020304" pitchFamily="18" charset="0"/>
                  <a:ea typeface="Calibri" panose="020F0502020204030204" pitchFamily="34" charset="0"/>
                  <a:cs typeface="Times New Roman" panose="02020603050405020304" pitchFamily="18" charset="0"/>
                </a:rPr>
                <a:t>Tented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Whorl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8" name="Straight Arrow Connector 97">
              <a:extLst>
                <a:ext uri="{FF2B5EF4-FFF2-40B4-BE49-F238E27FC236}">
                  <a16:creationId xmlns:a16="http://schemas.microsoft.com/office/drawing/2014/main" id="{A75EE621-BA37-5436-0EB2-82D386A000A7}"/>
                </a:ext>
              </a:extLst>
            </p:cNvPr>
            <p:cNvCxnSpPr>
              <a:stCxn id="84" idx="2"/>
              <a:endCxn id="97" idx="0"/>
            </p:cNvCxnSpPr>
            <p:nvPr/>
          </p:nvCxnSpPr>
          <p:spPr>
            <a:xfrm>
              <a:off x="1471612" y="3705225"/>
              <a:ext cx="11683" cy="198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C23E7E5-56AC-D361-3F2F-122478284351}"/>
                </a:ext>
              </a:extLst>
            </p:cNvPr>
            <p:cNvCxnSpPr>
              <a:stCxn id="97" idx="2"/>
              <a:endCxn id="94" idx="0"/>
            </p:cNvCxnSpPr>
            <p:nvPr/>
          </p:nvCxnSpPr>
          <p:spPr>
            <a:xfrm flipH="1">
              <a:off x="1475400" y="5334000"/>
              <a:ext cx="7895" cy="188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287211EE-D483-4A25-63C5-BC9DDFE77F2D}"/>
                </a:ext>
              </a:extLst>
            </p:cNvPr>
            <p:cNvCxnSpPr>
              <a:stCxn id="93" idx="2"/>
              <a:endCxn id="96" idx="0"/>
            </p:cNvCxnSpPr>
            <p:nvPr/>
          </p:nvCxnSpPr>
          <p:spPr>
            <a:xfrm>
              <a:off x="3932215" y="2076451"/>
              <a:ext cx="4910" cy="197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506FE452-774C-223E-8942-A8A744DEC024}"/>
                </a:ext>
              </a:extLst>
            </p:cNvPr>
            <p:cNvCxnSpPr>
              <a:stCxn id="92" idx="2"/>
              <a:endCxn id="93" idx="0"/>
            </p:cNvCxnSpPr>
            <p:nvPr/>
          </p:nvCxnSpPr>
          <p:spPr>
            <a:xfrm flipH="1">
              <a:off x="3932215" y="627040"/>
              <a:ext cx="10160" cy="172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 name="Title 1">
            <a:extLst>
              <a:ext uri="{FF2B5EF4-FFF2-40B4-BE49-F238E27FC236}">
                <a16:creationId xmlns:a16="http://schemas.microsoft.com/office/drawing/2014/main" id="{C0E9C5D2-74C3-4DFC-CA46-BEBDA4C22D06}"/>
              </a:ext>
            </a:extLst>
          </p:cNvPr>
          <p:cNvSpPr>
            <a:spLocks noGrp="1"/>
          </p:cNvSpPr>
          <p:nvPr>
            <p:ph type="title"/>
          </p:nvPr>
        </p:nvSpPr>
        <p:spPr>
          <a:xfrm>
            <a:off x="1554747" y="655093"/>
            <a:ext cx="8911687" cy="764824"/>
          </a:xfrm>
        </p:spPr>
        <p:txBody>
          <a:bodyPr>
            <a:noAutofit/>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88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7" y="655093"/>
            <a:ext cx="8911687" cy="764824"/>
          </a:xfrm>
        </p:spPr>
        <p:txBody>
          <a:bodyPr>
            <a:noAutofit/>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5487" y="1564991"/>
            <a:ext cx="10734543" cy="4637916"/>
          </a:xfrm>
        </p:spPr>
        <p:txBody>
          <a:bodyPr>
            <a:noAutofit/>
          </a:bodyPr>
          <a:lstStyle/>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Existing Method involves leveraging Gabor features and a Convolutional Neural Network (CNN) classifier to enhance fingerprint identification. Initially, the fingerprint images undergo preprocessing steps, including resizing, morphological operations, and extraction of Gabor phase and texture features. These preprocessing techniques aim to standardize image sizes, enhance feature extraction, and improve the quality of fingerprint representations. Principal Component Analysis (PCA) is then utilized for dimensionality reduction, optimizing feature selection and improving computational efficiency. Subsequently, the CNN classifier, powered by deep learning techniques, is employed for classification. The CNN model is trained using labelled data to recognize various fingerprint patterns, such as Arch, Left Loop, Right Loop, Tented, and Whorl. Through the training process, the CNN learns to differentiate between different fingerprint patterns based on the extracted Gabor features. The classification accuracy of the system is evaluated to gauge its effectiveness in accurately categorizing fingerprints into their respective patterns. By integrating Gabor features with CNN classification, this methodology aims to achieve heightened accuracy in fingerprint identification, thereby advancing the capabilities of biometric security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98845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712762"/>
            <a:ext cx="8911687" cy="80576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677752" y="1819925"/>
            <a:ext cx="9073822" cy="382870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a:lnSpc>
                <a:spcPct val="150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77752" y="1819925"/>
            <a:ext cx="10153737" cy="1709892"/>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Using a CNN for fingerprint ID needs lots of computer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Neural networks need lots of data for good training, making it tough for fingerprint datasets with various patterns.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CNNs are like black boxes, hard to understand how they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82696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themeOverride>
</file>

<file path=docProps/app.xml><?xml version="1.0" encoding="utf-8"?>
<Properties xmlns="http://schemas.openxmlformats.org/officeDocument/2006/extended-properties" xmlns:vt="http://schemas.openxmlformats.org/officeDocument/2006/docPropsVTypes">
  <Template/>
  <TotalTime>3210</TotalTime>
  <Words>1907</Words>
  <Application>Microsoft Office PowerPoint</Application>
  <PresentationFormat>Widescreen</PresentationFormat>
  <Paragraphs>188</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Symbol</vt:lpstr>
      <vt:lpstr>Times New Roman</vt:lpstr>
      <vt:lpstr>Wingdings 3</vt:lpstr>
      <vt:lpstr>Wisp</vt:lpstr>
      <vt:lpstr>PowerPoint Presentation</vt:lpstr>
      <vt:lpstr>Index </vt:lpstr>
      <vt:lpstr>Abstract:</vt:lpstr>
      <vt:lpstr>Introduction:   </vt:lpstr>
      <vt:lpstr>Literature Review:  </vt:lpstr>
      <vt:lpstr>Literature Review:  </vt:lpstr>
      <vt:lpstr>Existing Method: </vt:lpstr>
      <vt:lpstr>Existing Method: </vt:lpstr>
      <vt:lpstr>PowerPoint Presentation</vt:lpstr>
      <vt:lpstr>Proposed Method: </vt:lpstr>
      <vt:lpstr>Proposed Method: </vt:lpstr>
      <vt:lpstr>Advantages of Proposed Method: </vt:lpstr>
      <vt:lpstr>Applications of Proposed Method: </vt:lpstr>
      <vt:lpstr>Hardware &amp; Software Requirements: </vt:lpstr>
      <vt:lpstr>Results</vt:lpstr>
      <vt:lpstr>Results</vt:lpstr>
      <vt:lpstr>Results</vt:lpstr>
      <vt:lpstr>Results</vt:lpstr>
      <vt:lpstr>Results</vt:lpstr>
      <vt:lpstr>Results</vt:lpstr>
      <vt:lpstr>Conclusion</vt:lpstr>
      <vt:lpstr>References: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Patasri Uma</cp:lastModifiedBy>
  <cp:revision>359</cp:revision>
  <dcterms:created xsi:type="dcterms:W3CDTF">2020-06-29T09:16:21Z</dcterms:created>
  <dcterms:modified xsi:type="dcterms:W3CDTF">2024-02-13T11:50:34Z</dcterms:modified>
</cp:coreProperties>
</file>