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 id="2147484005" r:id="rId2"/>
    <p:sldMasterId id="2147484028" r:id="rId3"/>
    <p:sldMasterId id="2147484422" r:id="rId4"/>
    <p:sldMasterId id="2147484435" r:id="rId5"/>
  </p:sldMasterIdLst>
  <p:notesMasterIdLst>
    <p:notesMasterId r:id="rId74"/>
  </p:notesMasterIdLst>
  <p:handoutMasterIdLst>
    <p:handoutMasterId r:id="rId75"/>
  </p:handoutMasterIdLst>
  <p:sldIdLst>
    <p:sldId id="257" r:id="rId6"/>
    <p:sldId id="532" r:id="rId7"/>
    <p:sldId id="544" r:id="rId8"/>
    <p:sldId id="546" r:id="rId9"/>
    <p:sldId id="548" r:id="rId10"/>
    <p:sldId id="605" r:id="rId11"/>
    <p:sldId id="574" r:id="rId12"/>
    <p:sldId id="575" r:id="rId13"/>
    <p:sldId id="576" r:id="rId14"/>
    <p:sldId id="577" r:id="rId15"/>
    <p:sldId id="578" r:id="rId16"/>
    <p:sldId id="547" r:id="rId17"/>
    <p:sldId id="550" r:id="rId18"/>
    <p:sldId id="552" r:id="rId19"/>
    <p:sldId id="601" r:id="rId20"/>
    <p:sldId id="604" r:id="rId21"/>
    <p:sldId id="602" r:id="rId22"/>
    <p:sldId id="579" r:id="rId23"/>
    <p:sldId id="580" r:id="rId24"/>
    <p:sldId id="581" r:id="rId25"/>
    <p:sldId id="582" r:id="rId26"/>
    <p:sldId id="603" r:id="rId27"/>
    <p:sldId id="606" r:id="rId28"/>
    <p:sldId id="608" r:id="rId29"/>
    <p:sldId id="607" r:id="rId30"/>
    <p:sldId id="609" r:id="rId31"/>
    <p:sldId id="610" r:id="rId32"/>
    <p:sldId id="611" r:id="rId33"/>
    <p:sldId id="612" r:id="rId34"/>
    <p:sldId id="614" r:id="rId35"/>
    <p:sldId id="615" r:id="rId36"/>
    <p:sldId id="616" r:id="rId37"/>
    <p:sldId id="617" r:id="rId38"/>
    <p:sldId id="618" r:id="rId39"/>
    <p:sldId id="619" r:id="rId40"/>
    <p:sldId id="587" r:id="rId41"/>
    <p:sldId id="588" r:id="rId42"/>
    <p:sldId id="589" r:id="rId43"/>
    <p:sldId id="584" r:id="rId44"/>
    <p:sldId id="585" r:id="rId45"/>
    <p:sldId id="586" r:id="rId46"/>
    <p:sldId id="591" r:id="rId47"/>
    <p:sldId id="593" r:id="rId48"/>
    <p:sldId id="594" r:id="rId49"/>
    <p:sldId id="620" r:id="rId50"/>
    <p:sldId id="621" r:id="rId51"/>
    <p:sldId id="571" r:id="rId52"/>
    <p:sldId id="572" r:id="rId53"/>
    <p:sldId id="626" r:id="rId54"/>
    <p:sldId id="627" r:id="rId55"/>
    <p:sldId id="633" r:id="rId56"/>
    <p:sldId id="634" r:id="rId57"/>
    <p:sldId id="628" r:id="rId58"/>
    <p:sldId id="629" r:id="rId59"/>
    <p:sldId id="637" r:id="rId60"/>
    <p:sldId id="638" r:id="rId61"/>
    <p:sldId id="635" r:id="rId62"/>
    <p:sldId id="636" r:id="rId63"/>
    <p:sldId id="630" r:id="rId64"/>
    <p:sldId id="631" r:id="rId65"/>
    <p:sldId id="640" r:id="rId66"/>
    <p:sldId id="641" r:id="rId67"/>
    <p:sldId id="642" r:id="rId68"/>
    <p:sldId id="639" r:id="rId69"/>
    <p:sldId id="545" r:id="rId70"/>
    <p:sldId id="643" r:id="rId71"/>
    <p:sldId id="644" r:id="rId72"/>
    <p:sldId id="573" r:id="rId73"/>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YASREE KOTTAKOTA" initials="KK" lastIdx="1" clrIdx="0">
    <p:extLst>
      <p:ext uri="{19B8F6BF-5375-455C-9EA6-DF929625EA0E}">
        <p15:presenceInfo xmlns:p15="http://schemas.microsoft.com/office/powerpoint/2012/main" userId="3cb28a393f045c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99"/>
    <a:srgbClr val="4C29E4"/>
    <a:srgbClr val="FF9900"/>
    <a:srgbClr val="121783"/>
    <a:srgbClr val="004282"/>
    <a:srgbClr val="F0E98C"/>
    <a:srgbClr val="FC4A07"/>
    <a:srgbClr val="1900FF"/>
    <a:srgbClr val="D43C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8492" autoAdjust="0"/>
  </p:normalViewPr>
  <p:slideViewPr>
    <p:cSldViewPr snapToGrid="0">
      <p:cViewPr varScale="1">
        <p:scale>
          <a:sx n="64" d="100"/>
          <a:sy n="64" d="100"/>
        </p:scale>
        <p:origin x="67" y="528"/>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commentAuthors" Target="commentAuthor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D05FA768-A7E4-4AA5-A4BA-163F8EF38632}" type="datetime1">
              <a:rPr lang="en-US"/>
              <a:pPr>
                <a:defRPr/>
              </a:pPr>
              <a:t>6/5/2024</a:t>
            </a:fld>
            <a:endParaRPr lang="en-US"/>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2DE4EA3-437F-479B-9805-5A617B214F54}" type="slidenum">
              <a:rPr lang="en-US"/>
              <a:pPr>
                <a:defRPr/>
              </a:pPr>
              <a:t>‹#›</a:t>
            </a:fld>
            <a:endParaRPr lang="en-US"/>
          </a:p>
        </p:txBody>
      </p:sp>
    </p:spTree>
    <p:extLst>
      <p:ext uri="{BB962C8B-B14F-4D97-AF65-F5344CB8AC3E}">
        <p14:creationId xmlns:p14="http://schemas.microsoft.com/office/powerpoint/2010/main" val="293220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59EE361-C4F1-4342-B028-006FB78D7A8B}" type="datetime1">
              <a:rPr lang="en-US"/>
              <a:pPr>
                <a:defRPr/>
              </a:pPr>
              <a:t>6/5/2024</a:t>
            </a:fld>
            <a:endParaRPr lang="en-US"/>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67998F51-7187-4090-9CAB-E171F69C7EA2}" type="slidenum">
              <a:rPr lang="en-US"/>
              <a:pPr>
                <a:defRPr/>
              </a:pPr>
              <a:t>‹#›</a:t>
            </a:fld>
            <a:endParaRPr lang="en-US"/>
          </a:p>
        </p:txBody>
      </p:sp>
    </p:spTree>
    <p:extLst>
      <p:ext uri="{BB962C8B-B14F-4D97-AF65-F5344CB8AC3E}">
        <p14:creationId xmlns:p14="http://schemas.microsoft.com/office/powerpoint/2010/main" val="421634299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itchFamily="34" charset="0"/>
                <a:ea typeface="ＭＳ Ｐゴシック"/>
                <a:cs typeface="ＭＳ Ｐゴシック"/>
              </a:rPr>
              <a:pPr/>
              <a:t>6/5/2024</a:t>
            </a:fld>
            <a:endParaRPr lang="en-US" dirty="0">
              <a:latin typeface="Arial" pitchFamily="34" charset="0"/>
              <a:ea typeface="ＭＳ Ｐゴシック"/>
              <a:cs typeface="ＭＳ Ｐゴシック"/>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itchFamily="34" charset="0"/>
                <a:ea typeface="ＭＳ Ｐゴシック"/>
                <a:cs typeface="ＭＳ Ｐゴシック"/>
              </a:rPr>
              <a:pPr/>
              <a:t>1</a:t>
            </a:fld>
            <a:endParaRPr lang="en-US" dirty="0">
              <a:latin typeface="Arial" pitchFamily="34" charset="0"/>
              <a:ea typeface="ＭＳ Ｐゴシック"/>
              <a:cs typeface="ＭＳ Ｐゴシック"/>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74934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262688"/>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4260DDFF-470B-469F-A544-30C18E9E461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804C2A1B-3629-4436-9CC7-6AC1B9072DC8}"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B8964AA2-2766-4D48-BBDD-709A11AC3575}"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0B063AFA-A1A6-43A2-B54C-22F18E9483F7}"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07F8A546-3FC0-40F6-AE85-8A3DF391350F}" type="slidenum">
              <a:rPr lang="en-IN"/>
              <a:pPr>
                <a:defRPr/>
              </a:pPr>
              <a:t>‹#›</a:t>
            </a:fld>
            <a:endParaRPr lang="en-IN"/>
          </a:p>
        </p:txBody>
      </p:sp>
      <p:sp>
        <p:nvSpPr>
          <p:cNvPr id="8"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D06D2879-1186-4218-BD1C-4C4FDBDA518C}" type="slidenum">
              <a:rPr lang="en-IN"/>
              <a:pPr>
                <a:defRPr/>
              </a:pPr>
              <a:t>‹#›</a:t>
            </a:fld>
            <a:endParaRPr lang="en-IN"/>
          </a:p>
        </p:txBody>
      </p:sp>
      <p:sp>
        <p:nvSpPr>
          <p:cNvPr id="4"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357C594D-7D8A-492D-BE37-0D84DEBB7518}" type="slidenum">
              <a:rPr lang="en-IN"/>
              <a:pPr>
                <a:defRPr/>
              </a:pPr>
              <a:t>‹#›</a:t>
            </a:fld>
            <a:endParaRPr lang="en-IN"/>
          </a:p>
        </p:txBody>
      </p:sp>
      <p:sp>
        <p:nvSpPr>
          <p:cNvPr id="3"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rot="5400000">
            <a:off x="1698310" y="5848747"/>
            <a:ext cx="381000" cy="1565615"/>
          </a:xfrm>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451035"/>
            <a:ext cx="1905000" cy="314325"/>
          </a:xfrm>
          <a:prstGeom prst="rect">
            <a:avLst/>
          </a:prstGeom>
          <a:ln/>
        </p:spPr>
        <p:txBody>
          <a:bodyPr/>
          <a:lstStyle>
            <a:lvl1pPr algn="r">
              <a:defRPr sz="1800"/>
            </a:lvl1pPr>
          </a:lstStyle>
          <a:p>
            <a:pPr>
              <a:defRPr/>
            </a:pPr>
            <a:fld id="{51EDAF45-A1ED-443F-B7DC-99AC8969684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79B5411D-9101-4D0F-9FC3-F9865FFE7BB4}"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D353426A-7E99-4B3C-B0EA-8E4F5886D28D}"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03B49B19-B38B-4B54-BFBC-9AF75E2D3BAA}"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443C0DC8-5C22-4390-A568-1201AA148C4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2165096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3279606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126296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3817005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238768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2331347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286113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1196838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1873297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32079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2916253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84762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4071890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1788130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203424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600744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1561169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3828917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31661631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522255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21838285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5037623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1080988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3340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8"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1200">
                <a:latin typeface="Calibri" pitchFamily="34" charset="0"/>
                <a:cs typeface="Calibri" pitchFamily="34" charset="0"/>
              </a:defRPr>
            </a:lvl1pPr>
          </a:lstStyle>
          <a:p>
            <a:pPr>
              <a:defRPr/>
            </a:pPr>
            <a:r>
              <a:rPr lang="en-US"/>
              <a:t>4 December 2017</a:t>
            </a:r>
          </a:p>
        </p:txBody>
      </p:sp>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ctr" eaLnBrk="0" hangingPunct="0">
              <a:defRPr sz="1400">
                <a:solidFill>
                  <a:schemeClr val="tx1"/>
                </a:solidFill>
                <a:latin typeface="Cambria"/>
                <a:ea typeface="+mn-ea"/>
                <a:cs typeface="Cambria"/>
              </a:defRPr>
            </a:lvl1pPr>
          </a:lstStyle>
          <a:p>
            <a:pPr>
              <a:defRPr/>
            </a:pPr>
            <a:r>
              <a:rPr lang="en-US"/>
              <a:t>4 December 2017</a:t>
            </a:r>
            <a:endParaRPr lang="en-US" dirty="0"/>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3330" y="3585338"/>
            <a:ext cx="6175992"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dirty="0">
                <a:solidFill>
                  <a:schemeClr val="bg1"/>
                </a:solidFill>
                <a:latin typeface="Cambria"/>
                <a:cs typeface="Cambria"/>
              </a:rPr>
              <a:t>GMR Institute of Technology </a:t>
            </a:r>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headEnd/>
            <a:tailEnd/>
          </a:ln>
          <a:effectLst/>
        </p:spPr>
        <p:txBody>
          <a:bodyPr wrap="none" anchor="ctr"/>
          <a:lstStyle/>
          <a:p>
            <a:pPr>
              <a:defRPr/>
            </a:pPr>
            <a:endParaRPr lang="en-US" dirty="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dirty="0">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sz="1600" b="1" dirty="0">
                <a:solidFill>
                  <a:schemeClr val="bg1"/>
                </a:solidFill>
                <a:latin typeface="Verdana"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solidFill>
                  <a:schemeClr val="tx1"/>
                </a:solidFill>
                <a:ea typeface="+mn-ea"/>
                <a:cs typeface="+mn-cs"/>
              </a:defRPr>
            </a:lvl1pPr>
          </a:lstStyle>
          <a:p>
            <a:pPr>
              <a:defRPr/>
            </a:pPr>
            <a:r>
              <a:rPr lang="en-US"/>
              <a:t>4 December 2017</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mn-cs"/>
              </a:defRPr>
            </a:lvl1pPr>
          </a:lstStyle>
          <a:p>
            <a:pPr>
              <a:defRPr/>
            </a:pPr>
            <a:r>
              <a:rPr lang="en-US"/>
              <a:t>4 December 2017</a:t>
            </a:r>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03" r:id="rId1"/>
  </p:sldLayoutIdLst>
  <p:hf hdr="0" ftr="0"/>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700262228"/>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2301151738"/>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2.xml"/><Relationship Id="rId4" Type="http://schemas.openxmlformats.org/officeDocument/2006/relationships/image" Target="../media/image17.jpg"/></Relationships>
</file>

<file path=ppt/slides/_rels/slide6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quarter" idx="10"/>
          </p:nvPr>
        </p:nvSpPr>
        <p:spPr/>
        <p:txBody>
          <a:bodyPr/>
          <a:lstStyle/>
          <a:p>
            <a:pPr>
              <a:defRPr/>
            </a:pPr>
            <a:r>
              <a:rPr lang="en-US"/>
              <a:t>4 December 2017</a:t>
            </a:r>
            <a:endParaRPr lang="en-US" dirty="0"/>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pPr>
                <a:defRPr/>
              </a:pPr>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headEnd/>
            <a:tailEnd/>
          </a:ln>
        </p:spPr>
        <p:txBody>
          <a:bodyPr/>
          <a:lstStyle/>
          <a:p>
            <a:pPr eaLnBrk="0" hangingPunct="0">
              <a:defRPr/>
            </a:pPr>
            <a:fld id="{0BB7D5F5-0A21-4911-A5AE-A96CE83F90B6}" type="datetime5">
              <a:rPr lang="en-US" sz="1400">
                <a:solidFill>
                  <a:schemeClr val="tx1"/>
                </a:solidFill>
                <a:latin typeface="+mn-lt"/>
                <a:ea typeface="+mn-ea"/>
                <a:cs typeface="+mn-cs"/>
              </a:rPr>
              <a:pPr eaLnBrk="0" hangingPunct="0">
                <a:defRPr/>
              </a:pPr>
              <a:t>5-Jun-24</a:t>
            </a:fld>
            <a:endParaRPr lang="en-US" sz="1400" dirty="0">
              <a:solidFill>
                <a:schemeClr val="tx1"/>
              </a:solidFill>
              <a:latin typeface="+mn-lt"/>
              <a:ea typeface="+mn-ea"/>
              <a:cs typeface="+mn-cs"/>
            </a:endParaRPr>
          </a:p>
        </p:txBody>
      </p:sp>
      <p:sp>
        <p:nvSpPr>
          <p:cNvPr id="10" name="Slide Number Placeholder 3"/>
          <p:cNvSpPr txBox="1">
            <a:spLocks noGrp="1"/>
          </p:cNvSpPr>
          <p:nvPr/>
        </p:nvSpPr>
        <p:spPr bwMode="auto">
          <a:xfrm>
            <a:off x="7239000" y="6415088"/>
            <a:ext cx="1905000" cy="314325"/>
          </a:xfrm>
          <a:prstGeom prst="rect">
            <a:avLst/>
          </a:prstGeom>
          <a:noFill/>
          <a:ln>
            <a:miter lim="800000"/>
            <a:headEnd/>
            <a:tailEnd/>
          </a:ln>
        </p:spPr>
        <p:txBody>
          <a:bodyPr/>
          <a:lstStyle/>
          <a:p>
            <a:pPr algn="r" eaLnBrk="0" hangingPunct="0">
              <a:defRPr/>
            </a:pPr>
            <a:fld id="{056E73CB-34FA-445C-917D-1D0218594425}" type="slidenum">
              <a:rPr lang="en-US" sz="1400">
                <a:solidFill>
                  <a:schemeClr val="tx1"/>
                </a:solidFill>
                <a:latin typeface="+mn-lt"/>
                <a:ea typeface="+mn-ea"/>
                <a:cs typeface="+mn-cs"/>
              </a:rPr>
              <a:pPr algn="r" eaLnBrk="0" hangingPunct="0">
                <a:defRPr/>
              </a:pPr>
              <a:t>1</a:t>
            </a:fld>
            <a:endParaRPr lang="en-US" sz="1400" dirty="0">
              <a:solidFill>
                <a:schemeClr val="tx1"/>
              </a:solidFill>
              <a:latin typeface="+mn-lt"/>
              <a:ea typeface="+mn-ea"/>
              <a:cs typeface="+mn-cs"/>
            </a:endParaRPr>
          </a:p>
        </p:txBody>
      </p:sp>
      <p:sp>
        <p:nvSpPr>
          <p:cNvPr id="5126" name="Slide Number Placeholder 1"/>
          <p:cNvSpPr txBox="1">
            <a:spLocks noGrp="1"/>
          </p:cNvSpPr>
          <p:nvPr/>
        </p:nvSpPr>
        <p:spPr bwMode="auto">
          <a:xfrm>
            <a:off x="7924800" y="6172200"/>
            <a:ext cx="1219200" cy="476250"/>
          </a:xfrm>
          <a:prstGeom prst="rect">
            <a:avLst/>
          </a:prstGeom>
          <a:noFill/>
          <a:ln w="9525">
            <a:noFill/>
            <a:miter lim="800000"/>
            <a:headEnd/>
            <a:tailEnd/>
          </a:ln>
        </p:spPr>
        <p:txBody>
          <a:bodyPr/>
          <a:lstStyle/>
          <a:p>
            <a:pPr algn="r"/>
            <a:fld id="{E1E9ED73-292D-4AD3-919A-4D6BF5CF2DEB}" type="slidenum">
              <a:rPr lang="en-IN" sz="1200" i="1">
                <a:solidFill>
                  <a:schemeClr val="tx1"/>
                </a:solidFill>
              </a:rPr>
              <a:pPr algn="r"/>
              <a:t>1</a:t>
            </a:fld>
            <a:endParaRPr lang="en-IN" sz="1200" i="1" dirty="0">
              <a:solidFill>
                <a:schemeClr val="tx1"/>
              </a:solidFill>
            </a:endParaRPr>
          </a:p>
        </p:txBody>
      </p:sp>
      <p:sp>
        <p:nvSpPr>
          <p:cNvPr id="5127" name="Date Placeholder 2"/>
          <p:cNvSpPr txBox="1">
            <a:spLocks noGrp="1"/>
          </p:cNvSpPr>
          <p:nvPr/>
        </p:nvSpPr>
        <p:spPr bwMode="auto">
          <a:xfrm>
            <a:off x="200025" y="6096000"/>
            <a:ext cx="1371600" cy="476250"/>
          </a:xfrm>
          <a:prstGeom prst="rect">
            <a:avLst/>
          </a:prstGeom>
          <a:noFill/>
          <a:ln w="9525">
            <a:noFill/>
            <a:miter lim="800000"/>
            <a:headEnd/>
            <a:tailEnd/>
          </a:ln>
        </p:spPr>
        <p:txBody>
          <a:bodyPr/>
          <a:lstStyle/>
          <a:p>
            <a:pPr algn="ctr"/>
            <a:fld id="{431A6F25-9475-4B00-9A62-794CECE6A410}" type="datetime5">
              <a:rPr lang="en-US" sz="1200" i="1">
                <a:solidFill>
                  <a:schemeClr val="tx1"/>
                </a:solidFill>
              </a:rPr>
              <a:pPr algn="ctr"/>
              <a:t>5-Jun-24</a:t>
            </a:fld>
            <a:endParaRPr lang="en-US" sz="1200" i="1" dirty="0">
              <a:solidFill>
                <a:schemeClr val="tx1"/>
              </a:solidFill>
            </a:endParaRPr>
          </a:p>
        </p:txBody>
      </p:sp>
      <p:pic>
        <p:nvPicPr>
          <p:cNvPr id="5128" name="Picture 11" descr="PPTmainpage"/>
          <p:cNvPicPr>
            <a:picLocks noChangeAspect="1" noChangeArrowheads="1"/>
          </p:cNvPicPr>
          <p:nvPr/>
        </p:nvPicPr>
        <p:blipFill>
          <a:blip r:embed="rId3" cstate="print"/>
          <a:srcRect/>
          <a:stretch>
            <a:fillRect/>
          </a:stretch>
        </p:blipFill>
        <p:spPr bwMode="auto">
          <a:xfrm>
            <a:off x="0" y="-1588"/>
            <a:ext cx="9145588" cy="6859588"/>
          </a:xfrm>
          <a:prstGeom prst="rect">
            <a:avLst/>
          </a:prstGeom>
          <a:noFill/>
          <a:ln w="9525">
            <a:noFill/>
            <a:miter lim="800000"/>
            <a:headEnd/>
            <a:tailEnd/>
          </a:ln>
        </p:spPr>
      </p:pic>
      <p:sp>
        <p:nvSpPr>
          <p:cNvPr id="5129" name="Text Box 5"/>
          <p:cNvSpPr txBox="1">
            <a:spLocks noChangeArrowheads="1"/>
          </p:cNvSpPr>
          <p:nvPr/>
        </p:nvSpPr>
        <p:spPr bwMode="auto">
          <a:xfrm>
            <a:off x="998106" y="128587"/>
            <a:ext cx="6926694" cy="702756"/>
          </a:xfrm>
          <a:prstGeom prst="rect">
            <a:avLst/>
          </a:prstGeom>
          <a:noFill/>
          <a:ln w="9525">
            <a:noFill/>
            <a:miter lim="800000"/>
            <a:headEnd/>
            <a:tailEnd/>
          </a:ln>
        </p:spPr>
        <p:txBody>
          <a:bodyPr wrap="square">
            <a:spAutoFit/>
          </a:bodyPr>
          <a:lstStyle/>
          <a:p>
            <a:pPr eaLnBrk="0" hangingPunct="0">
              <a:lnSpc>
                <a:spcPct val="150000"/>
              </a:lnSpc>
              <a:spcBef>
                <a:spcPct val="50000"/>
              </a:spcBef>
            </a:pPr>
            <a:r>
              <a:rPr lang="en-US" sz="2800" b="1" dirty="0">
                <a:solidFill>
                  <a:schemeClr val="bg1"/>
                </a:solidFill>
                <a:latin typeface="Arial" pitchFamily="34" charset="0"/>
              </a:rPr>
              <a:t>GMR Institute of Technology, Rajam</a:t>
            </a:r>
          </a:p>
        </p:txBody>
      </p:sp>
      <p:pic>
        <p:nvPicPr>
          <p:cNvPr id="5131" name="Picture 16"/>
          <p:cNvPicPr>
            <a:picLocks noChangeAspect="1" noChangeArrowheads="1"/>
          </p:cNvPicPr>
          <p:nvPr/>
        </p:nvPicPr>
        <p:blipFill>
          <a:blip r:embed="rId4" cstate="print"/>
          <a:srcRect/>
          <a:stretch>
            <a:fillRect/>
          </a:stretch>
        </p:blipFill>
        <p:spPr bwMode="auto">
          <a:xfrm>
            <a:off x="250825" y="6019800"/>
            <a:ext cx="1654175" cy="576263"/>
          </a:xfrm>
          <a:prstGeom prst="rect">
            <a:avLst/>
          </a:prstGeom>
          <a:noFill/>
          <a:ln w="9525">
            <a:noFill/>
            <a:miter lim="800000"/>
            <a:headEnd/>
            <a:tailEnd/>
          </a:ln>
        </p:spPr>
      </p:pic>
      <p:sp>
        <p:nvSpPr>
          <p:cNvPr id="2" name="TextBox 1">
            <a:extLst>
              <a:ext uri="{FF2B5EF4-FFF2-40B4-BE49-F238E27FC236}">
                <a16:creationId xmlns:a16="http://schemas.microsoft.com/office/drawing/2014/main" id="{0F79156F-B81C-BCD5-7BCF-C160B9697F04}"/>
              </a:ext>
            </a:extLst>
          </p:cNvPr>
          <p:cNvSpPr txBox="1"/>
          <p:nvPr/>
        </p:nvSpPr>
        <p:spPr>
          <a:xfrm>
            <a:off x="3616960" y="3270939"/>
            <a:ext cx="5415280" cy="830997"/>
          </a:xfrm>
          <a:prstGeom prst="rect">
            <a:avLst/>
          </a:prstGeom>
          <a:noFill/>
        </p:spPr>
        <p:txBody>
          <a:bodyPr wrap="square" rtlCol="0">
            <a:spAutoFit/>
          </a:bodyPr>
          <a:lstStyle/>
          <a:p>
            <a:pPr algn="just"/>
            <a:r>
              <a:rPr lang="en-US" dirty="0">
                <a:solidFill>
                  <a:schemeClr val="bg1"/>
                </a:solidFill>
              </a:rPr>
              <a:t>Enhancing Waste Management Through Deep Learning-Based Trash Classification</a:t>
            </a:r>
            <a:endParaRPr lang="en-IN" dirty="0">
              <a:solidFill>
                <a:schemeClr val="bg1"/>
              </a:solidFill>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8038012" cy="4801314"/>
          </a:xfrm>
          <a:prstGeom prst="rect">
            <a:avLst/>
          </a:prstGeom>
          <a:noFill/>
        </p:spPr>
        <p:txBody>
          <a:bodyPr wrap="square" rtlCol="0">
            <a:spAutoFit/>
          </a:bodyPr>
          <a:lstStyle/>
          <a:p>
            <a:r>
              <a:rPr lang="en-IN" sz="1800" dirty="0">
                <a:solidFill>
                  <a:schemeClr val="accent2">
                    <a:lumMod val="75000"/>
                  </a:schemeClr>
                </a:solidFill>
              </a:rPr>
              <a:t>Reference 4 :</a:t>
            </a:r>
          </a:p>
          <a:p>
            <a:endParaRPr lang="en-IN" sz="1800" b="1" dirty="0">
              <a:solidFill>
                <a:schemeClr val="accent2">
                  <a:lumMod val="75000"/>
                </a:schemeClr>
              </a:solidFill>
            </a:endParaRPr>
          </a:p>
          <a:p>
            <a:pPr algn="just"/>
            <a:r>
              <a:rPr lang="en-IN" sz="1800" dirty="0">
                <a:solidFill>
                  <a:schemeClr val="accent2">
                    <a:lumMod val="75000"/>
                  </a:schemeClr>
                </a:solidFill>
              </a:rPr>
              <a:t>Yang, J., Zeng, Z., Wang, K., Zou, H., &amp; Xie, L. (2021). </a:t>
            </a:r>
            <a:r>
              <a:rPr lang="en-IN" sz="1800" dirty="0" err="1">
                <a:solidFill>
                  <a:schemeClr val="accent2">
                    <a:lumMod val="75000"/>
                  </a:schemeClr>
                </a:solidFill>
              </a:rPr>
              <a:t>GarbageNet</a:t>
            </a:r>
            <a:r>
              <a:rPr lang="en-IN" sz="1800" dirty="0">
                <a:solidFill>
                  <a:schemeClr val="accent2">
                    <a:lumMod val="75000"/>
                  </a:schemeClr>
                </a:solidFill>
              </a:rPr>
              <a:t>: a unified learning framework for robust garbage classification. IEEE Transactions on Artificial Intelligence, 2(4), 372-380.</a:t>
            </a:r>
          </a:p>
          <a:p>
            <a:pPr algn="just"/>
            <a:endParaRPr lang="en-IN" sz="1800" dirty="0">
              <a:solidFill>
                <a:schemeClr val="tx2">
                  <a:lumMod val="75000"/>
                  <a:lumOff val="25000"/>
                </a:schemeClr>
              </a:solidFill>
            </a:endParaRPr>
          </a:p>
          <a:p>
            <a:pPr marL="342900" indent="-342900" algn="just">
              <a:buFont typeface="+mj-lt"/>
              <a:buAutoNum type="arabicPeriod"/>
            </a:pPr>
            <a:r>
              <a:rPr lang="en-US" sz="1800" dirty="0">
                <a:solidFill>
                  <a:schemeClr val="tx1">
                    <a:lumMod val="95000"/>
                    <a:lumOff val="5000"/>
                  </a:schemeClr>
                </a:solidFill>
              </a:rPr>
              <a:t>The paper presents a novel incremental learning framework called </a:t>
            </a:r>
            <a:r>
              <a:rPr lang="en-US" sz="1800" dirty="0" err="1">
                <a:solidFill>
                  <a:schemeClr val="tx1">
                    <a:lumMod val="95000"/>
                    <a:lumOff val="5000"/>
                  </a:schemeClr>
                </a:solidFill>
              </a:rPr>
              <a:t>GarbageNet</a:t>
            </a:r>
            <a:r>
              <a:rPr lang="en-US" sz="1800" dirty="0">
                <a:solidFill>
                  <a:schemeClr val="tx1">
                    <a:lumMod val="95000"/>
                    <a:lumOff val="5000"/>
                  </a:schemeClr>
                </a:solidFill>
              </a:rPr>
              <a:t> for garbage classification, addressing challenges such as lack of data, high cost of category increment, and noisy data quality. </a:t>
            </a:r>
          </a:p>
          <a:p>
            <a:pPr marL="342900" indent="-342900" algn="just">
              <a:buFont typeface="+mj-lt"/>
              <a:buAutoNum type="arabicPeriod"/>
            </a:pPr>
            <a:endParaRPr lang="en-US" sz="1800" dirty="0">
              <a:solidFill>
                <a:schemeClr val="tx1">
                  <a:lumMod val="95000"/>
                  <a:lumOff val="5000"/>
                </a:schemeClr>
              </a:solidFill>
            </a:endParaRPr>
          </a:p>
          <a:p>
            <a:pPr marL="342900" indent="-342900" algn="just">
              <a:buFont typeface="+mj-lt"/>
              <a:buAutoNum type="arabicPeriod"/>
            </a:pPr>
            <a:r>
              <a:rPr lang="en-US" sz="1800" dirty="0">
                <a:solidFill>
                  <a:schemeClr val="tx1">
                    <a:lumMod val="95000"/>
                    <a:lumOff val="5000"/>
                  </a:schemeClr>
                </a:solidFill>
              </a:rPr>
              <a:t>The paper contributes to the field of AI for the environment, promoting environmental ethics, rotation economy, and relieving the pressure of consumption doctrine in smart cities.</a:t>
            </a:r>
          </a:p>
          <a:p>
            <a:pPr marL="342900" indent="-342900" algn="just">
              <a:buFont typeface="+mj-lt"/>
              <a:buAutoNum type="arabicPeriod"/>
            </a:pPr>
            <a:endParaRPr lang="en-US" sz="1800" dirty="0">
              <a:solidFill>
                <a:schemeClr val="tx1">
                  <a:lumMod val="95000"/>
                  <a:lumOff val="5000"/>
                </a:schemeClr>
              </a:solidFill>
            </a:endParaRPr>
          </a:p>
          <a:p>
            <a:pPr marL="342900" indent="-342900" algn="just">
              <a:buFont typeface="+mj-lt"/>
              <a:buAutoNum type="arabicPeriod"/>
            </a:pPr>
            <a:r>
              <a:rPr lang="en-US" sz="1800" dirty="0">
                <a:solidFill>
                  <a:schemeClr val="tx1">
                    <a:lumMod val="95000"/>
                    <a:lumOff val="5000"/>
                  </a:schemeClr>
                </a:solidFill>
              </a:rPr>
              <a:t>The </a:t>
            </a:r>
            <a:r>
              <a:rPr lang="en-US" sz="1800" dirty="0" err="1">
                <a:solidFill>
                  <a:schemeClr val="tx1">
                    <a:lumMod val="95000"/>
                    <a:lumOff val="5000"/>
                  </a:schemeClr>
                </a:solidFill>
              </a:rPr>
              <a:t>GarbageNet</a:t>
            </a:r>
            <a:r>
              <a:rPr lang="en-US" sz="1800" dirty="0">
                <a:solidFill>
                  <a:schemeClr val="tx1">
                    <a:lumMod val="95000"/>
                    <a:lumOff val="5000"/>
                  </a:schemeClr>
                </a:solidFill>
              </a:rPr>
              <a:t> framework utilizes weakly-supervised transfer learning for feature extraction, embedding new categories as anchors for reference, and classifying test samples by finding their nearest neighbors in the latent space.</a:t>
            </a:r>
            <a:endParaRPr lang="en-IN" sz="1800" dirty="0">
              <a:solidFill>
                <a:schemeClr val="tx1">
                  <a:lumMod val="95000"/>
                  <a:lumOff val="5000"/>
                </a:schemeClr>
              </a:solidFill>
            </a:endParaRPr>
          </a:p>
        </p:txBody>
      </p:sp>
    </p:spTree>
    <p:extLst>
      <p:ext uri="{BB962C8B-B14F-4D97-AF65-F5344CB8AC3E}">
        <p14:creationId xmlns:p14="http://schemas.microsoft.com/office/powerpoint/2010/main" val="139984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8270242" cy="4801314"/>
          </a:xfrm>
          <a:prstGeom prst="rect">
            <a:avLst/>
          </a:prstGeom>
          <a:noFill/>
        </p:spPr>
        <p:txBody>
          <a:bodyPr wrap="square" rtlCol="0">
            <a:spAutoFit/>
          </a:bodyPr>
          <a:lstStyle/>
          <a:p>
            <a:pPr algn="just"/>
            <a:r>
              <a:rPr lang="en-IN" sz="1800" dirty="0">
                <a:solidFill>
                  <a:schemeClr val="accent2">
                    <a:lumMod val="75000"/>
                  </a:schemeClr>
                </a:solidFill>
              </a:rPr>
              <a:t>Reference 5 :</a:t>
            </a:r>
          </a:p>
          <a:p>
            <a:pPr algn="just"/>
            <a:endParaRPr lang="en-IN" sz="1800" dirty="0">
              <a:solidFill>
                <a:schemeClr val="accent2">
                  <a:lumMod val="75000"/>
                </a:schemeClr>
              </a:solidFill>
            </a:endParaRPr>
          </a:p>
          <a:p>
            <a:pPr algn="just"/>
            <a:r>
              <a:rPr lang="en-US" sz="1800" dirty="0">
                <a:solidFill>
                  <a:schemeClr val="accent2">
                    <a:lumMod val="75000"/>
                  </a:schemeClr>
                </a:solidFill>
              </a:rPr>
              <a:t>Chen, Z., Yang, J., Chen, L., &amp; Jiao, H. (2022). Garbage classification system based on improved </a:t>
            </a:r>
            <a:r>
              <a:rPr lang="en-US" sz="1800" dirty="0" err="1">
                <a:solidFill>
                  <a:schemeClr val="accent2">
                    <a:lumMod val="75000"/>
                  </a:schemeClr>
                </a:solidFill>
              </a:rPr>
              <a:t>ShuffleNet</a:t>
            </a:r>
            <a:r>
              <a:rPr lang="en-US" sz="1800" dirty="0">
                <a:solidFill>
                  <a:schemeClr val="accent2">
                    <a:lumMod val="75000"/>
                  </a:schemeClr>
                </a:solidFill>
              </a:rPr>
              <a:t> v2. Resources, Conservation and Recycling, 178, 106090.</a:t>
            </a:r>
          </a:p>
          <a:p>
            <a:pPr algn="just"/>
            <a:endParaRPr lang="en-US" sz="1800" dirty="0">
              <a:solidFill>
                <a:schemeClr val="tx1">
                  <a:lumMod val="95000"/>
                  <a:lumOff val="5000"/>
                </a:schemeClr>
              </a:solidFill>
            </a:endParaRPr>
          </a:p>
          <a:p>
            <a:pPr marL="342900" indent="-342900" algn="just">
              <a:buFont typeface="+mj-lt"/>
              <a:buAutoNum type="arabicPeriod"/>
            </a:pPr>
            <a:r>
              <a:rPr lang="en-US" sz="1800" dirty="0">
                <a:solidFill>
                  <a:schemeClr val="tx1">
                    <a:lumMod val="95000"/>
                    <a:lumOff val="5000"/>
                  </a:schemeClr>
                </a:solidFill>
              </a:rPr>
              <a:t>The paper introduces the use of deep learning technology for garbage classification and mentions previous studies that have used deep learning algorithms for this purpose.</a:t>
            </a:r>
          </a:p>
          <a:p>
            <a:pPr marL="342900" indent="-342900" algn="just">
              <a:buFont typeface="+mj-lt"/>
              <a:buAutoNum type="arabicPeriod"/>
            </a:pPr>
            <a:endParaRPr lang="en-US" sz="1800" dirty="0">
              <a:solidFill>
                <a:schemeClr val="tx1">
                  <a:lumMod val="95000"/>
                  <a:lumOff val="5000"/>
                </a:schemeClr>
              </a:solidFill>
            </a:endParaRPr>
          </a:p>
          <a:p>
            <a:pPr marL="342900" indent="-342900" algn="just">
              <a:buFont typeface="+mj-lt"/>
              <a:buAutoNum type="arabicPeriod"/>
            </a:pPr>
            <a:r>
              <a:rPr lang="en-US" sz="1800" dirty="0">
                <a:solidFill>
                  <a:schemeClr val="tx1">
                    <a:lumMod val="95000"/>
                    <a:lumOff val="5000"/>
                  </a:schemeClr>
                </a:solidFill>
              </a:rPr>
              <a:t>The self-built garbage image dataset used in the study consists of four categories of household garbage: recyclable garbage, wet garbage, hazardous garbage, and dry garbage.</a:t>
            </a:r>
          </a:p>
          <a:p>
            <a:pPr marL="342900" indent="-342900" algn="just">
              <a:buFont typeface="+mj-lt"/>
              <a:buAutoNum type="arabicPeriod"/>
            </a:pPr>
            <a:endParaRPr lang="en-US" sz="1800" dirty="0">
              <a:solidFill>
                <a:schemeClr val="tx1">
                  <a:lumMod val="95000"/>
                  <a:lumOff val="5000"/>
                </a:schemeClr>
              </a:solidFill>
            </a:endParaRPr>
          </a:p>
          <a:p>
            <a:pPr marL="342900" indent="-342900" algn="just">
              <a:buFont typeface="+mj-lt"/>
              <a:buAutoNum type="arabicPeriod"/>
            </a:pPr>
            <a:r>
              <a:rPr lang="en-US" sz="1800" dirty="0">
                <a:solidFill>
                  <a:schemeClr val="tx1">
                    <a:lumMod val="95000"/>
                    <a:lumOff val="5000"/>
                  </a:schemeClr>
                </a:solidFill>
              </a:rPr>
              <a:t>The paper presents the improvements made to </a:t>
            </a:r>
            <a:r>
              <a:rPr lang="en-US" sz="1800" dirty="0" err="1">
                <a:solidFill>
                  <a:schemeClr val="tx1">
                    <a:lumMod val="95000"/>
                    <a:lumOff val="5000"/>
                  </a:schemeClr>
                </a:solidFill>
              </a:rPr>
              <a:t>ShuffleNet</a:t>
            </a:r>
            <a:r>
              <a:rPr lang="en-US" sz="1800" dirty="0">
                <a:solidFill>
                  <a:schemeClr val="tx1">
                    <a:lumMod val="95000"/>
                    <a:lumOff val="5000"/>
                  </a:schemeClr>
                </a:solidFill>
              </a:rPr>
              <a:t> v2, including the parallel mixed attention mechanism (PMAM), the use of </a:t>
            </a:r>
            <a:r>
              <a:rPr lang="en-US" sz="1800" dirty="0" err="1">
                <a:solidFill>
                  <a:schemeClr val="tx1">
                    <a:lumMod val="95000"/>
                    <a:lumOff val="5000"/>
                  </a:schemeClr>
                </a:solidFill>
              </a:rPr>
              <a:t>FReLU</a:t>
            </a:r>
            <a:r>
              <a:rPr lang="en-US" sz="1800" dirty="0">
                <a:solidFill>
                  <a:schemeClr val="tx1">
                    <a:lumMod val="95000"/>
                    <a:lumOff val="5000"/>
                  </a:schemeClr>
                </a:solidFill>
              </a:rPr>
              <a:t> activation function, and transfer learning.</a:t>
            </a:r>
          </a:p>
          <a:p>
            <a:pPr algn="just"/>
            <a:r>
              <a:rPr lang="en-IN" sz="1800" b="1" dirty="0">
                <a:solidFill>
                  <a:schemeClr val="accent2">
                    <a:lumMod val="75000"/>
                  </a:schemeClr>
                </a:solidFill>
              </a:rPr>
              <a:t> </a:t>
            </a:r>
          </a:p>
        </p:txBody>
      </p:sp>
    </p:spTree>
    <p:extLst>
      <p:ext uri="{BB962C8B-B14F-4D97-AF65-F5344CB8AC3E}">
        <p14:creationId xmlns:p14="http://schemas.microsoft.com/office/powerpoint/2010/main" val="118691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8283880" cy="5632311"/>
          </a:xfrm>
          <a:prstGeom prst="rect">
            <a:avLst/>
          </a:prstGeom>
          <a:noFill/>
        </p:spPr>
        <p:txBody>
          <a:bodyPr wrap="square" rtlCol="0">
            <a:spAutoFit/>
          </a:bodyPr>
          <a:lstStyle/>
          <a:p>
            <a:pPr algn="just"/>
            <a:r>
              <a:rPr lang="en-IN" sz="1800" dirty="0">
                <a:cs typeface="Times New Roman" panose="02020603050405020304" pitchFamily="18" charset="0"/>
              </a:rPr>
              <a:t>Reference 6:</a:t>
            </a:r>
          </a:p>
          <a:p>
            <a:pPr algn="just"/>
            <a:endParaRPr lang="en-IN" sz="1800" dirty="0">
              <a:cs typeface="Times New Roman" panose="02020603050405020304" pitchFamily="18" charset="0"/>
            </a:endParaRPr>
          </a:p>
          <a:p>
            <a:pPr algn="just"/>
            <a:r>
              <a:rPr lang="en-US" sz="1800" dirty="0" err="1">
                <a:cs typeface="Times New Roman" panose="02020603050405020304" pitchFamily="18" charset="0"/>
              </a:rPr>
              <a:t>Wahyutama</a:t>
            </a:r>
            <a:r>
              <a:rPr lang="en-US" sz="1800" dirty="0">
                <a:cs typeface="Times New Roman" panose="02020603050405020304" pitchFamily="18" charset="0"/>
              </a:rPr>
              <a:t>, Aria </a:t>
            </a:r>
            <a:r>
              <a:rPr lang="en-US" sz="1800" dirty="0" err="1">
                <a:cs typeface="Times New Roman" panose="02020603050405020304" pitchFamily="18" charset="0"/>
              </a:rPr>
              <a:t>Bisma</a:t>
            </a:r>
            <a:r>
              <a:rPr lang="en-US" sz="1800" dirty="0">
                <a:cs typeface="Times New Roman" panose="02020603050405020304" pitchFamily="18" charset="0"/>
              </a:rPr>
              <a:t>, and </a:t>
            </a:r>
            <a:r>
              <a:rPr lang="en-US" sz="1800" dirty="0" err="1">
                <a:cs typeface="Times New Roman" panose="02020603050405020304" pitchFamily="18" charset="0"/>
              </a:rPr>
              <a:t>Mintae</a:t>
            </a:r>
            <a:r>
              <a:rPr lang="en-US" sz="1800" dirty="0">
                <a:cs typeface="Times New Roman" panose="02020603050405020304" pitchFamily="18" charset="0"/>
              </a:rPr>
              <a:t> Hwang. "YOLO-based object detection for separate collection of recyclables and capacity monitoring of trash bins." Electronics 11.9 (2022): 1323.</a:t>
            </a:r>
          </a:p>
          <a:p>
            <a:pPr algn="just"/>
            <a:endParaRPr lang="en-IN" sz="1800" b="1" dirty="0">
              <a:cs typeface="Times New Roman" panose="02020603050405020304" pitchFamily="18" charset="0"/>
            </a:endParaRPr>
          </a:p>
          <a:p>
            <a:pPr marL="342900" indent="-342900" algn="just">
              <a:buFont typeface="+mj-lt"/>
              <a:buAutoNum type="arabicPeriod"/>
            </a:pPr>
            <a:r>
              <a:rPr lang="en-IN" sz="1800" dirty="0">
                <a:solidFill>
                  <a:schemeClr val="tx1">
                    <a:lumMod val="95000"/>
                    <a:lumOff val="5000"/>
                  </a:schemeClr>
                </a:solidFill>
                <a:cs typeface="Times New Roman" panose="02020603050405020304" pitchFamily="18" charset="0"/>
              </a:rPr>
              <a:t>This paper researches on the trash and recycled material   identification using </a:t>
            </a:r>
            <a:r>
              <a:rPr lang="en-IN" sz="1800" dirty="0" err="1">
                <a:solidFill>
                  <a:schemeClr val="tx1">
                    <a:lumMod val="95000"/>
                    <a:lumOff val="5000"/>
                  </a:schemeClr>
                </a:solidFill>
                <a:cs typeface="Times New Roman" panose="02020603050405020304" pitchFamily="18" charset="0"/>
              </a:rPr>
              <a:t>Alexnet</a:t>
            </a:r>
            <a:r>
              <a:rPr lang="en-IN" sz="1800" dirty="0">
                <a:solidFill>
                  <a:schemeClr val="tx1">
                    <a:lumMod val="95000"/>
                    <a:lumOff val="5000"/>
                  </a:schemeClr>
                </a:solidFill>
                <a:cs typeface="Times New Roman" panose="02020603050405020304" pitchFamily="18" charset="0"/>
              </a:rPr>
              <a:t> CNN and making the robot application</a:t>
            </a:r>
          </a:p>
          <a:p>
            <a:pPr marL="342900" indent="-342900" algn="just">
              <a:buFont typeface="+mj-lt"/>
              <a:buAutoNum type="arabicPeriod"/>
            </a:pPr>
            <a:endParaRPr lang="en-IN" sz="1800" dirty="0">
              <a:solidFill>
                <a:schemeClr val="tx1">
                  <a:lumMod val="95000"/>
                  <a:lumOff val="5000"/>
                </a:schemeClr>
              </a:solidFill>
              <a:cs typeface="Times New Roman" panose="02020603050405020304" pitchFamily="18" charset="0"/>
            </a:endParaRPr>
          </a:p>
          <a:p>
            <a:pPr marL="342900" indent="-342900" algn="just">
              <a:buFont typeface="+mj-lt"/>
              <a:buAutoNum type="arabicPeriod"/>
            </a:pPr>
            <a:r>
              <a:rPr lang="en-IN" sz="1800" dirty="0">
                <a:solidFill>
                  <a:schemeClr val="tx1">
                    <a:lumMod val="95000"/>
                    <a:lumOff val="5000"/>
                  </a:schemeClr>
                </a:solidFill>
                <a:cs typeface="Times New Roman" panose="02020603050405020304" pitchFamily="18" charset="0"/>
              </a:rPr>
              <a:t>The research is tested on two different ways one is identifying the indoor images and other is detecting the outdoor images</a:t>
            </a:r>
          </a:p>
          <a:p>
            <a:pPr marL="342900" indent="-342900" algn="just">
              <a:buFont typeface="+mj-lt"/>
              <a:buAutoNum type="arabicPeriod"/>
            </a:pPr>
            <a:endParaRPr lang="en-IN" sz="1800" dirty="0">
              <a:solidFill>
                <a:schemeClr val="tx1">
                  <a:lumMod val="95000"/>
                  <a:lumOff val="5000"/>
                </a:schemeClr>
              </a:solidFill>
              <a:cs typeface="Times New Roman" panose="02020603050405020304" pitchFamily="18" charset="0"/>
            </a:endParaRPr>
          </a:p>
          <a:p>
            <a:pPr marL="342900" indent="-342900" algn="just">
              <a:buFont typeface="+mj-lt"/>
              <a:buAutoNum type="arabicPeriod"/>
            </a:pPr>
            <a:r>
              <a:rPr lang="en-IN" sz="1800" dirty="0">
                <a:solidFill>
                  <a:schemeClr val="tx1">
                    <a:lumMod val="95000"/>
                    <a:lumOff val="5000"/>
                  </a:schemeClr>
                </a:solidFill>
                <a:cs typeface="Times New Roman" panose="02020603050405020304" pitchFamily="18" charset="0"/>
              </a:rPr>
              <a:t>The author </a:t>
            </a:r>
            <a:r>
              <a:rPr lang="en-US" sz="1800" dirty="0">
                <a:solidFill>
                  <a:schemeClr val="tx1">
                    <a:lumMod val="95000"/>
                    <a:lumOff val="5000"/>
                  </a:schemeClr>
                </a:solidFill>
                <a:cs typeface="Times New Roman" panose="02020603050405020304" pitchFamily="18" charset="0"/>
              </a:rPr>
              <a:t>Integrating this image processing-based classification into smart trash cans will be more suitable for cleaning garbage</a:t>
            </a:r>
            <a:endParaRPr lang="en-IN" sz="1800" dirty="0">
              <a:solidFill>
                <a:schemeClr val="tx1">
                  <a:lumMod val="95000"/>
                  <a:lumOff val="5000"/>
                </a:schemeClr>
              </a:solidFill>
              <a:cs typeface="Times New Roman" panose="02020603050405020304" pitchFamily="18" charset="0"/>
            </a:endParaRPr>
          </a:p>
          <a:p>
            <a:pPr marL="342900" indent="-342900" algn="just">
              <a:buFont typeface="+mj-lt"/>
              <a:buAutoNum type="arabicPeriod"/>
            </a:pPr>
            <a:endParaRPr lang="en-IN" sz="1800" dirty="0">
              <a:solidFill>
                <a:schemeClr val="tx1">
                  <a:lumMod val="95000"/>
                  <a:lumOff val="5000"/>
                </a:schemeClr>
              </a:solidFill>
              <a:cs typeface="Times New Roman" panose="02020603050405020304" pitchFamily="18" charset="0"/>
            </a:endParaRPr>
          </a:p>
          <a:p>
            <a:pPr marL="342900" indent="-342900" algn="just">
              <a:buFont typeface="+mj-lt"/>
              <a:buAutoNum type="arabicPeriod"/>
            </a:pPr>
            <a:r>
              <a:rPr lang="en-IN" sz="1800" dirty="0">
                <a:solidFill>
                  <a:schemeClr val="tx1">
                    <a:lumMod val="95000"/>
                    <a:lumOff val="5000"/>
                  </a:schemeClr>
                </a:solidFill>
                <a:cs typeface="Times New Roman" panose="02020603050405020304" pitchFamily="18" charset="0"/>
              </a:rPr>
              <a:t>The robot detect the outdoor images and classify it to take the object or not(two classes take or non take)</a:t>
            </a:r>
          </a:p>
          <a:p>
            <a:pPr marL="342900" indent="-342900" algn="just">
              <a:buFont typeface="+mj-lt"/>
              <a:buAutoNum type="arabicPeriod"/>
            </a:pPr>
            <a:endParaRPr lang="en-IN" sz="1800" b="1" dirty="0">
              <a:cs typeface="Times New Roman" panose="02020603050405020304" pitchFamily="18" charset="0"/>
            </a:endParaRPr>
          </a:p>
          <a:p>
            <a:pPr marL="342900" indent="-342900" algn="just">
              <a:buFont typeface="+mj-lt"/>
              <a:buAutoNum type="arabicPeriod"/>
            </a:pPr>
            <a:r>
              <a:rPr lang="en-IN" sz="1800" dirty="0">
                <a:solidFill>
                  <a:schemeClr val="tx1">
                    <a:lumMod val="95000"/>
                    <a:lumOff val="5000"/>
                  </a:schemeClr>
                </a:solidFill>
                <a:cs typeface="Times New Roman" panose="02020603050405020304" pitchFamily="18" charset="0"/>
              </a:rPr>
              <a:t>This paper achieved the accuracy of 92% on the trash net dataset and 93.6% on the outdoor images by the </a:t>
            </a:r>
            <a:r>
              <a:rPr lang="en-IN" sz="1800" dirty="0" err="1">
                <a:solidFill>
                  <a:schemeClr val="tx1">
                    <a:lumMod val="95000"/>
                    <a:lumOff val="5000"/>
                  </a:schemeClr>
                </a:solidFill>
                <a:cs typeface="Times New Roman" panose="02020603050405020304" pitchFamily="18" charset="0"/>
              </a:rPr>
              <a:t>Alexnet</a:t>
            </a:r>
            <a:r>
              <a:rPr lang="en-IN" sz="1800" dirty="0">
                <a:solidFill>
                  <a:schemeClr val="tx1">
                    <a:lumMod val="95000"/>
                    <a:lumOff val="5000"/>
                  </a:schemeClr>
                </a:solidFill>
                <a:cs typeface="Times New Roman" panose="02020603050405020304" pitchFamily="18" charset="0"/>
              </a:rPr>
              <a:t> CNN</a:t>
            </a:r>
          </a:p>
        </p:txBody>
      </p:sp>
    </p:spTree>
    <p:extLst>
      <p:ext uri="{BB962C8B-B14F-4D97-AF65-F5344CB8AC3E}">
        <p14:creationId xmlns:p14="http://schemas.microsoft.com/office/powerpoint/2010/main" val="4187102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436880" y="1111622"/>
            <a:ext cx="8585200" cy="5078313"/>
          </a:xfrm>
          <a:prstGeom prst="rect">
            <a:avLst/>
          </a:prstGeom>
          <a:noFill/>
        </p:spPr>
        <p:txBody>
          <a:bodyPr wrap="square" rtlCol="0">
            <a:spAutoFit/>
          </a:bodyPr>
          <a:lstStyle/>
          <a:p>
            <a:pPr algn="just"/>
            <a:r>
              <a:rPr lang="en-IN" sz="1800" dirty="0"/>
              <a:t>Reference 7:</a:t>
            </a:r>
          </a:p>
          <a:p>
            <a:pPr algn="just"/>
            <a:endParaRPr lang="en-IN" sz="1800" dirty="0"/>
          </a:p>
          <a:p>
            <a:pPr algn="just"/>
            <a:r>
              <a:rPr lang="en-US" sz="1800" dirty="0"/>
              <a:t>Sultana, Rumana, et al. "Trash and recycled material identification using convolutional neural networks (CNN)." 2020 </a:t>
            </a:r>
            <a:r>
              <a:rPr lang="en-US" sz="1800" dirty="0" err="1"/>
              <a:t>SoutheastCon</a:t>
            </a:r>
            <a:r>
              <a:rPr lang="en-US" sz="1800" dirty="0"/>
              <a:t>. IEEE, 2020.</a:t>
            </a:r>
            <a:endParaRPr lang="en-IN" sz="1800" dirty="0"/>
          </a:p>
          <a:p>
            <a:pPr marL="342900" indent="-342900" algn="just">
              <a:buFont typeface="+mj-lt"/>
              <a:buAutoNum type="arabicPeriod"/>
            </a:pPr>
            <a:endParaRPr lang="en-IN" sz="1800" b="1" dirty="0">
              <a:cs typeface="Times New Roman" panose="02020603050405020304" pitchFamily="18" charset="0"/>
            </a:endParaRPr>
          </a:p>
          <a:p>
            <a:pPr marL="342900" indent="-342900" algn="just">
              <a:buFont typeface="+mj-lt"/>
              <a:buAutoNum type="arabicPeriod"/>
            </a:pPr>
            <a:r>
              <a:rPr lang="en-US" sz="1800" b="0" i="0" dirty="0">
                <a:solidFill>
                  <a:schemeClr val="tx1">
                    <a:lumMod val="95000"/>
                    <a:lumOff val="5000"/>
                  </a:schemeClr>
                </a:solidFill>
                <a:effectLst/>
                <a:cs typeface="Times New Roman" panose="02020603050405020304" pitchFamily="18" charset="0"/>
              </a:rPr>
              <a:t>The paper focus on a incremental learning framework called </a:t>
            </a:r>
            <a:r>
              <a:rPr lang="en-US" sz="1800" b="0" i="0" dirty="0" err="1">
                <a:solidFill>
                  <a:schemeClr val="tx1">
                    <a:lumMod val="95000"/>
                    <a:lumOff val="5000"/>
                  </a:schemeClr>
                </a:solidFill>
                <a:effectLst/>
                <a:cs typeface="Times New Roman" panose="02020603050405020304" pitchFamily="18" charset="0"/>
              </a:rPr>
              <a:t>GarbageNet</a:t>
            </a:r>
            <a:r>
              <a:rPr lang="en-US" sz="1800" b="0" i="0" dirty="0">
                <a:solidFill>
                  <a:schemeClr val="tx1">
                    <a:lumMod val="95000"/>
                    <a:lumOff val="5000"/>
                  </a:schemeClr>
                </a:solidFill>
                <a:effectLst/>
                <a:cs typeface="Times New Roman" panose="02020603050405020304" pitchFamily="18" charset="0"/>
              </a:rPr>
              <a:t> for garbage classification, addressing challenges such as lack of data, new categories, and noisy data quality. </a:t>
            </a:r>
          </a:p>
          <a:p>
            <a:pPr marL="342900" indent="-342900" algn="just">
              <a:buFont typeface="+mj-lt"/>
              <a:buAutoNum type="arabicPeriod"/>
            </a:pPr>
            <a:endParaRPr lang="en-IN" sz="1800" b="1" dirty="0">
              <a:solidFill>
                <a:schemeClr val="tx1">
                  <a:lumMod val="95000"/>
                  <a:lumOff val="5000"/>
                </a:schemeClr>
              </a:solidFill>
              <a:cs typeface="Times New Roman" panose="02020603050405020304" pitchFamily="18" charset="0"/>
            </a:endParaRPr>
          </a:p>
          <a:p>
            <a:pPr marL="342900" indent="-342900" algn="just">
              <a:buFont typeface="+mj-lt"/>
              <a:buAutoNum type="arabicPeriod"/>
            </a:pPr>
            <a:r>
              <a:rPr lang="en-IN" sz="1800" dirty="0">
                <a:solidFill>
                  <a:schemeClr val="tx1">
                    <a:lumMod val="95000"/>
                    <a:lumOff val="5000"/>
                  </a:schemeClr>
                </a:solidFill>
                <a:cs typeface="Times New Roman" panose="02020603050405020304" pitchFamily="18" charset="0"/>
              </a:rPr>
              <a:t>The author proposed the incremental learning method for future adding components, the  model should learn  and  classify newly </a:t>
            </a:r>
            <a:r>
              <a:rPr lang="en-IN" sz="1800" dirty="0" err="1">
                <a:solidFill>
                  <a:schemeClr val="tx1">
                    <a:lumMod val="95000"/>
                    <a:lumOff val="5000"/>
                  </a:schemeClr>
                </a:solidFill>
                <a:cs typeface="Times New Roman" panose="02020603050405020304" pitchFamily="18" charset="0"/>
              </a:rPr>
              <a:t>builted</a:t>
            </a:r>
            <a:r>
              <a:rPr lang="en-IN" sz="1800" dirty="0">
                <a:solidFill>
                  <a:schemeClr val="tx1">
                    <a:lumMod val="95000"/>
                    <a:lumOff val="5000"/>
                  </a:schemeClr>
                </a:solidFill>
                <a:cs typeface="Times New Roman" panose="02020603050405020304" pitchFamily="18" charset="0"/>
              </a:rPr>
              <a:t> objects</a:t>
            </a:r>
          </a:p>
          <a:p>
            <a:pPr marL="342900" indent="-342900" algn="just">
              <a:buFont typeface="+mj-lt"/>
              <a:buAutoNum type="arabicPeriod"/>
            </a:pPr>
            <a:endParaRPr lang="en-IN" sz="1800" dirty="0">
              <a:solidFill>
                <a:schemeClr val="tx1">
                  <a:lumMod val="95000"/>
                  <a:lumOff val="5000"/>
                </a:schemeClr>
              </a:solidFill>
              <a:cs typeface="Times New Roman" panose="02020603050405020304" pitchFamily="18" charset="0"/>
            </a:endParaRPr>
          </a:p>
          <a:p>
            <a:pPr marL="342900" indent="-342900" algn="just">
              <a:buFont typeface="+mj-lt"/>
              <a:buAutoNum type="arabicPeriod"/>
            </a:pPr>
            <a:r>
              <a:rPr lang="en-IN" sz="1800" dirty="0">
                <a:solidFill>
                  <a:schemeClr val="tx1">
                    <a:lumMod val="95000"/>
                    <a:lumOff val="5000"/>
                  </a:schemeClr>
                </a:solidFill>
                <a:cs typeface="Times New Roman" panose="02020603050405020304" pitchFamily="18" charset="0"/>
              </a:rPr>
              <a:t>In this article the AFM(attentive feature mixup) is used to leverage the noisy garbage data So, it can classify the objects in the different classes</a:t>
            </a:r>
            <a:r>
              <a:rPr lang="en-IN" sz="1800" b="1" dirty="0">
                <a:solidFill>
                  <a:schemeClr val="tx1">
                    <a:lumMod val="95000"/>
                    <a:lumOff val="5000"/>
                  </a:schemeClr>
                </a:solidFill>
                <a:cs typeface="Times New Roman" panose="02020603050405020304" pitchFamily="18" charset="0"/>
              </a:rPr>
              <a:t> </a:t>
            </a:r>
          </a:p>
          <a:p>
            <a:pPr marL="342900" indent="-342900" algn="just">
              <a:buFont typeface="+mj-lt"/>
              <a:buAutoNum type="arabicPeriod"/>
            </a:pPr>
            <a:endParaRPr lang="en-IN" sz="1800" b="1" dirty="0">
              <a:solidFill>
                <a:schemeClr val="tx1">
                  <a:lumMod val="95000"/>
                  <a:lumOff val="5000"/>
                </a:schemeClr>
              </a:solidFill>
              <a:cs typeface="Times New Roman" panose="02020603050405020304" pitchFamily="18" charset="0"/>
            </a:endParaRPr>
          </a:p>
          <a:p>
            <a:pPr marL="342900" indent="-342900" algn="just">
              <a:buFont typeface="+mj-lt"/>
              <a:buAutoNum type="arabicPeriod"/>
            </a:pPr>
            <a:r>
              <a:rPr lang="en-US" sz="1800" b="0" i="0" dirty="0">
                <a:solidFill>
                  <a:schemeClr val="tx1">
                    <a:lumMod val="95000"/>
                    <a:lumOff val="5000"/>
                  </a:schemeClr>
                </a:solidFill>
                <a:effectLst/>
                <a:cs typeface="Times New Roman" panose="02020603050405020304" pitchFamily="18" charset="0"/>
              </a:rPr>
              <a:t>The proposed method achieved state-of-the-art performance in terms of accuracy, robustness, and extendibility, winning the first place in the HUAWEI Cloud Garbage Classification Challenge in 2019</a:t>
            </a:r>
            <a:endParaRPr lang="en-IN" sz="1800" b="1" dirty="0">
              <a:solidFill>
                <a:schemeClr val="tx1">
                  <a:lumMod val="95000"/>
                  <a:lumOff val="5000"/>
                </a:schemeClr>
              </a:solidFill>
              <a:cs typeface="Times New Roman" panose="02020603050405020304" pitchFamily="18" charset="0"/>
            </a:endParaRPr>
          </a:p>
        </p:txBody>
      </p:sp>
    </p:spTree>
    <p:extLst>
      <p:ext uri="{BB962C8B-B14F-4D97-AF65-F5344CB8AC3E}">
        <p14:creationId xmlns:p14="http://schemas.microsoft.com/office/powerpoint/2010/main" val="136581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426720" y="1111622"/>
            <a:ext cx="8575040" cy="5632311"/>
          </a:xfrm>
          <a:prstGeom prst="rect">
            <a:avLst/>
          </a:prstGeom>
          <a:noFill/>
        </p:spPr>
        <p:txBody>
          <a:bodyPr wrap="square" rtlCol="0">
            <a:spAutoFit/>
          </a:bodyPr>
          <a:lstStyle/>
          <a:p>
            <a:pPr algn="just"/>
            <a:r>
              <a:rPr lang="en-IN" sz="1800" dirty="0">
                <a:solidFill>
                  <a:schemeClr val="accent2">
                    <a:lumMod val="75000"/>
                  </a:schemeClr>
                </a:solidFill>
              </a:rPr>
              <a:t>Reference 8:</a:t>
            </a:r>
          </a:p>
          <a:p>
            <a:pPr algn="just"/>
            <a:endParaRPr lang="en-IN" sz="1800" dirty="0">
              <a:solidFill>
                <a:schemeClr val="accent2">
                  <a:lumMod val="75000"/>
                </a:schemeClr>
              </a:solidFill>
            </a:endParaRPr>
          </a:p>
          <a:p>
            <a:pPr algn="just"/>
            <a:r>
              <a:rPr lang="en-IN" sz="1800" dirty="0">
                <a:solidFill>
                  <a:schemeClr val="accent2">
                    <a:lumMod val="75000"/>
                  </a:schemeClr>
                </a:solidFill>
              </a:rPr>
              <a:t>Yang, </a:t>
            </a:r>
            <a:r>
              <a:rPr lang="en-IN" sz="1800" dirty="0" err="1">
                <a:solidFill>
                  <a:schemeClr val="accent2">
                    <a:lumMod val="75000"/>
                  </a:schemeClr>
                </a:solidFill>
              </a:rPr>
              <a:t>Jianfei</a:t>
            </a:r>
            <a:r>
              <a:rPr lang="en-IN" sz="1800" dirty="0">
                <a:solidFill>
                  <a:schemeClr val="accent2">
                    <a:lumMod val="75000"/>
                  </a:schemeClr>
                </a:solidFill>
              </a:rPr>
              <a:t>, et al. "</a:t>
            </a:r>
            <a:r>
              <a:rPr lang="en-IN" sz="1800" dirty="0" err="1">
                <a:solidFill>
                  <a:schemeClr val="accent2">
                    <a:lumMod val="75000"/>
                  </a:schemeClr>
                </a:solidFill>
              </a:rPr>
              <a:t>GarbageNet</a:t>
            </a:r>
            <a:r>
              <a:rPr lang="en-IN" sz="1800" dirty="0">
                <a:solidFill>
                  <a:schemeClr val="accent2">
                    <a:lumMod val="75000"/>
                  </a:schemeClr>
                </a:solidFill>
              </a:rPr>
              <a:t>: a unified learning framework for robust garbage classification." IEEE Transactions on Artificial Intelligence 2.4 (2021): 372-380.</a:t>
            </a:r>
          </a:p>
          <a:p>
            <a:pPr algn="just"/>
            <a:endParaRPr lang="en-IN" sz="1800" b="1" dirty="0"/>
          </a:p>
          <a:p>
            <a:pPr marL="342900" indent="-342900" algn="just">
              <a:buFont typeface="+mj-lt"/>
              <a:buAutoNum type="arabicPeriod"/>
            </a:pPr>
            <a:r>
              <a:rPr lang="en-US" sz="1800" b="0" i="0" dirty="0">
                <a:solidFill>
                  <a:srgbClr val="000000"/>
                </a:solidFill>
                <a:effectLst/>
                <a:cs typeface="Times New Roman" panose="02020603050405020304" pitchFamily="18" charset="0"/>
              </a:rPr>
              <a:t>The paper describes the development of a smart trash bin that uses a webcam and YOLO real-time object detection to separate and collect recyclables into their correct categories. The YOLO model achieved an accuracy of 91% under optimal computing conditions and 75% when deployed on a Raspberry Pi .</a:t>
            </a:r>
          </a:p>
          <a:p>
            <a:pPr marL="342900" indent="-342900" algn="just">
              <a:buFont typeface="+mj-lt"/>
              <a:buAutoNum type="arabicPeriod"/>
            </a:pPr>
            <a:endParaRPr lang="en-US" sz="1800" dirty="0">
              <a:solidFill>
                <a:srgbClr val="000000"/>
              </a:solidFill>
              <a:cs typeface="Times New Roman" panose="02020603050405020304" pitchFamily="18" charset="0"/>
            </a:endParaRPr>
          </a:p>
          <a:p>
            <a:pPr marL="342900" indent="-342900" algn="just">
              <a:buFont typeface="+mj-lt"/>
              <a:buAutoNum type="arabicPeriod"/>
            </a:pPr>
            <a:r>
              <a:rPr lang="en-US" sz="1800" b="0" i="0" dirty="0">
                <a:solidFill>
                  <a:srgbClr val="000000"/>
                </a:solidFill>
                <a:effectLst/>
                <a:cs typeface="Times New Roman" panose="02020603050405020304" pitchFamily="18" charset="0"/>
              </a:rPr>
              <a:t>The performance of the YOLO model was evaluated using the </a:t>
            </a:r>
            <a:r>
              <a:rPr lang="en-US" sz="1800" b="0" i="0" dirty="0" err="1">
                <a:solidFill>
                  <a:srgbClr val="000000"/>
                </a:solidFill>
                <a:effectLst/>
                <a:cs typeface="Times New Roman" panose="02020603050405020304" pitchFamily="18" charset="0"/>
              </a:rPr>
              <a:t>mAP</a:t>
            </a:r>
            <a:r>
              <a:rPr lang="en-US" sz="1800" b="0" i="0" dirty="0">
                <a:solidFill>
                  <a:srgbClr val="000000"/>
                </a:solidFill>
                <a:effectLst/>
                <a:cs typeface="Times New Roman" panose="02020603050405020304" pitchFamily="18" charset="0"/>
              </a:rPr>
              <a:t> measurement method, which assesses the average accuracy of object classification, box drawing, and the model's confidence in generating predictions .</a:t>
            </a:r>
          </a:p>
          <a:p>
            <a:pPr marL="342900" indent="-342900" algn="just">
              <a:buFont typeface="+mj-lt"/>
              <a:buAutoNum type="arabicPeriod"/>
            </a:pPr>
            <a:endParaRPr lang="en-US" sz="1800" b="0" i="0" dirty="0">
              <a:solidFill>
                <a:srgbClr val="000000"/>
              </a:solidFill>
              <a:effectLst/>
              <a:cs typeface="Times New Roman" panose="02020603050405020304" pitchFamily="18" charset="0"/>
            </a:endParaRPr>
          </a:p>
          <a:p>
            <a:pPr marL="342900" indent="-342900" algn="just">
              <a:buFont typeface="+mj-lt"/>
              <a:buAutoNum type="arabicPeriod"/>
            </a:pPr>
            <a:r>
              <a:rPr lang="en-US" sz="1800" b="0" i="0" dirty="0">
                <a:solidFill>
                  <a:srgbClr val="000000"/>
                </a:solidFill>
                <a:effectLst/>
                <a:cs typeface="Times New Roman" panose="02020603050405020304" pitchFamily="18" charset="0"/>
              </a:rPr>
              <a:t>The system also incorporates hardware such as ultrasonic sensors for measuring trash bin capacity and GPS for locating trash bin coordinates. This information is uploaded to Firebase Database via the ESP8266 Wi-Fi module and displayed on a mobile application in real-time .</a:t>
            </a:r>
          </a:p>
          <a:p>
            <a:pPr marL="342900" indent="-342900" algn="just">
              <a:buFont typeface="+mj-lt"/>
              <a:buAutoNum type="arabicPeriod"/>
            </a:pPr>
            <a:endParaRPr lang="en-US" sz="1800" dirty="0">
              <a:solidFill>
                <a:srgbClr val="000000"/>
              </a:solidFill>
              <a:cs typeface="Times New Roman" panose="02020603050405020304" pitchFamily="18" charset="0"/>
            </a:endParaRPr>
          </a:p>
          <a:p>
            <a:pPr marL="342900" indent="-342900" algn="just">
              <a:buFont typeface="+mj-lt"/>
              <a:buAutoNum type="arabicPeriod"/>
            </a:pPr>
            <a:r>
              <a:rPr lang="en-US" sz="1800" b="0" i="0" dirty="0">
                <a:solidFill>
                  <a:srgbClr val="000000"/>
                </a:solidFill>
                <a:effectLst/>
                <a:cs typeface="Times New Roman" panose="02020603050405020304" pitchFamily="18" charset="0"/>
              </a:rPr>
              <a:t>The study aims to solve the recyclable waste separation problem in rural areas.</a:t>
            </a:r>
            <a:r>
              <a:rPr lang="en-IN" sz="1800" b="1" dirty="0"/>
              <a:t> </a:t>
            </a:r>
          </a:p>
        </p:txBody>
      </p:sp>
    </p:spTree>
    <p:extLst>
      <p:ext uri="{BB962C8B-B14F-4D97-AF65-F5344CB8AC3E}">
        <p14:creationId xmlns:p14="http://schemas.microsoft.com/office/powerpoint/2010/main" val="2880325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470C8C-6169-0AD9-CBA7-82C0E370A9A5}"/>
              </a:ext>
            </a:extLst>
          </p:cNvPr>
          <p:cNvSpPr>
            <a:spLocks noGrp="1"/>
          </p:cNvSpPr>
          <p:nvPr>
            <p:ph/>
          </p:nvPr>
        </p:nvSpPr>
        <p:spPr>
          <a:xfrm>
            <a:off x="457200" y="1277472"/>
            <a:ext cx="8534400" cy="5214768"/>
          </a:xfrm>
        </p:spPr>
        <p:txBody>
          <a:bodyPr/>
          <a:lstStyle/>
          <a:p>
            <a:pPr marL="0" indent="0" algn="just">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9:</a:t>
            </a:r>
          </a:p>
          <a:p>
            <a:pPr marL="0" indent="0" algn="just">
              <a:buNone/>
            </a:pPr>
            <a:r>
              <a:rPr lang="en-US" sz="1800" i="0" dirty="0">
                <a:solidFill>
                  <a:schemeClr val="accent2">
                    <a:lumMod val="75000"/>
                  </a:schemeClr>
                </a:solidFill>
                <a:effectLst/>
                <a:latin typeface="Times New Roman" panose="02020603050405020304" pitchFamily="18" charset="0"/>
                <a:cs typeface="Times New Roman" panose="02020603050405020304" pitchFamily="18" charset="0"/>
              </a:rPr>
              <a:t>Teng, X., Fei, Y., He, K., &amp; Lu, L. (2022, July). The Object Detection of Underwater Garbage with an Improved YOLOv5 Algorithm. In </a:t>
            </a:r>
            <a:r>
              <a:rPr lang="en-US" sz="1800" i="1" dirty="0">
                <a:solidFill>
                  <a:schemeClr val="accent2">
                    <a:lumMod val="75000"/>
                  </a:schemeClr>
                </a:solidFill>
                <a:effectLst/>
                <a:latin typeface="Times New Roman" panose="02020603050405020304" pitchFamily="18" charset="0"/>
                <a:cs typeface="Times New Roman" panose="02020603050405020304" pitchFamily="18" charset="0"/>
              </a:rPr>
              <a:t>Proceedings of the 2022 International Conference on Pattern Recognition and Intelligent Systems</a:t>
            </a:r>
            <a:r>
              <a:rPr lang="en-US" sz="1800" i="0" dirty="0">
                <a:solidFill>
                  <a:schemeClr val="accent2">
                    <a:lumMod val="75000"/>
                  </a:schemeClr>
                </a:solidFill>
                <a:effectLst/>
                <a:latin typeface="Times New Roman" panose="02020603050405020304" pitchFamily="18" charset="0"/>
                <a:cs typeface="Times New Roman" panose="02020603050405020304" pitchFamily="18" charset="0"/>
              </a:rPr>
              <a:t> (pp. 55-60).</a:t>
            </a:r>
          </a:p>
          <a:p>
            <a:pPr marL="0" indent="0" algn="just">
              <a:buNone/>
            </a:pPr>
            <a:endParaRPr lang="en-IN" sz="1800" b="1" dirty="0">
              <a:solidFill>
                <a:schemeClr val="accent2">
                  <a:lumMod val="50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proposes the use of YOLOv5 as the object detection algorithm for detecting and clearing underwater garbage using Autonomous Underwater Vehicles (AUVs).</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introduces improvements to the YOLOv5 algorithm, including re clustered anchor boxes using the improved </a:t>
            </a:r>
            <a:r>
              <a:rPr lang="en-US" sz="1800" b="0" i="0" dirty="0" err="1">
                <a:solidFill>
                  <a:srgbClr val="000000"/>
                </a:solidFill>
                <a:effectLst/>
                <a:latin typeface="Times New Roman" panose="02020603050405020304" pitchFamily="18" charset="0"/>
                <a:cs typeface="Times New Roman" panose="02020603050405020304" pitchFamily="18" charset="0"/>
              </a:rPr>
              <a:t>KMeans</a:t>
            </a:r>
            <a:r>
              <a:rPr lang="en-US" sz="1800" b="0" i="0" dirty="0">
                <a:solidFill>
                  <a:srgbClr val="000000"/>
                </a:solidFill>
                <a:effectLst/>
                <a:latin typeface="Times New Roman" panose="02020603050405020304" pitchFamily="18" charset="0"/>
                <a:cs typeface="Times New Roman" panose="02020603050405020304" pitchFamily="18" charset="0"/>
              </a:rPr>
              <a:t>++ algorithm and replacing the box loss function with </a:t>
            </a:r>
            <a:r>
              <a:rPr lang="en-US" sz="1800" b="0" i="0" dirty="0" err="1">
                <a:solidFill>
                  <a:srgbClr val="000000"/>
                </a:solidFill>
                <a:effectLst/>
                <a:latin typeface="Times New Roman" panose="02020603050405020304" pitchFamily="18" charset="0"/>
                <a:cs typeface="Times New Roman" panose="02020603050405020304" pitchFamily="18" charset="0"/>
              </a:rPr>
              <a:t>CIoU</a:t>
            </a:r>
            <a:r>
              <a:rPr lang="en-US" sz="1800" b="0" i="0" dirty="0">
                <a:solidFill>
                  <a:srgbClr val="000000"/>
                </a:solidFill>
                <a:effectLst/>
                <a:latin typeface="Times New Roman" panose="02020603050405020304" pitchFamily="18" charset="0"/>
                <a:cs typeface="Times New Roman" panose="02020603050405020304" pitchFamily="18" charset="0"/>
              </a:rPr>
              <a:t>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Evaluation metrics used in the research include precision (P), recall (R), and </a:t>
            </a:r>
            <a:r>
              <a:rPr lang="en-US" sz="1800" b="0" i="0" dirty="0" err="1">
                <a:solidFill>
                  <a:srgbClr val="000000"/>
                </a:solidFill>
                <a:effectLst/>
                <a:latin typeface="Times New Roman" panose="02020603050405020304" pitchFamily="18" charset="0"/>
                <a:cs typeface="Times New Roman" panose="02020603050405020304" pitchFamily="18" charset="0"/>
              </a:rPr>
              <a:t>mAP</a:t>
            </a:r>
            <a:r>
              <a:rPr lang="en-US" sz="1800" b="0" i="0" dirty="0">
                <a:solidFill>
                  <a:srgbClr val="000000"/>
                </a:solidFill>
                <a:effectLst/>
                <a:latin typeface="Times New Roman" panose="02020603050405020304" pitchFamily="18" charset="0"/>
                <a:cs typeface="Times New Roman" panose="02020603050405020304" pitchFamily="18" charset="0"/>
              </a:rPr>
              <a:t>, with precision and recall being basic indicators and </a:t>
            </a:r>
            <a:r>
              <a:rPr lang="en-US" sz="1800" b="0" i="0" dirty="0" err="1">
                <a:solidFill>
                  <a:srgbClr val="000000"/>
                </a:solidFill>
                <a:effectLst/>
                <a:latin typeface="Times New Roman" panose="02020603050405020304" pitchFamily="18" charset="0"/>
                <a:cs typeface="Times New Roman" panose="02020603050405020304" pitchFamily="18" charset="0"/>
              </a:rPr>
              <a:t>mAP</a:t>
            </a:r>
            <a:r>
              <a:rPr lang="en-US" sz="1800" b="0" i="0" dirty="0">
                <a:solidFill>
                  <a:srgbClr val="000000"/>
                </a:solidFill>
                <a:effectLst/>
                <a:latin typeface="Times New Roman" panose="02020603050405020304" pitchFamily="18" charset="0"/>
                <a:cs typeface="Times New Roman" panose="02020603050405020304" pitchFamily="18" charset="0"/>
              </a:rPr>
              <a:t> calculating the average AP value of different types of garbage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improved YOLOv5 algorithm in the paper achieves a detection accuracy of 88.7% and a mean average precision (</a:t>
            </a:r>
            <a:r>
              <a:rPr lang="en-US" sz="1800" b="0" i="0" dirty="0" err="1">
                <a:solidFill>
                  <a:srgbClr val="000000"/>
                </a:solidFill>
                <a:effectLst/>
                <a:latin typeface="Times New Roman" panose="02020603050405020304" pitchFamily="18" charset="0"/>
                <a:cs typeface="Times New Roman" panose="02020603050405020304" pitchFamily="18" charset="0"/>
              </a:rPr>
              <a:t>mAP</a:t>
            </a:r>
            <a:r>
              <a:rPr lang="en-US" sz="1800" b="0" i="0" dirty="0">
                <a:solidFill>
                  <a:srgbClr val="000000"/>
                </a:solidFill>
                <a:effectLst/>
                <a:latin typeface="Times New Roman" panose="02020603050405020304" pitchFamily="18" charset="0"/>
                <a:cs typeface="Times New Roman" panose="02020603050405020304" pitchFamily="18" charset="0"/>
              </a:rPr>
              <a:t>) of 90.6% on the trash_ICRA19 dataset, which is 9.6% higher than previous studies.</a:t>
            </a:r>
          </a:p>
          <a:p>
            <a:pPr marL="0" indent="0" algn="just">
              <a:buNone/>
            </a:pPr>
            <a:endParaRPr lang="en-IN" b="1" dirty="0"/>
          </a:p>
        </p:txBody>
      </p:sp>
      <p:sp>
        <p:nvSpPr>
          <p:cNvPr id="3" name="Date Placeholder 2">
            <a:extLst>
              <a:ext uri="{FF2B5EF4-FFF2-40B4-BE49-F238E27FC236}">
                <a16:creationId xmlns:a16="http://schemas.microsoft.com/office/drawing/2014/main" id="{A7CCAE26-7E8D-56C7-0D5A-DB8C38970E96}"/>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22171870-8CBD-8906-C34B-E10DE9AEAA43}"/>
              </a:ext>
            </a:extLst>
          </p:cNvPr>
          <p:cNvSpPr>
            <a:spLocks noGrp="1"/>
          </p:cNvSpPr>
          <p:nvPr>
            <p:ph type="sldNum" sz="quarter" idx="12"/>
          </p:nvPr>
        </p:nvSpPr>
        <p:spPr/>
        <p:txBody>
          <a:bodyPr/>
          <a:lstStyle/>
          <a:p>
            <a:pPr>
              <a:defRPr/>
            </a:pPr>
            <a:fld id="{B9A37242-22DB-4743-88F0-CDF2C6375226}" type="slidenum">
              <a:rPr lang="en-US" smtClean="0"/>
              <a:pPr>
                <a:defRPr/>
              </a:pPr>
              <a:t>15</a:t>
            </a:fld>
            <a:endParaRPr lang="en-US" dirty="0"/>
          </a:p>
        </p:txBody>
      </p:sp>
      <p:sp>
        <p:nvSpPr>
          <p:cNvPr id="5" name="TextBox 4">
            <a:extLst>
              <a:ext uri="{FF2B5EF4-FFF2-40B4-BE49-F238E27FC236}">
                <a16:creationId xmlns:a16="http://schemas.microsoft.com/office/drawing/2014/main" id="{8069F153-BBC7-D3DC-30A1-85D64BF498A1}"/>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Tree>
    <p:extLst>
      <p:ext uri="{BB962C8B-B14F-4D97-AF65-F5344CB8AC3E}">
        <p14:creationId xmlns:p14="http://schemas.microsoft.com/office/powerpoint/2010/main" val="2669831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32A1C1-4AF7-BEED-1F8E-4132000138F1}"/>
              </a:ext>
            </a:extLst>
          </p:cNvPr>
          <p:cNvSpPr>
            <a:spLocks noGrp="1"/>
          </p:cNvSpPr>
          <p:nvPr>
            <p:ph/>
          </p:nvPr>
        </p:nvSpPr>
        <p:spPr>
          <a:xfrm>
            <a:off x="457200" y="937846"/>
            <a:ext cx="8575040" cy="5477242"/>
          </a:xfrm>
        </p:spPr>
        <p:txBody>
          <a:bodyPr/>
          <a:lstStyle/>
          <a:p>
            <a:pPr marL="0" indent="0" algn="just">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10:</a:t>
            </a:r>
          </a:p>
          <a:p>
            <a:pPr marL="0" indent="0" algn="just">
              <a:buNone/>
            </a:pP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just">
              <a:buNone/>
            </a:pPr>
            <a:r>
              <a:rPr lang="en-IN" sz="1800" i="0" dirty="0" err="1">
                <a:solidFill>
                  <a:schemeClr val="accent2">
                    <a:lumMod val="75000"/>
                  </a:schemeClr>
                </a:solidFill>
                <a:effectLst/>
                <a:latin typeface="Times New Roman" panose="02020603050405020304" pitchFamily="18" charset="0"/>
                <a:ea typeface="Tahoma" panose="020B0604030504040204" pitchFamily="34" charset="0"/>
                <a:cs typeface="Times New Roman" panose="02020603050405020304" pitchFamily="18" charset="0"/>
              </a:rPr>
              <a:t>Gondal</a:t>
            </a:r>
            <a:r>
              <a:rPr lang="en-IN" sz="1800" i="0" dirty="0">
                <a:solidFill>
                  <a:schemeClr val="accent2">
                    <a:lumMod val="75000"/>
                  </a:schemeClr>
                </a:solidFill>
                <a:effectLst/>
                <a:latin typeface="Times New Roman" panose="02020603050405020304" pitchFamily="18" charset="0"/>
                <a:ea typeface="Tahoma" panose="020B0604030504040204" pitchFamily="34" charset="0"/>
                <a:cs typeface="Times New Roman" panose="02020603050405020304" pitchFamily="18" charset="0"/>
              </a:rPr>
              <a:t>, A. U., Sadiq, M. I., Ali, T., Irfan, M., Shaf, A., Aamir, M., ... &amp; </a:t>
            </a:r>
            <a:r>
              <a:rPr lang="en-IN" sz="1800" i="0" dirty="0" err="1">
                <a:solidFill>
                  <a:schemeClr val="accent2">
                    <a:lumMod val="75000"/>
                  </a:schemeClr>
                </a:solidFill>
                <a:effectLst/>
                <a:latin typeface="Times New Roman" panose="02020603050405020304" pitchFamily="18" charset="0"/>
                <a:ea typeface="Tahoma" panose="020B0604030504040204" pitchFamily="34" charset="0"/>
                <a:cs typeface="Times New Roman" panose="02020603050405020304" pitchFamily="18" charset="0"/>
              </a:rPr>
              <a:t>Kantoch</a:t>
            </a:r>
            <a:r>
              <a:rPr lang="en-IN" sz="1800" i="0" dirty="0">
                <a:solidFill>
                  <a:schemeClr val="accent2">
                    <a:lumMod val="75000"/>
                  </a:schemeClr>
                </a:solidFill>
                <a:effectLst/>
                <a:latin typeface="Times New Roman" panose="02020603050405020304" pitchFamily="18" charset="0"/>
                <a:ea typeface="Tahoma" panose="020B0604030504040204" pitchFamily="34" charset="0"/>
                <a:cs typeface="Times New Roman" panose="02020603050405020304" pitchFamily="18" charset="0"/>
              </a:rPr>
              <a:t>, E. (2021). Real time multipurpose smart waste classification model for efficient recycling in smart cities using multilayer convolutional neural network and perceptron. </a:t>
            </a:r>
            <a:r>
              <a:rPr lang="en-IN" sz="1800" i="1" dirty="0">
                <a:solidFill>
                  <a:schemeClr val="accent2">
                    <a:lumMod val="75000"/>
                  </a:schemeClr>
                </a:solidFill>
                <a:effectLst/>
                <a:latin typeface="Times New Roman" panose="02020603050405020304" pitchFamily="18" charset="0"/>
                <a:ea typeface="Tahoma" panose="020B0604030504040204" pitchFamily="34" charset="0"/>
                <a:cs typeface="Times New Roman" panose="02020603050405020304" pitchFamily="18" charset="0"/>
              </a:rPr>
              <a:t>Sensors</a:t>
            </a:r>
            <a:r>
              <a:rPr lang="en-IN" sz="1800" i="0" dirty="0">
                <a:solidFill>
                  <a:schemeClr val="accent2">
                    <a:lumMod val="75000"/>
                  </a:schemeClr>
                </a:solidFill>
                <a:effectLst/>
                <a:latin typeface="Times New Roman" panose="02020603050405020304" pitchFamily="18" charset="0"/>
                <a:ea typeface="Tahoma" panose="020B0604030504040204" pitchFamily="34" charset="0"/>
                <a:cs typeface="Times New Roman" panose="02020603050405020304" pitchFamily="18" charset="0"/>
              </a:rPr>
              <a:t>, </a:t>
            </a:r>
            <a:r>
              <a:rPr lang="en-IN" sz="1800" i="1" dirty="0">
                <a:solidFill>
                  <a:schemeClr val="accent2">
                    <a:lumMod val="75000"/>
                  </a:schemeClr>
                </a:solidFill>
                <a:effectLst/>
                <a:latin typeface="Times New Roman" panose="02020603050405020304" pitchFamily="18" charset="0"/>
                <a:ea typeface="Tahoma" panose="020B0604030504040204" pitchFamily="34" charset="0"/>
                <a:cs typeface="Times New Roman" panose="02020603050405020304" pitchFamily="18" charset="0"/>
              </a:rPr>
              <a:t>21</a:t>
            </a:r>
            <a:r>
              <a:rPr lang="en-IN" sz="1800" i="0" dirty="0">
                <a:solidFill>
                  <a:schemeClr val="accent2">
                    <a:lumMod val="75000"/>
                  </a:schemeClr>
                </a:solidFill>
                <a:effectLst/>
                <a:latin typeface="Times New Roman" panose="02020603050405020304" pitchFamily="18" charset="0"/>
                <a:ea typeface="Tahoma" panose="020B0604030504040204" pitchFamily="34" charset="0"/>
                <a:cs typeface="Times New Roman" panose="02020603050405020304" pitchFamily="18" charset="0"/>
              </a:rPr>
              <a:t>(14), 4916.</a:t>
            </a:r>
          </a:p>
          <a:p>
            <a:pPr marL="0" indent="0" algn="just">
              <a:buNone/>
            </a:pPr>
            <a:endParaRPr lang="en-IN" sz="1800" b="1" dirty="0">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authors discuss the challenges faced by cities in waste management due to rapid urbanization and the need for automatic waste classification and management systems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presents a hybrid approach using a multilayer perceptron and a multilayer convolutional neural network (ML-CNN) for waste classification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authors highlight the importance of better recycling of waste to reduce the amount of waste sent to landfills and the need for efficient waste classification techniques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proposed model utilizes a camera placed in front of a waste conveyor belt to capture images of the waste for classification</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model achieves high accuracy in waste classification, with a training, testing, and validation accuracy of 0.99% under different training batches and input features.</a:t>
            </a:r>
            <a:endParaRPr lang="en-IN" sz="1800" b="1"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F974046B-51B8-895A-090B-C9C8C1F57468}"/>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2C876BF9-8DF5-BC00-25A9-9AF3BE962D84}"/>
              </a:ext>
            </a:extLst>
          </p:cNvPr>
          <p:cNvSpPr>
            <a:spLocks noGrp="1"/>
          </p:cNvSpPr>
          <p:nvPr>
            <p:ph type="sldNum" sz="quarter" idx="12"/>
          </p:nvPr>
        </p:nvSpPr>
        <p:spPr/>
        <p:txBody>
          <a:bodyPr/>
          <a:lstStyle/>
          <a:p>
            <a:pPr>
              <a:defRPr/>
            </a:pPr>
            <a:fld id="{B9A37242-22DB-4743-88F0-CDF2C6375226}" type="slidenum">
              <a:rPr lang="en-US" smtClean="0"/>
              <a:pPr>
                <a:defRPr/>
              </a:pPr>
              <a:t>16</a:t>
            </a:fld>
            <a:endParaRPr lang="en-US" dirty="0"/>
          </a:p>
        </p:txBody>
      </p:sp>
    </p:spTree>
    <p:extLst>
      <p:ext uri="{BB962C8B-B14F-4D97-AF65-F5344CB8AC3E}">
        <p14:creationId xmlns:p14="http://schemas.microsoft.com/office/powerpoint/2010/main" val="7580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1A93F-8979-1A55-B156-8DE219A390AD}"/>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E34A933-78F7-E02C-9269-31DA49EFAD87}"/>
              </a:ext>
            </a:extLst>
          </p:cNvPr>
          <p:cNvSpPr>
            <a:spLocks noGrp="1"/>
          </p:cNvSpPr>
          <p:nvPr>
            <p:ph type="sldNum" sz="quarter" idx="12"/>
          </p:nvPr>
        </p:nvSpPr>
        <p:spPr/>
        <p:txBody>
          <a:bodyPr/>
          <a:lstStyle/>
          <a:p>
            <a:pPr>
              <a:defRPr/>
            </a:pPr>
            <a:fld id="{51EDAF45-A1ED-443F-B7DC-99AC8969684E}" type="slidenum">
              <a:rPr lang="en-US" smtClean="0">
                <a:cs typeface="Times New Roman" panose="02020603050405020304" pitchFamily="18" charset="0"/>
              </a:rPr>
              <a:pPr>
                <a:defRPr/>
              </a:pPr>
              <a:t>17</a:t>
            </a:fld>
            <a:endParaRPr lang="en-US" dirty="0">
              <a:cs typeface="Times New Roman" panose="02020603050405020304" pitchFamily="18" charset="0"/>
            </a:endParaRPr>
          </a:p>
        </p:txBody>
      </p:sp>
      <p:sp>
        <p:nvSpPr>
          <p:cNvPr id="10" name="TextBox 9">
            <a:extLst>
              <a:ext uri="{FF2B5EF4-FFF2-40B4-BE49-F238E27FC236}">
                <a16:creationId xmlns:a16="http://schemas.microsoft.com/office/drawing/2014/main" id="{151E9C16-C821-1F07-2738-A3C5DEB6F722}"/>
              </a:ext>
            </a:extLst>
          </p:cNvPr>
          <p:cNvSpPr txBox="1"/>
          <p:nvPr/>
        </p:nvSpPr>
        <p:spPr>
          <a:xfrm>
            <a:off x="457200" y="1341120"/>
            <a:ext cx="8534400" cy="5632311"/>
          </a:xfrm>
          <a:prstGeom prst="rect">
            <a:avLst/>
          </a:prstGeom>
          <a:noFill/>
        </p:spPr>
        <p:txBody>
          <a:bodyPr wrap="square" rtlCol="0">
            <a:spAutoFit/>
          </a:bodyPr>
          <a:lstStyle/>
          <a:p>
            <a:pPr algn="just"/>
            <a:r>
              <a:rPr lang="en-IN" sz="1800" dirty="0">
                <a:solidFill>
                  <a:schemeClr val="accent2">
                    <a:lumMod val="75000"/>
                  </a:schemeClr>
                </a:solidFill>
                <a:cs typeface="Times New Roman" panose="02020603050405020304" pitchFamily="18" charset="0"/>
              </a:rPr>
              <a:t>Reference 11:</a:t>
            </a:r>
          </a:p>
          <a:p>
            <a:pPr algn="just"/>
            <a:endParaRPr lang="en-IN" sz="1800" dirty="0">
              <a:solidFill>
                <a:schemeClr val="accent2">
                  <a:lumMod val="75000"/>
                </a:schemeClr>
              </a:solidFill>
              <a:cs typeface="Times New Roman" panose="02020603050405020304" pitchFamily="18" charset="0"/>
            </a:endParaRPr>
          </a:p>
          <a:p>
            <a:pPr algn="just"/>
            <a:r>
              <a:rPr lang="en-US" sz="1800" i="0" dirty="0">
                <a:solidFill>
                  <a:schemeClr val="accent2">
                    <a:lumMod val="75000"/>
                  </a:schemeClr>
                </a:solidFill>
                <a:effectLst/>
                <a:cs typeface="Times New Roman" panose="02020603050405020304" pitchFamily="18" charset="0"/>
              </a:rPr>
              <a:t>Xiao, J. (2022, March). A waste image classification using convolutional neural networks and ensemble learning. In </a:t>
            </a:r>
            <a:r>
              <a:rPr lang="en-US" sz="1800" i="1" dirty="0">
                <a:solidFill>
                  <a:schemeClr val="accent2">
                    <a:lumMod val="75000"/>
                  </a:schemeClr>
                </a:solidFill>
                <a:effectLst/>
                <a:cs typeface="Times New Roman" panose="02020603050405020304" pitchFamily="18" charset="0"/>
              </a:rPr>
              <a:t>Proceedings of the 6th International Conference on Control Engineering and Artificial Intelligence</a:t>
            </a:r>
            <a:r>
              <a:rPr lang="en-US" sz="1800" i="0" dirty="0">
                <a:solidFill>
                  <a:schemeClr val="accent2">
                    <a:lumMod val="75000"/>
                  </a:schemeClr>
                </a:solidFill>
                <a:effectLst/>
                <a:cs typeface="Times New Roman" panose="02020603050405020304" pitchFamily="18" charset="0"/>
              </a:rPr>
              <a:t> (pp. 29-33).</a:t>
            </a:r>
          </a:p>
          <a:p>
            <a:pPr algn="just"/>
            <a:endParaRPr lang="en-IN" sz="1800" b="1" dirty="0">
              <a:solidFill>
                <a:schemeClr val="accent2">
                  <a:lumMod val="50000"/>
                </a:schemeClr>
              </a:solidFill>
              <a:cs typeface="Times New Roman" panose="02020603050405020304" pitchFamily="18" charset="0"/>
            </a:endParaRPr>
          </a:p>
          <a:p>
            <a:pPr marL="342900" indent="-342900" algn="just">
              <a:buFont typeface="+mj-lt"/>
              <a:buAutoNum type="arabicPeriod"/>
            </a:pPr>
            <a:r>
              <a:rPr lang="en-US" sz="1800" b="0" i="0" dirty="0">
                <a:solidFill>
                  <a:srgbClr val="000000"/>
                </a:solidFill>
                <a:effectLst/>
                <a:cs typeface="Times New Roman" panose="02020603050405020304" pitchFamily="18" charset="0"/>
              </a:rPr>
              <a:t>The paper compares a single convolutional neural network (CNN) model and an ensemble model based on CNNs for garbage classification, finding that the ensemble model achieves higher accuracy .</a:t>
            </a:r>
          </a:p>
          <a:p>
            <a:pPr marL="342900" indent="-342900" algn="just">
              <a:buFont typeface="+mj-lt"/>
              <a:buAutoNum type="arabicPeriod"/>
            </a:pPr>
            <a:r>
              <a:rPr lang="en-US" sz="1800" b="0" i="0" dirty="0">
                <a:solidFill>
                  <a:srgbClr val="000000"/>
                </a:solidFill>
                <a:effectLst/>
                <a:cs typeface="Times New Roman" panose="02020603050405020304" pitchFamily="18" charset="0"/>
              </a:rPr>
              <a:t>Previous works have also explored garbage classification using CNN models, such as Public </a:t>
            </a:r>
            <a:r>
              <a:rPr lang="en-US" sz="1800" b="0" i="0" dirty="0" err="1">
                <a:solidFill>
                  <a:srgbClr val="000000"/>
                </a:solidFill>
                <a:effectLst/>
                <a:cs typeface="Times New Roman" panose="02020603050405020304" pitchFamily="18" charset="0"/>
              </a:rPr>
              <a:t>GarbageNet</a:t>
            </a:r>
            <a:r>
              <a:rPr lang="en-US" sz="1800" b="0" i="0" dirty="0">
                <a:solidFill>
                  <a:srgbClr val="000000"/>
                </a:solidFill>
                <a:effectLst/>
                <a:cs typeface="Times New Roman" panose="02020603050405020304" pitchFamily="18" charset="0"/>
              </a:rPr>
              <a:t>, which can identify multiple types of domestic garbage with high accuracy .</a:t>
            </a:r>
          </a:p>
          <a:p>
            <a:pPr marL="342900" indent="-342900" algn="just">
              <a:buFont typeface="+mj-lt"/>
              <a:buAutoNum type="arabicPeriod"/>
            </a:pPr>
            <a:r>
              <a:rPr lang="en-US" sz="1800" b="0" i="0" dirty="0">
                <a:solidFill>
                  <a:srgbClr val="000000"/>
                </a:solidFill>
                <a:effectLst/>
                <a:cs typeface="Times New Roman" panose="02020603050405020304" pitchFamily="18" charset="0"/>
              </a:rPr>
              <a:t>The paper considers the problem of image-based garbage classification and compares different CNN models (</a:t>
            </a:r>
            <a:r>
              <a:rPr lang="en-US" sz="1800" b="0" i="0" dirty="0" err="1">
                <a:solidFill>
                  <a:srgbClr val="000000"/>
                </a:solidFill>
                <a:effectLst/>
                <a:cs typeface="Times New Roman" panose="02020603050405020304" pitchFamily="18" charset="0"/>
              </a:rPr>
              <a:t>Xception</a:t>
            </a:r>
            <a:r>
              <a:rPr lang="en-US" sz="1800" b="0" i="0" dirty="0">
                <a:solidFill>
                  <a:srgbClr val="000000"/>
                </a:solidFill>
                <a:effectLst/>
                <a:cs typeface="Times New Roman" panose="02020603050405020304" pitchFamily="18" charset="0"/>
              </a:rPr>
              <a:t>, VGG16, </a:t>
            </a:r>
            <a:r>
              <a:rPr lang="en-US" sz="1800" b="0" i="0" dirty="0" err="1">
                <a:solidFill>
                  <a:srgbClr val="000000"/>
                </a:solidFill>
                <a:effectLst/>
                <a:cs typeface="Times New Roman" panose="02020603050405020304" pitchFamily="18" charset="0"/>
              </a:rPr>
              <a:t>ResNet</a:t>
            </a:r>
            <a:r>
              <a:rPr lang="en-US" sz="1800" b="0" i="0" dirty="0">
                <a:solidFill>
                  <a:srgbClr val="000000"/>
                </a:solidFill>
                <a:effectLst/>
                <a:cs typeface="Times New Roman" panose="02020603050405020304" pitchFamily="18" charset="0"/>
              </a:rPr>
              <a:t>, </a:t>
            </a:r>
            <a:r>
              <a:rPr lang="en-US" sz="1800" b="0" i="0" dirty="0" err="1">
                <a:solidFill>
                  <a:srgbClr val="000000"/>
                </a:solidFill>
                <a:effectLst/>
                <a:cs typeface="Times New Roman" panose="02020603050405020304" pitchFamily="18" charset="0"/>
              </a:rPr>
              <a:t>DenseNet</a:t>
            </a:r>
            <a:r>
              <a:rPr lang="en-US" sz="1800" b="0" i="0" dirty="0">
                <a:solidFill>
                  <a:srgbClr val="000000"/>
                </a:solidFill>
                <a:effectLst/>
                <a:cs typeface="Times New Roman" panose="02020603050405020304" pitchFamily="18" charset="0"/>
              </a:rPr>
              <a:t>, Inception) and ensemble learning methods (random forest, AdaBoost, </a:t>
            </a:r>
            <a:r>
              <a:rPr lang="en-US" sz="1800" b="0" i="0" dirty="0" err="1">
                <a:solidFill>
                  <a:srgbClr val="000000"/>
                </a:solidFill>
                <a:effectLst/>
                <a:cs typeface="Times New Roman" panose="02020603050405020304" pitchFamily="18" charset="0"/>
              </a:rPr>
              <a:t>XGBoost</a:t>
            </a:r>
            <a:r>
              <a:rPr lang="en-US" sz="1800" b="0" i="0" dirty="0">
                <a:solidFill>
                  <a:srgbClr val="000000"/>
                </a:solidFill>
                <a:effectLst/>
                <a:cs typeface="Times New Roman" panose="02020603050405020304" pitchFamily="18" charset="0"/>
              </a:rPr>
              <a:t>, deep neural network), finding that ensemble learning generally outperforms single CNN models.</a:t>
            </a:r>
          </a:p>
          <a:p>
            <a:pPr marL="342900" indent="-342900" algn="just">
              <a:buFont typeface="+mj-lt"/>
              <a:buAutoNum type="arabicPeriod"/>
            </a:pPr>
            <a:r>
              <a:rPr lang="en-US" sz="1800" b="0" i="0" dirty="0">
                <a:solidFill>
                  <a:srgbClr val="000000"/>
                </a:solidFill>
                <a:effectLst/>
                <a:cs typeface="Times New Roman" panose="02020603050405020304" pitchFamily="18" charset="0"/>
              </a:rPr>
              <a:t>Waste classification is seen as essential for sustainable development, and the paper's findings suggest that ensemble learning models have promising applications in garbage classification systems.</a:t>
            </a:r>
          </a:p>
          <a:p>
            <a:pPr algn="just"/>
            <a:r>
              <a:rPr lang="en-IN" sz="1800" b="1" dirty="0">
                <a:cs typeface="Times New Roman" panose="02020603050405020304" pitchFamily="18" charset="0"/>
              </a:rPr>
              <a:t>  </a:t>
            </a:r>
          </a:p>
        </p:txBody>
      </p:sp>
    </p:spTree>
    <p:extLst>
      <p:ext uri="{BB962C8B-B14F-4D97-AF65-F5344CB8AC3E}">
        <p14:creationId xmlns:p14="http://schemas.microsoft.com/office/powerpoint/2010/main" val="1627889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4" name="TextBox 3">
            <a:extLst>
              <a:ext uri="{FF2B5EF4-FFF2-40B4-BE49-F238E27FC236}">
                <a16:creationId xmlns:a16="http://schemas.microsoft.com/office/drawing/2014/main" id="{381826BE-C84B-9046-1594-22AB5FB31B02}"/>
              </a:ext>
            </a:extLst>
          </p:cNvPr>
          <p:cNvSpPr txBox="1"/>
          <p:nvPr/>
        </p:nvSpPr>
        <p:spPr>
          <a:xfrm>
            <a:off x="457200" y="1228164"/>
            <a:ext cx="8544560" cy="5601533"/>
          </a:xfrm>
          <a:prstGeom prst="rect">
            <a:avLst/>
          </a:prstGeom>
          <a:noFill/>
        </p:spPr>
        <p:txBody>
          <a:bodyPr wrap="square" rtlCol="0">
            <a:spAutoFit/>
          </a:bodyPr>
          <a:lstStyle/>
          <a:p>
            <a:r>
              <a:rPr lang="en-IN" sz="1800" dirty="0"/>
              <a:t>Reference 12:</a:t>
            </a:r>
          </a:p>
          <a:p>
            <a:endParaRPr lang="en-IN" sz="1800" i="0" dirty="0">
              <a:solidFill>
                <a:srgbClr val="222222"/>
              </a:solidFill>
              <a:effectLst/>
              <a:cs typeface="Times New Roman" panose="02020603050405020304" pitchFamily="18" charset="0"/>
            </a:endParaRPr>
          </a:p>
          <a:p>
            <a:r>
              <a:rPr lang="en-IN" sz="1800" i="0" dirty="0">
                <a:solidFill>
                  <a:schemeClr val="accent2">
                    <a:lumMod val="75000"/>
                  </a:schemeClr>
                </a:solidFill>
                <a:effectLst/>
                <a:cs typeface="Times New Roman" panose="02020603050405020304" pitchFamily="18" charset="0"/>
              </a:rPr>
              <a:t>Ma, </a:t>
            </a:r>
            <a:r>
              <a:rPr lang="en-IN" sz="1800" i="0" dirty="0" err="1">
                <a:solidFill>
                  <a:schemeClr val="accent2">
                    <a:lumMod val="75000"/>
                  </a:schemeClr>
                </a:solidFill>
                <a:effectLst/>
                <a:cs typeface="Times New Roman" panose="02020603050405020304" pitchFamily="18" charset="0"/>
              </a:rPr>
              <a:t>Xiaoxuan</a:t>
            </a:r>
            <a:r>
              <a:rPr lang="en-IN" sz="1800" i="0" dirty="0">
                <a:solidFill>
                  <a:schemeClr val="accent2">
                    <a:lumMod val="75000"/>
                  </a:schemeClr>
                </a:solidFill>
                <a:effectLst/>
                <a:cs typeface="Times New Roman" panose="02020603050405020304" pitchFamily="18" charset="0"/>
              </a:rPr>
              <a:t>, Zhiwen Li, and Lei Zhang. "An improved ResNet-50 for garbage image classification." </a:t>
            </a:r>
            <a:r>
              <a:rPr lang="en-IN" sz="1800" i="1" dirty="0" err="1">
                <a:solidFill>
                  <a:schemeClr val="accent2">
                    <a:lumMod val="75000"/>
                  </a:schemeClr>
                </a:solidFill>
                <a:effectLst/>
                <a:cs typeface="Times New Roman" panose="02020603050405020304" pitchFamily="18" charset="0"/>
              </a:rPr>
              <a:t>Tehnički</a:t>
            </a:r>
            <a:r>
              <a:rPr lang="en-IN" sz="1800" i="1" dirty="0">
                <a:solidFill>
                  <a:schemeClr val="accent2">
                    <a:lumMod val="75000"/>
                  </a:schemeClr>
                </a:solidFill>
                <a:effectLst/>
                <a:cs typeface="Times New Roman" panose="02020603050405020304" pitchFamily="18" charset="0"/>
              </a:rPr>
              <a:t> </a:t>
            </a:r>
            <a:r>
              <a:rPr lang="en-IN" sz="1800" i="1" dirty="0" err="1">
                <a:solidFill>
                  <a:schemeClr val="accent2">
                    <a:lumMod val="75000"/>
                  </a:schemeClr>
                </a:solidFill>
                <a:effectLst/>
                <a:cs typeface="Times New Roman" panose="02020603050405020304" pitchFamily="18" charset="0"/>
              </a:rPr>
              <a:t>vjesnik</a:t>
            </a:r>
            <a:r>
              <a:rPr lang="en-IN" sz="1800" i="0" dirty="0">
                <a:solidFill>
                  <a:schemeClr val="accent2">
                    <a:lumMod val="75000"/>
                  </a:schemeClr>
                </a:solidFill>
                <a:effectLst/>
                <a:cs typeface="Times New Roman" panose="02020603050405020304" pitchFamily="18" charset="0"/>
              </a:rPr>
              <a:t> 29.5 (2022): 1552-1559.</a:t>
            </a:r>
            <a:endParaRPr lang="en-IN" sz="1800" dirty="0">
              <a:solidFill>
                <a:schemeClr val="accent2">
                  <a:lumMod val="75000"/>
                </a:schemeClr>
              </a:solidFill>
              <a:cs typeface="Times New Roman" panose="02020603050405020304" pitchFamily="18" charset="0"/>
            </a:endParaRPr>
          </a:p>
          <a:p>
            <a:pPr marL="342900" indent="-342900">
              <a:buFont typeface="+mj-lt"/>
              <a:buAutoNum type="arabicPeriod"/>
            </a:pPr>
            <a:endParaRPr lang="en-US" sz="1800" dirty="0">
              <a:solidFill>
                <a:schemeClr val="tx1">
                  <a:lumMod val="75000"/>
                  <a:lumOff val="25000"/>
                </a:schemeClr>
              </a:solidFill>
            </a:endParaRPr>
          </a:p>
          <a:p>
            <a:pPr marL="342900" indent="-342900">
              <a:buFont typeface="+mj-lt"/>
              <a:buAutoNum type="arabicPeriod"/>
            </a:pPr>
            <a:r>
              <a:rPr lang="en-US" sz="1800" dirty="0">
                <a:solidFill>
                  <a:schemeClr val="tx1">
                    <a:lumMod val="75000"/>
                    <a:lumOff val="25000"/>
                  </a:schemeClr>
                </a:solidFill>
              </a:rPr>
              <a:t>In This paper garbage picture categorization research can be done using many classification model but mainly using  </a:t>
            </a:r>
            <a:r>
              <a:rPr lang="en-US" sz="1800" dirty="0" err="1">
                <a:solidFill>
                  <a:schemeClr val="tx1">
                    <a:lumMod val="75000"/>
                    <a:lumOff val="25000"/>
                  </a:schemeClr>
                </a:solidFill>
              </a:rPr>
              <a:t>ResNet</a:t>
            </a:r>
            <a:r>
              <a:rPr lang="en-US" sz="1800" dirty="0">
                <a:solidFill>
                  <a:schemeClr val="tx1">
                    <a:lumMod val="75000"/>
                    <a:lumOff val="25000"/>
                  </a:schemeClr>
                </a:solidFill>
              </a:rPr>
              <a:t> model.</a:t>
            </a:r>
          </a:p>
          <a:p>
            <a:pPr marL="342900" indent="-342900">
              <a:buFont typeface="+mj-lt"/>
              <a:buAutoNum type="arabicPeriod"/>
            </a:pPr>
            <a:endParaRPr lang="en-US" sz="1800" dirty="0">
              <a:solidFill>
                <a:schemeClr val="tx1">
                  <a:lumMod val="75000"/>
                  <a:lumOff val="25000"/>
                </a:schemeClr>
              </a:solidFill>
            </a:endParaRPr>
          </a:p>
          <a:p>
            <a:pPr marL="342900" indent="-342900">
              <a:buFont typeface="+mj-lt"/>
              <a:buAutoNum type="arabicPeriod"/>
            </a:pPr>
            <a:r>
              <a:rPr lang="en-US" sz="1800" dirty="0">
                <a:solidFill>
                  <a:schemeClr val="tx1">
                    <a:lumMod val="75000"/>
                    <a:lumOff val="25000"/>
                  </a:schemeClr>
                </a:solidFill>
              </a:rPr>
              <a:t>It uses CBAM(Convolutional Block Attention Module)  consists of two components: the channel attention module (CAM) and the spatial attention module (SAM).</a:t>
            </a:r>
          </a:p>
          <a:p>
            <a:pPr marL="342900" indent="-342900">
              <a:buFont typeface="+mj-lt"/>
              <a:buAutoNum type="arabicPeriod"/>
            </a:pPr>
            <a:endParaRPr lang="en-US" sz="1800" dirty="0">
              <a:solidFill>
                <a:schemeClr val="tx1">
                  <a:lumMod val="75000"/>
                  <a:lumOff val="25000"/>
                </a:schemeClr>
              </a:solidFill>
            </a:endParaRPr>
          </a:p>
          <a:p>
            <a:pPr marL="342900" indent="-342900">
              <a:buFont typeface="+mj-lt"/>
              <a:buAutoNum type="arabicPeriod"/>
            </a:pPr>
            <a:r>
              <a:rPr lang="en-US" sz="1800" dirty="0">
                <a:solidFill>
                  <a:schemeClr val="tx1">
                    <a:lumMod val="75000"/>
                    <a:lumOff val="25000"/>
                  </a:schemeClr>
                </a:solidFill>
              </a:rPr>
              <a:t>Both global average pooling and max pooling are commonly used operations in convolutional neural networks (CNNs) for dimensionality reduction and feature extraction. They help in summarizing the information in the feature maps and providing a compact representation for further processing and classification</a:t>
            </a:r>
          </a:p>
          <a:p>
            <a:pPr marL="342900" indent="-342900">
              <a:buFont typeface="+mj-lt"/>
              <a:buAutoNum type="arabicPeriod"/>
            </a:pPr>
            <a:endParaRPr lang="en-US" sz="1800" dirty="0">
              <a:solidFill>
                <a:schemeClr val="tx1">
                  <a:lumMod val="75000"/>
                  <a:lumOff val="25000"/>
                </a:schemeClr>
              </a:solidFill>
            </a:endParaRPr>
          </a:p>
          <a:p>
            <a:pPr marL="342900" indent="-342900">
              <a:buFont typeface="+mj-lt"/>
              <a:buAutoNum type="arabicPeriod"/>
            </a:pPr>
            <a:r>
              <a:rPr lang="en-US" sz="1800" dirty="0">
                <a:solidFill>
                  <a:schemeClr val="tx1">
                    <a:lumMod val="75000"/>
                    <a:lumOff val="25000"/>
                  </a:schemeClr>
                </a:solidFill>
              </a:rPr>
              <a:t>The six types of wastes are mentioned are glass, cardboard, metal, paper, plastic, and trash.</a:t>
            </a:r>
          </a:p>
          <a:p>
            <a:pPr marL="342900" indent="-342900">
              <a:buFont typeface="+mj-lt"/>
              <a:buAutoNum type="arabicPeriod"/>
            </a:pPr>
            <a:r>
              <a:rPr lang="en-US" sz="1800" dirty="0">
                <a:solidFill>
                  <a:schemeClr val="tx1">
                    <a:lumMod val="75000"/>
                    <a:lumOff val="25000"/>
                  </a:schemeClr>
                </a:solidFill>
              </a:rPr>
              <a:t>accuracy of ResNet-50 is 92.08%,</a:t>
            </a:r>
          </a:p>
          <a:p>
            <a:pPr marL="342900" indent="-342900">
              <a:buFont typeface="+mj-lt"/>
              <a:buAutoNum type="arabicPeriod"/>
            </a:pPr>
            <a:endParaRPr lang="en-IN" sz="1600" dirty="0">
              <a:solidFill>
                <a:schemeClr val="tx1">
                  <a:lumMod val="75000"/>
                  <a:lumOff val="25000"/>
                </a:schemeClr>
              </a:solidFill>
            </a:endParaRPr>
          </a:p>
        </p:txBody>
      </p:sp>
    </p:spTree>
    <p:extLst>
      <p:ext uri="{BB962C8B-B14F-4D97-AF65-F5344CB8AC3E}">
        <p14:creationId xmlns:p14="http://schemas.microsoft.com/office/powerpoint/2010/main" val="1543353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9" y="1111623"/>
            <a:ext cx="8290560" cy="5909310"/>
          </a:xfrm>
          <a:prstGeom prst="rect">
            <a:avLst/>
          </a:prstGeom>
          <a:noFill/>
        </p:spPr>
        <p:txBody>
          <a:bodyPr wrap="square" rtlCol="0">
            <a:spAutoFit/>
          </a:bodyPr>
          <a:lstStyle/>
          <a:p>
            <a:pPr algn="just"/>
            <a:r>
              <a:rPr lang="en-IN" sz="1800" dirty="0"/>
              <a:t>Reference 13 :</a:t>
            </a:r>
          </a:p>
          <a:p>
            <a:pPr algn="just"/>
            <a:endParaRPr lang="en-IN" sz="1800" dirty="0">
              <a:solidFill>
                <a:schemeClr val="accent2">
                  <a:lumMod val="75000"/>
                </a:schemeClr>
              </a:solidFill>
            </a:endParaRPr>
          </a:p>
          <a:p>
            <a:pPr algn="just"/>
            <a:r>
              <a:rPr lang="en-US" sz="1800" i="0" dirty="0">
                <a:solidFill>
                  <a:schemeClr val="accent2">
                    <a:lumMod val="75000"/>
                  </a:schemeClr>
                </a:solidFill>
                <a:effectLst/>
                <a:cs typeface="Times New Roman" panose="02020603050405020304" pitchFamily="18" charset="0"/>
              </a:rPr>
              <a:t>Mittal, Ishika, et al. "Trash classification: classifying garbage using deep learning." </a:t>
            </a:r>
            <a:r>
              <a:rPr lang="en-US" sz="1800" i="1" dirty="0">
                <a:solidFill>
                  <a:schemeClr val="accent2">
                    <a:lumMod val="75000"/>
                  </a:schemeClr>
                </a:solidFill>
                <a:effectLst/>
                <a:cs typeface="Times New Roman" panose="02020603050405020304" pitchFamily="18" charset="0"/>
              </a:rPr>
              <a:t>Journal of engineering sciences</a:t>
            </a:r>
            <a:r>
              <a:rPr lang="en-US" sz="1800" i="0" dirty="0">
                <a:solidFill>
                  <a:schemeClr val="accent2">
                    <a:lumMod val="75000"/>
                  </a:schemeClr>
                </a:solidFill>
                <a:effectLst/>
                <a:cs typeface="Times New Roman" panose="02020603050405020304" pitchFamily="18" charset="0"/>
              </a:rPr>
              <a:t> 11.7 (2020).</a:t>
            </a:r>
            <a:endParaRPr lang="en-IN" sz="1800" dirty="0">
              <a:solidFill>
                <a:schemeClr val="accent2">
                  <a:lumMod val="75000"/>
                </a:schemeClr>
              </a:solidFill>
              <a:cs typeface="Times New Roman" panose="02020603050405020304" pitchFamily="18" charset="0"/>
            </a:endParaRPr>
          </a:p>
          <a:p>
            <a:pPr algn="just"/>
            <a:endParaRPr lang="en-IN" sz="1800" b="1" dirty="0"/>
          </a:p>
          <a:p>
            <a:pPr marL="342900" indent="-342900" algn="just">
              <a:buFont typeface="+mj-lt"/>
              <a:buAutoNum type="arabicPeriod"/>
            </a:pPr>
            <a:r>
              <a:rPr lang="en-US" sz="1800" b="0" i="0" dirty="0">
                <a:solidFill>
                  <a:schemeClr val="tx1">
                    <a:lumMod val="75000"/>
                    <a:lumOff val="25000"/>
                  </a:schemeClr>
                </a:solidFill>
                <a:effectLst/>
                <a:cs typeface="Times New Roman" panose="02020603050405020304" pitchFamily="18" charset="0"/>
              </a:rPr>
              <a:t>The paper presents a deep learning algorithm that accurately classifies images of garbage, improving waste management and segregation processes </a:t>
            </a:r>
          </a:p>
          <a:p>
            <a:pPr marL="342900" indent="-342900" algn="just">
              <a:buFont typeface="+mj-lt"/>
              <a:buAutoNum type="arabicPeriod"/>
            </a:pPr>
            <a:endParaRPr lang="en-US" sz="1800" dirty="0">
              <a:solidFill>
                <a:schemeClr val="tx1">
                  <a:lumMod val="75000"/>
                  <a:lumOff val="25000"/>
                </a:schemeClr>
              </a:solidFill>
              <a:cs typeface="Times New Roman" panose="02020603050405020304" pitchFamily="18" charset="0"/>
            </a:endParaRPr>
          </a:p>
          <a:p>
            <a:pPr marL="342900" indent="-342900" algn="just">
              <a:buFont typeface="+mj-lt"/>
              <a:buAutoNum type="arabicPeriod"/>
            </a:pPr>
            <a:r>
              <a:rPr lang="en-US" sz="1800" dirty="0">
                <a:solidFill>
                  <a:schemeClr val="tx1">
                    <a:lumMod val="75000"/>
                    <a:lumOff val="25000"/>
                  </a:schemeClr>
                </a:solidFill>
                <a:cs typeface="Times New Roman" panose="02020603050405020304" pitchFamily="18" charset="0"/>
              </a:rPr>
              <a:t>CNN is a type of Deep Learning algorithm which accepts input in the form of images ,In this paper it collects the waste images using Stereo camera and </a:t>
            </a:r>
            <a:r>
              <a:rPr lang="en-US" sz="1800" dirty="0" err="1">
                <a:solidFill>
                  <a:schemeClr val="tx1">
                    <a:lumMod val="75000"/>
                    <a:lumOff val="25000"/>
                  </a:schemeClr>
                </a:solidFill>
                <a:cs typeface="Times New Roman" panose="02020603050405020304" pitchFamily="18" charset="0"/>
              </a:rPr>
              <a:t>finnaly</a:t>
            </a:r>
            <a:r>
              <a:rPr lang="en-US" sz="1800" dirty="0">
                <a:solidFill>
                  <a:schemeClr val="tx1">
                    <a:lumMod val="75000"/>
                    <a:lumOff val="25000"/>
                  </a:schemeClr>
                </a:solidFill>
                <a:cs typeface="Times New Roman" panose="02020603050405020304" pitchFamily="18" charset="0"/>
              </a:rPr>
              <a:t> detect the object to classify images into different categories like glass, paper, plastic, metal , cardboard . </a:t>
            </a:r>
          </a:p>
          <a:p>
            <a:pPr marL="342900" indent="-342900" algn="just">
              <a:buFont typeface="+mj-lt"/>
              <a:buAutoNum type="arabicPeriod"/>
            </a:pPr>
            <a:endParaRPr lang="en-US" sz="1800" dirty="0">
              <a:solidFill>
                <a:schemeClr val="tx1">
                  <a:lumMod val="75000"/>
                  <a:lumOff val="25000"/>
                </a:schemeClr>
              </a:solidFill>
              <a:cs typeface="Times New Roman" panose="02020603050405020304" pitchFamily="18" charset="0"/>
            </a:endParaRPr>
          </a:p>
          <a:p>
            <a:pPr marL="342900" indent="-342900" algn="just">
              <a:buFont typeface="+mj-lt"/>
              <a:buAutoNum type="arabicPeriod"/>
            </a:pPr>
            <a:r>
              <a:rPr lang="en-US" sz="1800" dirty="0">
                <a:solidFill>
                  <a:schemeClr val="tx1">
                    <a:lumMod val="75000"/>
                    <a:lumOff val="25000"/>
                  </a:schemeClr>
                </a:solidFill>
                <a:cs typeface="Times New Roman" panose="02020603050405020304" pitchFamily="18" charset="0"/>
              </a:rPr>
              <a:t>In CNN is trained under 7 layers due to size and resolution of images and gives better output.</a:t>
            </a:r>
          </a:p>
          <a:p>
            <a:pPr marL="342900" indent="-342900" algn="just">
              <a:buFont typeface="+mj-lt"/>
              <a:buAutoNum type="arabicPeriod"/>
            </a:pPr>
            <a:endParaRPr lang="en-US" sz="1800" dirty="0">
              <a:solidFill>
                <a:schemeClr val="tx1">
                  <a:lumMod val="75000"/>
                  <a:lumOff val="25000"/>
                </a:schemeClr>
              </a:solidFill>
              <a:cs typeface="Times New Roman" panose="02020603050405020304" pitchFamily="18" charset="0"/>
            </a:endParaRPr>
          </a:p>
          <a:p>
            <a:pPr marL="342900" indent="-342900" algn="just">
              <a:buFont typeface="+mj-lt"/>
              <a:buAutoNum type="arabicPeriod"/>
            </a:pPr>
            <a:r>
              <a:rPr lang="en-US" sz="1800" dirty="0">
                <a:solidFill>
                  <a:schemeClr val="tx1">
                    <a:lumMod val="75000"/>
                    <a:lumOff val="25000"/>
                  </a:schemeClr>
                </a:solidFill>
                <a:cs typeface="Times New Roman" panose="02020603050405020304" pitchFamily="18" charset="0"/>
              </a:rPr>
              <a:t>In this 4 types of dataset is used and combined it get different classes like Glass, paper, </a:t>
            </a:r>
            <a:r>
              <a:rPr lang="en-US" sz="1800" dirty="0" err="1">
                <a:solidFill>
                  <a:schemeClr val="tx1">
                    <a:lumMod val="75000"/>
                    <a:lumOff val="25000"/>
                  </a:schemeClr>
                </a:solidFill>
                <a:cs typeface="Times New Roman" panose="02020603050405020304" pitchFamily="18" charset="0"/>
              </a:rPr>
              <a:t>plastic,cardboard</a:t>
            </a:r>
            <a:r>
              <a:rPr lang="en-US" sz="1800" dirty="0">
                <a:solidFill>
                  <a:schemeClr val="tx1">
                    <a:lumMod val="75000"/>
                    <a:lumOff val="25000"/>
                  </a:schemeClr>
                </a:solidFill>
                <a:cs typeface="Times New Roman" panose="02020603050405020304" pitchFamily="18" charset="0"/>
              </a:rPr>
              <a:t>, metal, Organic and recyclable</a:t>
            </a:r>
          </a:p>
          <a:p>
            <a:pPr algn="just"/>
            <a:endParaRPr lang="en-US" sz="1800" dirty="0">
              <a:cs typeface="Times New Roman" panose="02020603050405020304" pitchFamily="18" charset="0"/>
            </a:endParaRPr>
          </a:p>
          <a:p>
            <a:pPr algn="just"/>
            <a:endParaRPr lang="en-IN" sz="1800" dirty="0">
              <a:cs typeface="Times New Roman" panose="02020603050405020304" pitchFamily="18" charset="0"/>
            </a:endParaRPr>
          </a:p>
          <a:p>
            <a:pPr algn="just"/>
            <a:endParaRPr lang="en-IN" sz="1800" b="1" dirty="0"/>
          </a:p>
        </p:txBody>
      </p:sp>
    </p:spTree>
    <p:extLst>
      <p:ext uri="{BB962C8B-B14F-4D97-AF65-F5344CB8AC3E}">
        <p14:creationId xmlns:p14="http://schemas.microsoft.com/office/powerpoint/2010/main" val="254710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457200" y="685800"/>
            <a:ext cx="800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 name="TextBox 1">
            <a:extLst>
              <a:ext uri="{FF2B5EF4-FFF2-40B4-BE49-F238E27FC236}">
                <a16:creationId xmlns:a16="http://schemas.microsoft.com/office/drawing/2014/main" id="{C150B570-D492-0AB5-9950-FEAD29C47484}"/>
              </a:ext>
            </a:extLst>
          </p:cNvPr>
          <p:cNvSpPr txBox="1"/>
          <p:nvPr/>
        </p:nvSpPr>
        <p:spPr>
          <a:xfrm>
            <a:off x="1513841" y="813646"/>
            <a:ext cx="6690360" cy="830997"/>
          </a:xfrm>
          <a:prstGeom prst="rect">
            <a:avLst/>
          </a:prstGeom>
          <a:noFill/>
        </p:spPr>
        <p:txBody>
          <a:bodyPr wrap="square" rtlCol="0">
            <a:spAutoFit/>
          </a:bodyPr>
          <a:lstStyle/>
          <a:p>
            <a:pPr algn="just"/>
            <a:r>
              <a:rPr lang="en-US" dirty="0">
                <a:solidFill>
                  <a:srgbClr val="C00000"/>
                </a:solidFill>
              </a:rPr>
              <a:t>Enhancing Waste Management Through Deep       	Learning-Based Trash Classification</a:t>
            </a:r>
            <a:endParaRPr lang="en-IN" dirty="0">
              <a:solidFill>
                <a:srgbClr val="C00000"/>
              </a:solidFill>
            </a:endParaRPr>
          </a:p>
        </p:txBody>
      </p:sp>
      <p:sp>
        <p:nvSpPr>
          <p:cNvPr id="3" name="TextBox 2">
            <a:extLst>
              <a:ext uri="{FF2B5EF4-FFF2-40B4-BE49-F238E27FC236}">
                <a16:creationId xmlns:a16="http://schemas.microsoft.com/office/drawing/2014/main" id="{C4C152D1-FDF5-ABD6-68B2-BBE92324D783}"/>
              </a:ext>
            </a:extLst>
          </p:cNvPr>
          <p:cNvSpPr txBox="1"/>
          <p:nvPr/>
        </p:nvSpPr>
        <p:spPr>
          <a:xfrm>
            <a:off x="2690532" y="1813984"/>
            <a:ext cx="4838028" cy="1938992"/>
          </a:xfrm>
          <a:prstGeom prst="rect">
            <a:avLst/>
          </a:prstGeom>
          <a:noFill/>
        </p:spPr>
        <p:txBody>
          <a:bodyPr wrap="square" rtlCol="0">
            <a:spAutoFit/>
          </a:bodyPr>
          <a:lstStyle/>
          <a:p>
            <a:pPr marR="285750"/>
            <a:r>
              <a:rPr lang="en-US" b="1" dirty="0" err="1">
                <a:solidFill>
                  <a:srgbClr val="004282"/>
                </a:solidFill>
                <a:cs typeface="Times New Roman" panose="02020603050405020304" pitchFamily="18" charset="0"/>
              </a:rPr>
              <a:t>N.Kalyan</a:t>
            </a:r>
            <a:r>
              <a:rPr lang="en-US" b="1" dirty="0">
                <a:solidFill>
                  <a:srgbClr val="004282"/>
                </a:solidFill>
                <a:cs typeface="Times New Roman" panose="02020603050405020304" pitchFamily="18" charset="0"/>
              </a:rPr>
              <a:t>	  (21341A05C1)</a:t>
            </a:r>
            <a:r>
              <a:rPr lang="en-IN" b="1" dirty="0">
                <a:solidFill>
                  <a:srgbClr val="004282"/>
                </a:solidFill>
                <a:cs typeface="Times New Roman" panose="02020603050405020304" pitchFamily="18" charset="0"/>
              </a:rPr>
              <a:t> </a:t>
            </a:r>
          </a:p>
          <a:p>
            <a:pPr marR="285750"/>
            <a:r>
              <a:rPr lang="en-US" b="1" dirty="0">
                <a:solidFill>
                  <a:srgbClr val="004282"/>
                </a:solidFill>
                <a:cs typeface="Times New Roman" panose="02020603050405020304" pitchFamily="18" charset="0"/>
              </a:rPr>
              <a:t>K. </a:t>
            </a:r>
            <a:r>
              <a:rPr lang="en-US" b="1" dirty="0" err="1">
                <a:solidFill>
                  <a:srgbClr val="004282"/>
                </a:solidFill>
                <a:cs typeface="Times New Roman" panose="02020603050405020304" pitchFamily="18" charset="0"/>
              </a:rPr>
              <a:t>Kavyasree</a:t>
            </a:r>
            <a:r>
              <a:rPr lang="en-US" b="1" dirty="0">
                <a:solidFill>
                  <a:srgbClr val="004282"/>
                </a:solidFill>
                <a:cs typeface="Times New Roman" panose="02020603050405020304" pitchFamily="18" charset="0"/>
              </a:rPr>
              <a:t>	  (21341A0585)</a:t>
            </a:r>
            <a:endParaRPr lang="en-IN" sz="1800" dirty="0">
              <a:solidFill>
                <a:srgbClr val="004282"/>
              </a:solidFill>
            </a:endParaRPr>
          </a:p>
          <a:p>
            <a:pPr marR="285750"/>
            <a:r>
              <a:rPr lang="en-US" b="1" dirty="0" err="1">
                <a:solidFill>
                  <a:srgbClr val="004282"/>
                </a:solidFill>
                <a:cs typeface="Times New Roman" panose="02020603050405020304" pitchFamily="18" charset="0"/>
              </a:rPr>
              <a:t>M.Poleswarao</a:t>
            </a:r>
            <a:r>
              <a:rPr lang="en-US" b="1" dirty="0">
                <a:solidFill>
                  <a:srgbClr val="004282"/>
                </a:solidFill>
                <a:cs typeface="Times New Roman" panose="02020603050405020304" pitchFamily="18" charset="0"/>
              </a:rPr>
              <a:t>  (21341A05A0)</a:t>
            </a:r>
            <a:endParaRPr lang="en-IN" b="1" dirty="0">
              <a:solidFill>
                <a:srgbClr val="004282"/>
              </a:solidFill>
              <a:cs typeface="Times New Roman" panose="02020603050405020304" pitchFamily="18" charset="0"/>
            </a:endParaRPr>
          </a:p>
          <a:p>
            <a:pPr marR="285750"/>
            <a:r>
              <a:rPr lang="en-US" b="1" dirty="0" err="1">
                <a:solidFill>
                  <a:srgbClr val="004282"/>
                </a:solidFill>
                <a:cs typeface="Times New Roman" panose="02020603050405020304" pitchFamily="18" charset="0"/>
              </a:rPr>
              <a:t>L.Raju</a:t>
            </a:r>
            <a:r>
              <a:rPr lang="en-US" b="1" dirty="0">
                <a:solidFill>
                  <a:srgbClr val="004282"/>
                </a:solidFill>
                <a:cs typeface="Times New Roman" panose="02020603050405020304" pitchFamily="18" charset="0"/>
              </a:rPr>
              <a:t>	  (21341A0590)</a:t>
            </a:r>
          </a:p>
          <a:p>
            <a:pPr marR="285750"/>
            <a:r>
              <a:rPr lang="en-US" b="1" dirty="0" err="1">
                <a:solidFill>
                  <a:srgbClr val="004282"/>
                </a:solidFill>
                <a:cs typeface="Times New Roman" panose="02020603050405020304" pitchFamily="18" charset="0"/>
              </a:rPr>
              <a:t>L.Ajay</a:t>
            </a:r>
            <a:r>
              <a:rPr lang="en-US" b="1" dirty="0">
                <a:solidFill>
                  <a:srgbClr val="004282"/>
                </a:solidFill>
                <a:cs typeface="Times New Roman" panose="02020603050405020304" pitchFamily="18" charset="0"/>
              </a:rPr>
              <a:t> </a:t>
            </a:r>
            <a:r>
              <a:rPr lang="en-US" b="1" dirty="0" err="1">
                <a:solidFill>
                  <a:srgbClr val="004282"/>
                </a:solidFill>
                <a:cs typeface="Times New Roman" panose="02020603050405020304" pitchFamily="18" charset="0"/>
              </a:rPr>
              <a:t>kumar</a:t>
            </a:r>
            <a:r>
              <a:rPr lang="en-US" b="1" dirty="0">
                <a:solidFill>
                  <a:srgbClr val="004282"/>
                </a:solidFill>
                <a:cs typeface="Times New Roman" panose="02020603050405020304" pitchFamily="18" charset="0"/>
              </a:rPr>
              <a:t>  (21341A0591)</a:t>
            </a:r>
            <a:endParaRPr lang="en-IN" b="1" dirty="0">
              <a:solidFill>
                <a:srgbClr val="004282"/>
              </a:solidFill>
              <a:cs typeface="Times New Roman" panose="02020603050405020304" pitchFamily="18" charset="0"/>
            </a:endParaRPr>
          </a:p>
        </p:txBody>
      </p:sp>
      <p:sp>
        <p:nvSpPr>
          <p:cNvPr id="5" name="TextBox 4">
            <a:extLst>
              <a:ext uri="{FF2B5EF4-FFF2-40B4-BE49-F238E27FC236}">
                <a16:creationId xmlns:a16="http://schemas.microsoft.com/office/drawing/2014/main" id="{220E0BE4-9EEF-8564-1F2F-B5002CC64135}"/>
              </a:ext>
            </a:extLst>
          </p:cNvPr>
          <p:cNvSpPr txBox="1"/>
          <p:nvPr/>
        </p:nvSpPr>
        <p:spPr>
          <a:xfrm>
            <a:off x="2164977" y="3880821"/>
            <a:ext cx="4585446" cy="1569660"/>
          </a:xfrm>
          <a:prstGeom prst="rect">
            <a:avLst/>
          </a:prstGeom>
          <a:noFill/>
        </p:spPr>
        <p:txBody>
          <a:bodyPr wrap="square">
            <a:spAutoFit/>
          </a:bodyPr>
          <a:lstStyle/>
          <a:p>
            <a:pPr algn="ctr"/>
            <a:r>
              <a:rPr lang="en-US" sz="2400" b="1" dirty="0">
                <a:solidFill>
                  <a:srgbClr val="C00000"/>
                </a:solidFill>
                <a:cs typeface="Times New Roman" panose="02020603050405020304" pitchFamily="18" charset="0"/>
              </a:rPr>
              <a:t>Under the guidance of</a:t>
            </a:r>
          </a:p>
          <a:p>
            <a:pPr algn="ctr"/>
            <a:r>
              <a:rPr lang="en-IN" dirty="0">
                <a:solidFill>
                  <a:srgbClr val="00B050"/>
                </a:solidFill>
              </a:rPr>
              <a:t>Ms. K. B. </a:t>
            </a:r>
            <a:r>
              <a:rPr lang="en-IN" dirty="0" err="1">
                <a:solidFill>
                  <a:srgbClr val="00B050"/>
                </a:solidFill>
              </a:rPr>
              <a:t>Krishnaveni</a:t>
            </a:r>
            <a:endParaRPr lang="en-IN" dirty="0">
              <a:solidFill>
                <a:srgbClr val="00B050"/>
              </a:solidFill>
            </a:endParaRPr>
          </a:p>
          <a:p>
            <a:pPr algn="ctr"/>
            <a:r>
              <a:rPr lang="en-US" sz="2400" b="1" dirty="0">
                <a:solidFill>
                  <a:srgbClr val="00B050"/>
                </a:solidFill>
                <a:cs typeface="Times New Roman" panose="02020603050405020304" pitchFamily="18" charset="0"/>
              </a:rPr>
              <a:t>Assistant Professor </a:t>
            </a:r>
          </a:p>
          <a:p>
            <a:pPr algn="ctr"/>
            <a:r>
              <a:rPr lang="en-US" b="1" dirty="0">
                <a:solidFill>
                  <a:srgbClr val="00B050"/>
                </a:solidFill>
                <a:cs typeface="Times New Roman" panose="02020603050405020304" pitchFamily="18" charset="0"/>
              </a:rPr>
              <a:t>GMR Institute of Technology </a:t>
            </a:r>
            <a:endParaRPr lang="en-US" sz="2400" b="1" dirty="0">
              <a:solidFill>
                <a:srgbClr val="00B050"/>
              </a:solidFill>
              <a:cs typeface="Times New Roman" panose="02020603050405020304" pitchFamily="18" charset="0"/>
            </a:endParaRPr>
          </a:p>
        </p:txBody>
      </p:sp>
    </p:spTree>
    <p:extLst>
      <p:ext uri="{BB962C8B-B14F-4D97-AF65-F5344CB8AC3E}">
        <p14:creationId xmlns:p14="http://schemas.microsoft.com/office/powerpoint/2010/main" val="860349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8" y="1111623"/>
            <a:ext cx="8310881" cy="5909310"/>
          </a:xfrm>
          <a:prstGeom prst="rect">
            <a:avLst/>
          </a:prstGeom>
          <a:noFill/>
        </p:spPr>
        <p:txBody>
          <a:bodyPr wrap="square" rtlCol="0">
            <a:spAutoFit/>
          </a:bodyPr>
          <a:lstStyle/>
          <a:p>
            <a:pPr algn="just"/>
            <a:r>
              <a:rPr lang="en-IN" sz="1800" dirty="0">
                <a:solidFill>
                  <a:schemeClr val="accent2">
                    <a:lumMod val="75000"/>
                  </a:schemeClr>
                </a:solidFill>
                <a:cs typeface="Times New Roman" panose="02020603050405020304" pitchFamily="18" charset="0"/>
              </a:rPr>
              <a:t>Reference 14 :</a:t>
            </a:r>
          </a:p>
          <a:p>
            <a:pPr algn="just"/>
            <a:endParaRPr lang="en-IN" sz="1800" dirty="0">
              <a:solidFill>
                <a:schemeClr val="accent2">
                  <a:lumMod val="75000"/>
                </a:schemeClr>
              </a:solidFill>
              <a:cs typeface="Times New Roman" panose="02020603050405020304" pitchFamily="18" charset="0"/>
            </a:endParaRPr>
          </a:p>
          <a:p>
            <a:pPr algn="just"/>
            <a:r>
              <a:rPr lang="en-US" sz="1800" i="0" dirty="0">
                <a:solidFill>
                  <a:schemeClr val="accent2">
                    <a:lumMod val="75000"/>
                  </a:schemeClr>
                </a:solidFill>
                <a:effectLst/>
                <a:cs typeface="Times New Roman" panose="02020603050405020304" pitchFamily="18" charset="0"/>
              </a:rPr>
              <a:t>Pandey, Ayush, et al. "Enhancing Waste Management: Automated Classification of Biodegradable and Non-biodegradable Waste using CNN.</a:t>
            </a:r>
          </a:p>
          <a:p>
            <a:pPr algn="just"/>
            <a:endParaRPr lang="en-US" sz="1800" i="0" dirty="0">
              <a:solidFill>
                <a:schemeClr val="accent2">
                  <a:lumMod val="75000"/>
                </a:schemeClr>
              </a:solidFill>
              <a:effectLst/>
              <a:cs typeface="Times New Roman" panose="02020603050405020304" pitchFamily="18" charset="0"/>
            </a:endParaRPr>
          </a:p>
          <a:p>
            <a:pPr marL="342900" indent="-342900" algn="just">
              <a:buFont typeface="+mj-lt"/>
              <a:buAutoNum type="arabicPeriod"/>
            </a:pPr>
            <a:r>
              <a:rPr lang="en-US" sz="1800" b="0" i="0" dirty="0">
                <a:solidFill>
                  <a:schemeClr val="tx1">
                    <a:lumMod val="85000"/>
                    <a:lumOff val="15000"/>
                  </a:schemeClr>
                </a:solidFill>
                <a:effectLst/>
                <a:cs typeface="Times New Roman" panose="02020603050405020304" pitchFamily="18" charset="0"/>
              </a:rPr>
              <a:t>The paper proposes an automated waste classification system using Convolutional Neural Networks (CNNs) to improve waste management and also to classify waste into biodegradable and non-biodegradable categories</a:t>
            </a:r>
          </a:p>
          <a:p>
            <a:pPr marL="342900" indent="-342900" algn="just">
              <a:buFont typeface="+mj-lt"/>
              <a:buAutoNum type="arabicPeriod"/>
            </a:pPr>
            <a:endParaRPr lang="en-US" sz="1800" dirty="0">
              <a:solidFill>
                <a:schemeClr val="tx1">
                  <a:lumMod val="85000"/>
                  <a:lumOff val="15000"/>
                </a:schemeClr>
              </a:solidFill>
              <a:cs typeface="Times New Roman" panose="02020603050405020304" pitchFamily="18" charset="0"/>
            </a:endParaRPr>
          </a:p>
          <a:p>
            <a:pPr marL="342900" indent="-342900" algn="just">
              <a:buFont typeface="+mj-lt"/>
              <a:buAutoNum type="arabicPeriod"/>
            </a:pPr>
            <a:r>
              <a:rPr lang="en-US" sz="1800" dirty="0">
                <a:solidFill>
                  <a:schemeClr val="tx1">
                    <a:lumMod val="85000"/>
                    <a:lumOff val="15000"/>
                  </a:schemeClr>
                </a:solidFill>
                <a:cs typeface="Times New Roman" panose="02020603050405020304" pitchFamily="18" charset="0"/>
              </a:rPr>
              <a:t>Research has compared different CNN architectures such as VGG, Inception, </a:t>
            </a:r>
            <a:r>
              <a:rPr lang="en-US" sz="1800" dirty="0" err="1">
                <a:solidFill>
                  <a:schemeClr val="tx1">
                    <a:lumMod val="85000"/>
                    <a:lumOff val="15000"/>
                  </a:schemeClr>
                </a:solidFill>
                <a:cs typeface="Times New Roman" panose="02020603050405020304" pitchFamily="18" charset="0"/>
              </a:rPr>
              <a:t>ResNet</a:t>
            </a:r>
            <a:r>
              <a:rPr lang="en-US" sz="1800" dirty="0">
                <a:solidFill>
                  <a:schemeClr val="tx1">
                    <a:lumMod val="85000"/>
                    <a:lumOff val="15000"/>
                  </a:schemeClr>
                </a:solidFill>
                <a:cs typeface="Times New Roman" panose="02020603050405020304" pitchFamily="18" charset="0"/>
              </a:rPr>
              <a:t>, and others to determine the optimal model for waste classification tasks</a:t>
            </a:r>
          </a:p>
          <a:p>
            <a:pPr marL="342900" indent="-342900" algn="just">
              <a:buFont typeface="+mj-lt"/>
              <a:buAutoNum type="arabicPeriod"/>
            </a:pPr>
            <a:endParaRPr lang="en-US" sz="1800" dirty="0">
              <a:solidFill>
                <a:schemeClr val="tx1">
                  <a:lumMod val="85000"/>
                  <a:lumOff val="15000"/>
                </a:schemeClr>
              </a:solidFill>
              <a:cs typeface="Times New Roman" panose="02020603050405020304" pitchFamily="18" charset="0"/>
            </a:endParaRPr>
          </a:p>
          <a:p>
            <a:pPr marL="342900" indent="-342900" algn="just">
              <a:buFont typeface="+mj-lt"/>
              <a:buAutoNum type="arabicPeriod"/>
            </a:pPr>
            <a:r>
              <a:rPr lang="en-US" sz="1800" dirty="0">
                <a:solidFill>
                  <a:schemeClr val="tx1">
                    <a:lumMod val="85000"/>
                    <a:lumOff val="15000"/>
                  </a:schemeClr>
                </a:solidFill>
                <a:cs typeface="Times New Roman" panose="02020603050405020304" pitchFamily="18" charset="0"/>
              </a:rPr>
              <a:t>Input layer preprocesses waste image data, convolutional layers extract features, activation layers introduce nonlinearity, pooling layers reduce dimensionality, and dropout layers prevent overfitting. Fully connected layers map features to output nodes, and the output layer determines waste classification probabilities using SoftMax.</a:t>
            </a:r>
          </a:p>
          <a:p>
            <a:pPr marL="342900" indent="-342900" algn="just">
              <a:buFont typeface="+mj-lt"/>
              <a:buAutoNum type="arabicPeriod"/>
            </a:pPr>
            <a:endParaRPr lang="en-US" sz="1800" dirty="0">
              <a:solidFill>
                <a:schemeClr val="tx1">
                  <a:lumMod val="85000"/>
                  <a:lumOff val="15000"/>
                </a:schemeClr>
              </a:solidFill>
              <a:cs typeface="Times New Roman" panose="02020603050405020304" pitchFamily="18" charset="0"/>
            </a:endParaRPr>
          </a:p>
          <a:p>
            <a:pPr marL="342900" indent="-342900" algn="just">
              <a:buFont typeface="+mj-lt"/>
              <a:buAutoNum type="arabicPeriod"/>
            </a:pPr>
            <a:r>
              <a:rPr lang="en-US" sz="1800" dirty="0">
                <a:solidFill>
                  <a:schemeClr val="tx1">
                    <a:lumMod val="85000"/>
                    <a:lumOff val="15000"/>
                  </a:schemeClr>
                </a:solidFill>
                <a:cs typeface="Times New Roman" panose="02020603050405020304" pitchFamily="18" charset="0"/>
              </a:rPr>
              <a:t>accuracy of 99.23% in categorizing plastic garbage into 4 categories </a:t>
            </a:r>
            <a:endParaRPr lang="en-IN" sz="1800" dirty="0">
              <a:solidFill>
                <a:schemeClr val="tx1">
                  <a:lumMod val="85000"/>
                  <a:lumOff val="15000"/>
                </a:schemeClr>
              </a:solidFill>
              <a:cs typeface="Times New Roman" panose="02020603050405020304" pitchFamily="18" charset="0"/>
            </a:endParaRPr>
          </a:p>
          <a:p>
            <a:pPr algn="just"/>
            <a:endParaRPr lang="en-IN" sz="1800" dirty="0">
              <a:cs typeface="Times New Roman" panose="02020603050405020304" pitchFamily="18" charset="0"/>
            </a:endParaRPr>
          </a:p>
          <a:p>
            <a:pPr algn="just"/>
            <a:endParaRPr lang="en-IN" sz="1800" b="1" dirty="0">
              <a:cs typeface="Times New Roman" panose="02020603050405020304" pitchFamily="18" charset="0"/>
            </a:endParaRPr>
          </a:p>
        </p:txBody>
      </p:sp>
    </p:spTree>
    <p:extLst>
      <p:ext uri="{BB962C8B-B14F-4D97-AF65-F5344CB8AC3E}">
        <p14:creationId xmlns:p14="http://schemas.microsoft.com/office/powerpoint/2010/main" val="297387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609598" y="1111623"/>
            <a:ext cx="8341567" cy="5632311"/>
          </a:xfrm>
          <a:prstGeom prst="rect">
            <a:avLst/>
          </a:prstGeom>
          <a:noFill/>
        </p:spPr>
        <p:txBody>
          <a:bodyPr wrap="square" rtlCol="0">
            <a:spAutoFit/>
          </a:bodyPr>
          <a:lstStyle/>
          <a:p>
            <a:r>
              <a:rPr lang="en-IN" sz="1800" dirty="0">
                <a:solidFill>
                  <a:schemeClr val="accent2">
                    <a:lumMod val="75000"/>
                  </a:schemeClr>
                </a:solidFill>
              </a:rPr>
              <a:t>Reference 15:</a:t>
            </a:r>
          </a:p>
          <a:p>
            <a:endParaRPr lang="en-IN" sz="1800" dirty="0">
              <a:solidFill>
                <a:schemeClr val="accent2">
                  <a:lumMod val="75000"/>
                </a:schemeClr>
              </a:solidFill>
            </a:endParaRPr>
          </a:p>
          <a:p>
            <a:r>
              <a:rPr lang="en-IN" sz="1800" dirty="0" err="1">
                <a:solidFill>
                  <a:schemeClr val="accent2">
                    <a:lumMod val="75000"/>
                  </a:schemeClr>
                </a:solidFill>
              </a:rPr>
              <a:t>Ramsurrun</a:t>
            </a:r>
            <a:r>
              <a:rPr lang="en-IN" sz="1800" dirty="0">
                <a:solidFill>
                  <a:schemeClr val="accent2">
                    <a:lumMod val="75000"/>
                  </a:schemeClr>
                </a:solidFill>
              </a:rPr>
              <a:t>, Nadish, et al. "Recyclable waste classification using computer vision and deep learning." 2021 zooming innovation in consumer technologies conference (ZINC). IEEE, 2021.</a:t>
            </a:r>
          </a:p>
          <a:p>
            <a:endParaRPr lang="en-IN" sz="1800" dirty="0">
              <a:solidFill>
                <a:schemeClr val="tx2">
                  <a:lumMod val="75000"/>
                  <a:lumOff val="25000"/>
                </a:schemeClr>
              </a:solidFill>
            </a:endParaRPr>
          </a:p>
          <a:p>
            <a:pPr marL="342900" indent="-342900">
              <a:buFont typeface="+mj-lt"/>
              <a:buAutoNum type="arabicPeriod"/>
            </a:pPr>
            <a:r>
              <a:rPr lang="en-US" sz="1800" dirty="0">
                <a:solidFill>
                  <a:schemeClr val="tx1">
                    <a:lumMod val="85000"/>
                    <a:lumOff val="15000"/>
                  </a:schemeClr>
                </a:solidFill>
              </a:rPr>
              <a:t>In this paper  our work proposes a Deep Learning approach using computer vision to automatically </a:t>
            </a:r>
          </a:p>
          <a:p>
            <a:pPr marL="342900" indent="-342900">
              <a:buFont typeface="+mj-lt"/>
              <a:buAutoNum type="arabicPeriod"/>
            </a:pPr>
            <a:endParaRPr lang="en-US" sz="1800" dirty="0">
              <a:solidFill>
                <a:schemeClr val="tx1">
                  <a:lumMod val="85000"/>
                  <a:lumOff val="15000"/>
                </a:schemeClr>
              </a:solidFill>
            </a:endParaRPr>
          </a:p>
          <a:p>
            <a:pPr marL="342900" indent="-342900">
              <a:buFont typeface="+mj-lt"/>
              <a:buAutoNum type="arabicPeriod"/>
            </a:pPr>
            <a:r>
              <a:rPr lang="en-US" sz="1800" dirty="0">
                <a:solidFill>
                  <a:schemeClr val="tx1">
                    <a:lumMod val="85000"/>
                    <a:lumOff val="15000"/>
                  </a:schemeClr>
                </a:solidFill>
              </a:rPr>
              <a:t>identify the type of waste and classify it into five main categories: plastic, metal, paper, cardboard and glass.</a:t>
            </a:r>
          </a:p>
          <a:p>
            <a:pPr marL="342900" indent="-342900">
              <a:buFont typeface="+mj-lt"/>
              <a:buAutoNum type="arabicPeriod"/>
            </a:pPr>
            <a:endParaRPr lang="en-US" sz="1800" dirty="0">
              <a:solidFill>
                <a:schemeClr val="tx1">
                  <a:lumMod val="85000"/>
                  <a:lumOff val="15000"/>
                </a:schemeClr>
              </a:solidFill>
            </a:endParaRPr>
          </a:p>
          <a:p>
            <a:pPr marL="342900" indent="-342900">
              <a:buFont typeface="+mj-lt"/>
              <a:buAutoNum type="arabicPeriod"/>
            </a:pPr>
            <a:r>
              <a:rPr lang="en-US" sz="1800" dirty="0">
                <a:solidFill>
                  <a:schemeClr val="tx1">
                    <a:lumMod val="85000"/>
                    <a:lumOff val="15000"/>
                  </a:schemeClr>
                </a:solidFill>
              </a:rPr>
              <a:t>Also compare two Machine Learning techniques, Support Vector Machine (SVM) and Convolutional Neural Network (CNN) also known as </a:t>
            </a:r>
            <a:r>
              <a:rPr lang="en-US" sz="1800" dirty="0" err="1">
                <a:solidFill>
                  <a:schemeClr val="tx1">
                    <a:lumMod val="85000"/>
                    <a:lumOff val="15000"/>
                  </a:schemeClr>
                </a:solidFill>
              </a:rPr>
              <a:t>AlexNet</a:t>
            </a:r>
            <a:r>
              <a:rPr lang="en-US" sz="1800" dirty="0">
                <a:solidFill>
                  <a:schemeClr val="tx1">
                    <a:lumMod val="85000"/>
                    <a:lumOff val="15000"/>
                  </a:schemeClr>
                </a:solidFill>
              </a:rPr>
              <a:t>) for the classification of waste into five main classes (glass, paper, metal, plastic, cardboard).</a:t>
            </a:r>
          </a:p>
          <a:p>
            <a:pPr marL="342900" indent="-342900">
              <a:buFont typeface="+mj-lt"/>
              <a:buAutoNum type="arabicPeriod"/>
            </a:pPr>
            <a:endParaRPr lang="en-US" sz="1800" dirty="0">
              <a:solidFill>
                <a:schemeClr val="tx1">
                  <a:lumMod val="85000"/>
                  <a:lumOff val="15000"/>
                </a:schemeClr>
              </a:solidFill>
            </a:endParaRPr>
          </a:p>
          <a:p>
            <a:pPr marL="342900" indent="-342900">
              <a:buFont typeface="+mj-lt"/>
              <a:buAutoNum type="arabicPeriod"/>
            </a:pPr>
            <a:r>
              <a:rPr lang="en-US" sz="1800" dirty="0">
                <a:solidFill>
                  <a:schemeClr val="tx1">
                    <a:lumMod val="85000"/>
                    <a:lumOff val="15000"/>
                  </a:schemeClr>
                </a:solidFill>
              </a:rPr>
              <a:t>They reached a 92% accuracy and used Raspberry Pi to open the bin where images are sent using </a:t>
            </a:r>
            <a:r>
              <a:rPr lang="en-US" sz="1800" dirty="0" err="1">
                <a:solidFill>
                  <a:schemeClr val="tx1">
                    <a:lumMod val="85000"/>
                    <a:lumOff val="15000"/>
                  </a:schemeClr>
                </a:solidFill>
              </a:rPr>
              <a:t>LoRaWan</a:t>
            </a:r>
            <a:r>
              <a:rPr lang="en-US" sz="1800" dirty="0">
                <a:solidFill>
                  <a:schemeClr val="tx1">
                    <a:lumMod val="85000"/>
                    <a:lumOff val="15000"/>
                  </a:schemeClr>
                </a:solidFill>
              </a:rPr>
              <a:t> connectivity</a:t>
            </a:r>
            <a:endParaRPr lang="en-IN" sz="1800" dirty="0">
              <a:solidFill>
                <a:schemeClr val="tx1">
                  <a:lumMod val="85000"/>
                  <a:lumOff val="15000"/>
                </a:schemeClr>
              </a:solidFill>
            </a:endParaRPr>
          </a:p>
          <a:p>
            <a:endParaRPr lang="en-IN" sz="1800" dirty="0">
              <a:solidFill>
                <a:schemeClr val="tx2">
                  <a:lumMod val="75000"/>
                  <a:lumOff val="25000"/>
                </a:schemeClr>
              </a:solidFill>
            </a:endParaRPr>
          </a:p>
          <a:p>
            <a:endParaRPr lang="en-IN" sz="1800" b="1" dirty="0"/>
          </a:p>
        </p:txBody>
      </p:sp>
    </p:spTree>
    <p:extLst>
      <p:ext uri="{BB962C8B-B14F-4D97-AF65-F5344CB8AC3E}">
        <p14:creationId xmlns:p14="http://schemas.microsoft.com/office/powerpoint/2010/main" val="1378128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09C82-E6D8-773E-D8E1-9DF38D95EDFF}"/>
              </a:ext>
            </a:extLst>
          </p:cNvPr>
          <p:cNvSpPr>
            <a:spLocks noGrp="1"/>
          </p:cNvSpPr>
          <p:nvPr>
            <p:ph idx="1"/>
          </p:nvPr>
        </p:nvSpPr>
        <p:spPr>
          <a:xfrm>
            <a:off x="497840" y="1046480"/>
            <a:ext cx="8463280" cy="5547360"/>
          </a:xfrm>
        </p:spPr>
        <p:txBody>
          <a:bodyPr/>
          <a:lstStyle/>
          <a:p>
            <a:pPr marL="0" indent="0" algn="just">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16:</a:t>
            </a:r>
          </a:p>
          <a:p>
            <a:pPr marL="0" indent="0" algn="just">
              <a:buNone/>
            </a:pP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Wang, Y., Zhao, W. J., Xu, J., &amp; Hong, R. (2020). Recyclable waste identification using </a:t>
            </a:r>
            <a:r>
              <a:rPr lang="en-IN" sz="1800" i="0" dirty="0" err="1">
                <a:solidFill>
                  <a:schemeClr val="accent2">
                    <a:lumMod val="75000"/>
                  </a:schemeClr>
                </a:solidFill>
                <a:effectLst/>
                <a:latin typeface="Times New Roman" panose="02020603050405020304" pitchFamily="18" charset="0"/>
                <a:cs typeface="Times New Roman" panose="02020603050405020304" pitchFamily="18" charset="0"/>
              </a:rPr>
              <a:t>cnn</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image recognition and gaussian clustering. </a:t>
            </a:r>
            <a:r>
              <a:rPr lang="en-IN" sz="1800" i="1" dirty="0" err="1">
                <a:solidFill>
                  <a:schemeClr val="accent2">
                    <a:lumMod val="75000"/>
                  </a:schemeClr>
                </a:solidFill>
                <a:effectLst/>
                <a:latin typeface="Times New Roman" panose="02020603050405020304" pitchFamily="18" charset="0"/>
                <a:cs typeface="Times New Roman" panose="02020603050405020304" pitchFamily="18" charset="0"/>
              </a:rPr>
              <a:t>arXiv</a:t>
            </a:r>
            <a:r>
              <a:rPr lang="en-IN" sz="1800" i="1" dirty="0">
                <a:solidFill>
                  <a:schemeClr val="accent2">
                    <a:lumMod val="75000"/>
                  </a:schemeClr>
                </a:solidFill>
                <a:effectLst/>
                <a:latin typeface="Times New Roman" panose="02020603050405020304" pitchFamily="18" charset="0"/>
                <a:cs typeface="Times New Roman" panose="02020603050405020304" pitchFamily="18" charset="0"/>
              </a:rPr>
              <a:t> preprint arXiv:2011.01353</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a:t>
            </a:r>
          </a:p>
          <a:p>
            <a:pPr marL="0" indent="0" algn="just">
              <a:buNone/>
            </a:pP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proposes a convolutional neural network (CNN) model for waste identification and classification, using transfer learning from a pretrained Resnet-50 CNN for feature extraction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model utilizes a sliding-window process for image segmentation in the pre-classification stage and Gaussian Clustering to locate the objects in the post classification stage.</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model achieves an overall detection rate of 48.4% in simulation and a final classification accuracy of 92.4% </a:t>
            </a:r>
            <a:r>
              <a:rPr lang="en-US" sz="1800" b="1" dirty="0">
                <a:solidFill>
                  <a:srgbClr val="000000"/>
                </a:solidFill>
                <a:latin typeface="Times New Roman" panose="02020603050405020304" pitchFamily="18" charset="0"/>
                <a:cs typeface="Times New Roman" panose="02020603050405020304" pitchFamily="18" charset="0"/>
              </a:rPr>
              <a:t>.</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a:t>
            </a:r>
            <a:r>
              <a:rPr lang="en-US" sz="1800" b="0" i="0" dirty="0" err="1">
                <a:solidFill>
                  <a:srgbClr val="000000"/>
                </a:solidFill>
                <a:effectLst/>
                <a:latin typeface="Times New Roman" panose="02020603050405020304" pitchFamily="18" charset="0"/>
                <a:cs typeface="Times New Roman" panose="02020603050405020304" pitchFamily="18" charset="0"/>
              </a:rPr>
              <a:t>TrashNet</a:t>
            </a:r>
            <a:r>
              <a:rPr lang="en-US" sz="1800" b="0" i="0" dirty="0">
                <a:solidFill>
                  <a:srgbClr val="000000"/>
                </a:solidFill>
                <a:effectLst/>
                <a:latin typeface="Times New Roman" panose="02020603050405020304" pitchFamily="18" charset="0"/>
                <a:cs typeface="Times New Roman" panose="02020603050405020304" pitchFamily="18" charset="0"/>
              </a:rPr>
              <a:t> dataset is augmented for training the model, which contains 2527 RGB waste images labeled with six categories: cardboard, glass, metal, paper, plastic, and trash</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 Previous works in waste object classification have focused on single object identification, while this study combines mass detection with high performance identification</a:t>
            </a:r>
          </a:p>
          <a:p>
            <a:pPr marL="0" indent="0" algn="just">
              <a:buNone/>
            </a:pPr>
            <a:r>
              <a:rPr lang="en-IN" sz="1800" b="1"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D4342AF-C73A-150A-22C1-B5938EA662BC}"/>
              </a:ext>
            </a:extLst>
          </p:cNvPr>
          <p:cNvSpPr>
            <a:spLocks noGrp="1"/>
          </p:cNvSpPr>
          <p:nvPr>
            <p:ph type="dt" sz="half" idx="10"/>
          </p:nvPr>
        </p:nvSpPr>
        <p:spPr/>
        <p:txBody>
          <a:bodyPr/>
          <a:lstStyle/>
          <a:p>
            <a:pPr>
              <a:defRPr/>
            </a:pPr>
            <a:r>
              <a:rPr lang="en-US"/>
              <a:t>4 December 2017</a:t>
            </a:r>
          </a:p>
        </p:txBody>
      </p:sp>
      <p:sp>
        <p:nvSpPr>
          <p:cNvPr id="5" name="Slide Number Placeholder 4">
            <a:extLst>
              <a:ext uri="{FF2B5EF4-FFF2-40B4-BE49-F238E27FC236}">
                <a16:creationId xmlns:a16="http://schemas.microsoft.com/office/drawing/2014/main" id="{F69AC5B3-6152-195B-6E7E-DBBBBB665215}"/>
              </a:ext>
            </a:extLst>
          </p:cNvPr>
          <p:cNvSpPr>
            <a:spLocks noGrp="1"/>
          </p:cNvSpPr>
          <p:nvPr>
            <p:ph type="sldNum" sz="quarter" idx="12"/>
          </p:nvPr>
        </p:nvSpPr>
        <p:spPr/>
        <p:txBody>
          <a:bodyPr/>
          <a:lstStyle/>
          <a:p>
            <a:pPr>
              <a:defRPr/>
            </a:pPr>
            <a:fld id="{51EDAF45-A1ED-443F-B7DC-99AC8969684E}" type="slidenum">
              <a:rPr lang="en-US" smtClean="0"/>
              <a:pPr>
                <a:defRPr/>
              </a:pPr>
              <a:t>22</a:t>
            </a:fld>
            <a:endParaRPr lang="en-US" dirty="0"/>
          </a:p>
        </p:txBody>
      </p:sp>
      <p:sp>
        <p:nvSpPr>
          <p:cNvPr id="6" name="Title 1">
            <a:extLst>
              <a:ext uri="{FF2B5EF4-FFF2-40B4-BE49-F238E27FC236}">
                <a16:creationId xmlns:a16="http://schemas.microsoft.com/office/drawing/2014/main" id="{E36756A6-BE9E-9E1F-521D-6FA8C64E20C6}"/>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663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6AD487-22ED-B401-BAE9-D7A097D66286}"/>
              </a:ext>
            </a:extLst>
          </p:cNvPr>
          <p:cNvSpPr>
            <a:spLocks noGrp="1"/>
          </p:cNvSpPr>
          <p:nvPr>
            <p:ph idx="1"/>
          </p:nvPr>
        </p:nvSpPr>
        <p:spPr>
          <a:xfrm>
            <a:off x="447040" y="1167788"/>
            <a:ext cx="8544560" cy="5385412"/>
          </a:xfrm>
        </p:spPr>
        <p:txBody>
          <a:bodyPr/>
          <a:lstStyle/>
          <a:p>
            <a:pPr marL="0" indent="0" algn="just">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17 :</a:t>
            </a:r>
          </a:p>
          <a:p>
            <a:pPr marL="0" indent="0" algn="just">
              <a:buNone/>
            </a:pP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marL="0" indent="0" algn="just">
              <a:buNone/>
            </a:pPr>
            <a:r>
              <a:rPr lang="en-US" sz="1800" i="0" dirty="0">
                <a:solidFill>
                  <a:schemeClr val="accent2">
                    <a:lumMod val="75000"/>
                  </a:schemeClr>
                </a:solidFill>
                <a:effectLst/>
                <a:latin typeface="Times New Roman" panose="02020603050405020304" pitchFamily="18" charset="0"/>
                <a:cs typeface="Times New Roman" panose="02020603050405020304" pitchFamily="18" charset="0"/>
              </a:rPr>
              <a:t>Yang, M., &amp; Thung, G. (2016). Classification of Trash for Recyclability Status; CS229 Project Report.</a:t>
            </a:r>
          </a:p>
          <a:p>
            <a:pPr marL="0" indent="0" algn="just">
              <a:buNone/>
            </a:pPr>
            <a:endParaRPr lang="en-IN" sz="1800" b="1" dirty="0">
              <a:solidFill>
                <a:schemeClr val="accent2">
                  <a:lumMod val="50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proposes a computer vision approach to classify garbage into recycling categories using support vector machines (SVM) with scale-invariant feature transform (SIFT) features and a convolutional neural network (CNN)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authors collected a dataset of around 400-500 images for each class, including glass, paper, metal, plastic, cardboard, and trash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Radial basis kernels were found to be the best for image datasets, and the SVM's C parameter was set to 1000, while gamma was set to 0.5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Various image transformations were performed to account for different orientations of recycled material and maximize the dataset size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SVM was chosen as the initial classification algorithm due to its simplicity and effectiveness</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CDAE314-28B3-9DB7-C78E-91A097382E64}"/>
              </a:ext>
            </a:extLst>
          </p:cNvPr>
          <p:cNvSpPr>
            <a:spLocks noGrp="1"/>
          </p:cNvSpPr>
          <p:nvPr>
            <p:ph type="dt" sz="half" idx="10"/>
          </p:nvPr>
        </p:nvSpPr>
        <p:spPr/>
        <p:txBody>
          <a:bodyPr/>
          <a:lstStyle/>
          <a:p>
            <a:pPr>
              <a:defRPr/>
            </a:pPr>
            <a:r>
              <a:rPr lang="en-US"/>
              <a:t>4 December 2017</a:t>
            </a:r>
          </a:p>
        </p:txBody>
      </p:sp>
      <p:sp>
        <p:nvSpPr>
          <p:cNvPr id="5" name="Slide Number Placeholder 4">
            <a:extLst>
              <a:ext uri="{FF2B5EF4-FFF2-40B4-BE49-F238E27FC236}">
                <a16:creationId xmlns:a16="http://schemas.microsoft.com/office/drawing/2014/main" id="{DE279CB7-1B2D-ECF5-F353-297B9BD7EE79}"/>
              </a:ext>
            </a:extLst>
          </p:cNvPr>
          <p:cNvSpPr>
            <a:spLocks noGrp="1"/>
          </p:cNvSpPr>
          <p:nvPr>
            <p:ph type="sldNum" sz="quarter" idx="12"/>
          </p:nvPr>
        </p:nvSpPr>
        <p:spPr/>
        <p:txBody>
          <a:bodyPr/>
          <a:lstStyle/>
          <a:p>
            <a:pPr>
              <a:defRPr/>
            </a:pPr>
            <a:fld id="{51EDAF45-A1ED-443F-B7DC-99AC8969684E}" type="slidenum">
              <a:rPr lang="en-US" smtClean="0"/>
              <a:pPr>
                <a:defRPr/>
              </a:pPr>
              <a:t>23</a:t>
            </a:fld>
            <a:endParaRPr lang="en-US" dirty="0"/>
          </a:p>
        </p:txBody>
      </p:sp>
      <p:sp>
        <p:nvSpPr>
          <p:cNvPr id="6" name="Title 1">
            <a:extLst>
              <a:ext uri="{FF2B5EF4-FFF2-40B4-BE49-F238E27FC236}">
                <a16:creationId xmlns:a16="http://schemas.microsoft.com/office/drawing/2014/main" id="{0666B717-5A5F-707C-2A6B-4B15D181941D}"/>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991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171686-294C-65B9-677E-ED6E46F02242}"/>
              </a:ext>
            </a:extLst>
          </p:cNvPr>
          <p:cNvSpPr>
            <a:spLocks noGrp="1"/>
          </p:cNvSpPr>
          <p:nvPr>
            <p:ph idx="1"/>
          </p:nvPr>
        </p:nvSpPr>
        <p:spPr>
          <a:xfrm>
            <a:off x="457200" y="1074736"/>
            <a:ext cx="8605520" cy="5376299"/>
          </a:xfrm>
        </p:spPr>
        <p:txBody>
          <a:bodyPr/>
          <a:lstStyle/>
          <a:p>
            <a:pPr marL="0" indent="0" algn="just">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18 :</a:t>
            </a:r>
          </a:p>
          <a:p>
            <a:pPr marL="0" indent="0" algn="just">
              <a:buNone/>
            </a:pPr>
            <a:r>
              <a:rPr lang="en-US" sz="1800" i="0" dirty="0">
                <a:solidFill>
                  <a:schemeClr val="accent2">
                    <a:lumMod val="75000"/>
                  </a:schemeClr>
                </a:solidFill>
                <a:effectLst/>
                <a:latin typeface="Times New Roman" panose="02020603050405020304" pitchFamily="18" charset="0"/>
                <a:cs typeface="Times New Roman" panose="02020603050405020304" pitchFamily="18" charset="0"/>
              </a:rPr>
              <a:t>He, Y., Gu, Q., &amp; Shi, M. (2020). Trash Classification Using Convolutional Neural Networks Project Category: Computer Vision.</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project aimed to provide an automated waste sorting tool using Convolutional Neural Networks (CNN) and explored several well-known architectures, including modified </a:t>
            </a:r>
            <a:r>
              <a:rPr lang="en-US" sz="1800" b="0" i="0" dirty="0" err="1">
                <a:solidFill>
                  <a:srgbClr val="000000"/>
                </a:solidFill>
                <a:effectLst/>
                <a:latin typeface="Times New Roman" panose="02020603050405020304" pitchFamily="18" charset="0"/>
                <a:cs typeface="Times New Roman" panose="02020603050405020304" pitchFamily="18" charset="0"/>
              </a:rPr>
              <a:t>AlexNet</a:t>
            </a:r>
            <a:r>
              <a:rPr lang="en-US" sz="1800" b="0" i="0" dirty="0">
                <a:solidFill>
                  <a:srgbClr val="000000"/>
                </a:solidFill>
                <a:effectLst/>
                <a:latin typeface="Times New Roman" panose="02020603050405020304" pitchFamily="18" charset="0"/>
                <a:cs typeface="Times New Roman" panose="02020603050405020304" pitchFamily="18" charset="0"/>
              </a:rPr>
              <a:t>, dropout, data augmentation, and learning rate decay.</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project followed U.S. standards on sorting recyclables and developed a model that takes an image of waste and outputs a vector with probabilities of six categories: cardboard, glass, metal, paper, plastic, and trash. The model used linear activation function and categorical hinge loss function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authors plan to explore other models like VGG and </a:t>
            </a:r>
            <a:r>
              <a:rPr lang="en-US" sz="1800" b="0" i="0" dirty="0" err="1">
                <a:solidFill>
                  <a:srgbClr val="000000"/>
                </a:solidFill>
                <a:effectLst/>
                <a:latin typeface="Times New Roman" panose="02020603050405020304" pitchFamily="18" charset="0"/>
                <a:cs typeface="Times New Roman" panose="02020603050405020304" pitchFamily="18" charset="0"/>
              </a:rPr>
              <a:t>ResNet</a:t>
            </a:r>
            <a:r>
              <a:rPr lang="en-US" sz="1800" b="0" i="0" dirty="0">
                <a:solidFill>
                  <a:srgbClr val="000000"/>
                </a:solidFill>
                <a:effectLst/>
                <a:latin typeface="Times New Roman" panose="02020603050405020304" pitchFamily="18" charset="0"/>
                <a:cs typeface="Times New Roman" panose="02020603050405020304" pitchFamily="18" charset="0"/>
              </a:rPr>
              <a:t> and utilize transfer learning for higher accuracy. They also aim to upgrade the tool to classify waste according to more detailed rules for different countries like Japan and China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project observed that data augmentation could be helpful, and models with partial data augmentation achieved higher final test accuracy. However, adding dropout did not give obvious improvement to test accuracy </a:t>
            </a:r>
          </a:p>
          <a:p>
            <a:pPr algn="just">
              <a:buFont typeface="+mj-lt"/>
              <a:buAutoNum type="arabicPeriod"/>
            </a:pPr>
            <a:r>
              <a:rPr lang="en-US" sz="1800" dirty="0">
                <a:solidFill>
                  <a:srgbClr val="000000"/>
                </a:solidFill>
                <a:latin typeface="Times New Roman" panose="02020603050405020304" pitchFamily="18" charset="0"/>
                <a:cs typeface="Times New Roman" panose="02020603050405020304" pitchFamily="18" charset="0"/>
              </a:rPr>
              <a:t> The highest test accuracy achieved was 79.94% with partial data augmentation and a Support Vector Machine (SVM) classifier </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04A6A0A-D09F-EB5A-37D8-C0945194C3B8}"/>
              </a:ext>
            </a:extLst>
          </p:cNvPr>
          <p:cNvSpPr>
            <a:spLocks noGrp="1"/>
          </p:cNvSpPr>
          <p:nvPr>
            <p:ph type="dt" sz="half" idx="10"/>
          </p:nvPr>
        </p:nvSpPr>
        <p:spPr/>
        <p:txBody>
          <a:bodyPr/>
          <a:lstStyle/>
          <a:p>
            <a:pPr>
              <a:defRPr/>
            </a:pPr>
            <a:r>
              <a:rPr lang="en-US"/>
              <a:t>4 December 2017</a:t>
            </a:r>
          </a:p>
        </p:txBody>
      </p:sp>
      <p:sp>
        <p:nvSpPr>
          <p:cNvPr id="5" name="Slide Number Placeholder 4">
            <a:extLst>
              <a:ext uri="{FF2B5EF4-FFF2-40B4-BE49-F238E27FC236}">
                <a16:creationId xmlns:a16="http://schemas.microsoft.com/office/drawing/2014/main" id="{D716D49B-4DE1-55B5-8534-020E970779EB}"/>
              </a:ext>
            </a:extLst>
          </p:cNvPr>
          <p:cNvSpPr>
            <a:spLocks noGrp="1"/>
          </p:cNvSpPr>
          <p:nvPr>
            <p:ph type="sldNum" sz="quarter" idx="12"/>
          </p:nvPr>
        </p:nvSpPr>
        <p:spPr/>
        <p:txBody>
          <a:bodyPr/>
          <a:lstStyle/>
          <a:p>
            <a:pPr>
              <a:defRPr/>
            </a:pPr>
            <a:fld id="{51EDAF45-A1ED-443F-B7DC-99AC8969684E}" type="slidenum">
              <a:rPr lang="en-US" smtClean="0"/>
              <a:pPr>
                <a:defRPr/>
              </a:pPr>
              <a:t>24</a:t>
            </a:fld>
            <a:endParaRPr lang="en-US" dirty="0"/>
          </a:p>
        </p:txBody>
      </p:sp>
      <p:sp>
        <p:nvSpPr>
          <p:cNvPr id="7" name="Title 1">
            <a:extLst>
              <a:ext uri="{FF2B5EF4-FFF2-40B4-BE49-F238E27FC236}">
                <a16:creationId xmlns:a16="http://schemas.microsoft.com/office/drawing/2014/main" id="{BB2147F0-CF01-BB51-A275-9EA839BFEFA8}"/>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822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117CA-0810-EFED-43EA-DD1298558F00}"/>
              </a:ext>
            </a:extLst>
          </p:cNvPr>
          <p:cNvSpPr>
            <a:spLocks noGrp="1"/>
          </p:cNvSpPr>
          <p:nvPr>
            <p:ph idx="1"/>
          </p:nvPr>
        </p:nvSpPr>
        <p:spPr>
          <a:xfrm>
            <a:off x="457200" y="1107440"/>
            <a:ext cx="8534400" cy="5343595"/>
          </a:xfrm>
        </p:spPr>
        <p:txBody>
          <a:bodyPr/>
          <a:lstStyle/>
          <a:p>
            <a:pPr marL="0" indent="0" algn="just">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19:</a:t>
            </a:r>
          </a:p>
          <a:p>
            <a:pPr marL="0" indent="0" algn="just">
              <a:buNone/>
            </a:pP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Awe, O., Mengistu, R., &amp; Sreedhar, V. Final Report Smart Trash Net Waste Localization and Classification. </a:t>
            </a:r>
            <a:r>
              <a:rPr lang="en-IN" sz="1800" i="0" dirty="0" err="1">
                <a:solidFill>
                  <a:schemeClr val="accent2">
                    <a:lumMod val="75000"/>
                  </a:schemeClr>
                </a:solidFill>
                <a:effectLst/>
                <a:latin typeface="Times New Roman" panose="02020603050405020304" pitchFamily="18" charset="0"/>
                <a:cs typeface="Times New Roman" panose="02020603050405020304" pitchFamily="18" charset="0"/>
              </a:rPr>
              <a:t>arXiv</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2017. </a:t>
            </a:r>
            <a:r>
              <a:rPr lang="en-IN" sz="1800" i="1" dirty="0">
                <a:solidFill>
                  <a:schemeClr val="accent2">
                    <a:lumMod val="75000"/>
                  </a:schemeClr>
                </a:solidFill>
                <a:effectLst/>
                <a:latin typeface="Times New Roman" panose="02020603050405020304" pitchFamily="18" charset="0"/>
                <a:cs typeface="Times New Roman" panose="02020603050405020304" pitchFamily="18" charset="0"/>
              </a:rPr>
              <a:t>preprint</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a:t>
            </a:r>
          </a:p>
          <a:p>
            <a:pPr marL="0" indent="0" algn="just">
              <a:buNone/>
            </a:pPr>
            <a:endParaRPr lang="en-IN" sz="1800" b="1" dirty="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focuses on waste localization and classification using Faster R-CNN, a region-based object detection model.</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authors propose a fine-tuned Faster R-CNN architecture to categorize waste into landfill, recycling, and paper.</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dataset used for training and evaluation is generated by composing images from the </a:t>
            </a:r>
            <a:r>
              <a:rPr lang="en-US" sz="1800" b="0" i="0" dirty="0" err="1">
                <a:solidFill>
                  <a:srgbClr val="000000"/>
                </a:solidFill>
                <a:effectLst/>
                <a:latin typeface="Times New Roman" panose="02020603050405020304" pitchFamily="18" charset="0"/>
                <a:cs typeface="Times New Roman" panose="02020603050405020304" pitchFamily="18" charset="0"/>
              </a:rPr>
              <a:t>TrashNet</a:t>
            </a:r>
            <a:r>
              <a:rPr lang="en-US" sz="1800" b="0" i="0" dirty="0">
                <a:solidFill>
                  <a:srgbClr val="000000"/>
                </a:solidFill>
                <a:effectLst/>
                <a:latin typeface="Times New Roman" panose="02020603050405020304" pitchFamily="18" charset="0"/>
                <a:cs typeface="Times New Roman" panose="02020603050405020304" pitchFamily="18" charset="0"/>
              </a:rPr>
              <a:t> dataset.</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performance of the model is evaluated using precision-recall curves and the average precision (AP) metric.</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discusses the challenges faced, such as bias issues and the use of a white background that may affect the classification of paper waste </a:t>
            </a:r>
          </a:p>
          <a:p>
            <a:pPr marL="0" indent="0" algn="just">
              <a:buNone/>
            </a:pPr>
            <a:r>
              <a:rPr lang="en-IN" sz="1800" b="1"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7B16CD2-0EAD-FBD0-63D9-6FBA26BE1751}"/>
              </a:ext>
            </a:extLst>
          </p:cNvPr>
          <p:cNvSpPr>
            <a:spLocks noGrp="1"/>
          </p:cNvSpPr>
          <p:nvPr>
            <p:ph type="dt" sz="half" idx="10"/>
          </p:nvPr>
        </p:nvSpPr>
        <p:spPr/>
        <p:txBody>
          <a:bodyPr/>
          <a:lstStyle/>
          <a:p>
            <a:pPr>
              <a:defRPr/>
            </a:pPr>
            <a:r>
              <a:rPr lang="en-US"/>
              <a:t>4 December 2017</a:t>
            </a:r>
          </a:p>
        </p:txBody>
      </p:sp>
      <p:sp>
        <p:nvSpPr>
          <p:cNvPr id="5" name="Slide Number Placeholder 4">
            <a:extLst>
              <a:ext uri="{FF2B5EF4-FFF2-40B4-BE49-F238E27FC236}">
                <a16:creationId xmlns:a16="http://schemas.microsoft.com/office/drawing/2014/main" id="{1E872D19-A1BC-D85A-06B6-C3368463B26C}"/>
              </a:ext>
            </a:extLst>
          </p:cNvPr>
          <p:cNvSpPr>
            <a:spLocks noGrp="1"/>
          </p:cNvSpPr>
          <p:nvPr>
            <p:ph type="sldNum" sz="quarter" idx="12"/>
          </p:nvPr>
        </p:nvSpPr>
        <p:spPr/>
        <p:txBody>
          <a:bodyPr/>
          <a:lstStyle/>
          <a:p>
            <a:pPr>
              <a:defRPr/>
            </a:pPr>
            <a:fld id="{51EDAF45-A1ED-443F-B7DC-99AC8969684E}" type="slidenum">
              <a:rPr lang="en-US" smtClean="0"/>
              <a:pPr>
                <a:defRPr/>
              </a:pPr>
              <a:t>25</a:t>
            </a:fld>
            <a:endParaRPr lang="en-US" dirty="0"/>
          </a:p>
        </p:txBody>
      </p:sp>
      <p:sp>
        <p:nvSpPr>
          <p:cNvPr id="6" name="Title 1">
            <a:extLst>
              <a:ext uri="{FF2B5EF4-FFF2-40B4-BE49-F238E27FC236}">
                <a16:creationId xmlns:a16="http://schemas.microsoft.com/office/drawing/2014/main" id="{E1DFBD5A-AAF8-283C-5BDE-7D2BE1B9ABD0}"/>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231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6FF13-B9CE-D154-FB51-0A466060ADC2}"/>
              </a:ext>
            </a:extLst>
          </p:cNvPr>
          <p:cNvSpPr>
            <a:spLocks noGrp="1"/>
          </p:cNvSpPr>
          <p:nvPr>
            <p:ph idx="1"/>
          </p:nvPr>
        </p:nvSpPr>
        <p:spPr>
          <a:xfrm>
            <a:off x="457200" y="1127760"/>
            <a:ext cx="8453120" cy="5405120"/>
          </a:xfrm>
        </p:spPr>
        <p:txBody>
          <a:bodyPr/>
          <a:lstStyle/>
          <a:p>
            <a:pPr marL="0" indent="0" algn="just">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20:</a:t>
            </a:r>
          </a:p>
          <a:p>
            <a:pPr marL="0" indent="0" algn="just">
              <a:buNone/>
            </a:pP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Kulkarni, </a:t>
            </a:r>
            <a:r>
              <a:rPr lang="en-IN" sz="1800" i="0" dirty="0" err="1">
                <a:solidFill>
                  <a:schemeClr val="accent2">
                    <a:lumMod val="75000"/>
                  </a:schemeClr>
                </a:solidFill>
                <a:effectLst/>
                <a:latin typeface="Times New Roman" panose="02020603050405020304" pitchFamily="18" charset="0"/>
                <a:cs typeface="Times New Roman" panose="02020603050405020304" pitchFamily="18" charset="0"/>
              </a:rPr>
              <a:t>Hrushikesh</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N., and Nandini </a:t>
            </a:r>
            <a:r>
              <a:rPr lang="en-IN" sz="1800" i="0" dirty="0" err="1">
                <a:solidFill>
                  <a:schemeClr val="accent2">
                    <a:lumMod val="75000"/>
                  </a:schemeClr>
                </a:solidFill>
                <a:effectLst/>
                <a:latin typeface="Times New Roman" panose="02020603050405020304" pitchFamily="18" charset="0"/>
                <a:cs typeface="Times New Roman" panose="02020603050405020304" pitchFamily="18" charset="0"/>
              </a:rPr>
              <a:t>Kannamangalam</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Sundara Raman. "Waste object detection and classification." </a:t>
            </a:r>
            <a:r>
              <a:rPr lang="en-IN" sz="1800" i="1" dirty="0">
                <a:solidFill>
                  <a:schemeClr val="accent2">
                    <a:lumMod val="75000"/>
                  </a:schemeClr>
                </a:solidFill>
                <a:effectLst/>
                <a:latin typeface="Times New Roman" panose="02020603050405020304" pitchFamily="18" charset="0"/>
                <a:cs typeface="Times New Roman" panose="02020603050405020304" pitchFamily="18" charset="0"/>
              </a:rPr>
              <a:t>CS230 Stanford</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(2019).</a:t>
            </a:r>
          </a:p>
          <a:p>
            <a:pPr marL="0" indent="0" algn="just">
              <a:buNone/>
            </a:pPr>
            <a:endParaRPr lang="en-IN" sz="1800" b="1" i="0" dirty="0">
              <a:solidFill>
                <a:schemeClr val="accent2">
                  <a:lumMod val="50000"/>
                </a:schemeClr>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discusses the use of Hybrid Transfer Learning for waste object classification and Faster R-CNN for object detection.</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authors propose an architecture that utilizes GANs for creating collages and a fine-tuned Faster R-CNN for object detection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dataset used in the study consists of collaged images with different waste objects, including glass, plastic, paper, trash, metal, and cardboard.</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authors mention the use of the </a:t>
            </a:r>
            <a:r>
              <a:rPr lang="en-US" sz="1800" b="0" i="0" dirty="0" err="1">
                <a:solidFill>
                  <a:srgbClr val="000000"/>
                </a:solidFill>
                <a:effectLst/>
                <a:latin typeface="Times New Roman" panose="02020603050405020304" pitchFamily="18" charset="0"/>
                <a:cs typeface="Times New Roman" panose="02020603050405020304" pitchFamily="18" charset="0"/>
              </a:rPr>
              <a:t>TrashNet</a:t>
            </a:r>
            <a:r>
              <a:rPr lang="en-US" sz="1800" b="0" i="0" dirty="0">
                <a:solidFill>
                  <a:srgbClr val="000000"/>
                </a:solidFill>
                <a:effectLst/>
                <a:latin typeface="Times New Roman" panose="02020603050405020304" pitchFamily="18" charset="0"/>
                <a:cs typeface="Times New Roman" panose="02020603050405020304" pitchFamily="18" charset="0"/>
              </a:rPr>
              <a:t> dataset as a baseline, which contains images of different waste objects divided into six labeled classes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Different classifiers were experimented with, including </a:t>
            </a:r>
            <a:r>
              <a:rPr lang="en-US" sz="1800" b="0" i="0" dirty="0" err="1">
                <a:solidFill>
                  <a:srgbClr val="000000"/>
                </a:solidFill>
                <a:effectLst/>
                <a:latin typeface="Times New Roman" panose="02020603050405020304" pitchFamily="18" charset="0"/>
                <a:cs typeface="Times New Roman" panose="02020603050405020304" pitchFamily="18" charset="0"/>
              </a:rPr>
              <a:t>ResNet</a:t>
            </a:r>
            <a:r>
              <a:rPr lang="en-US" sz="1800" b="0" i="0" dirty="0">
                <a:solidFill>
                  <a:srgbClr val="000000"/>
                </a:solidFill>
                <a:effectLst/>
                <a:latin typeface="Times New Roman" panose="02020603050405020304" pitchFamily="18" charset="0"/>
                <a:cs typeface="Times New Roman" panose="02020603050405020304" pitchFamily="18" charset="0"/>
              </a:rPr>
              <a:t>, and it was found that </a:t>
            </a:r>
            <a:r>
              <a:rPr lang="en-US" sz="1800" b="0" i="0" dirty="0" err="1">
                <a:solidFill>
                  <a:srgbClr val="000000"/>
                </a:solidFill>
                <a:effectLst/>
                <a:latin typeface="Times New Roman" panose="02020603050405020304" pitchFamily="18" charset="0"/>
                <a:cs typeface="Times New Roman" panose="02020603050405020304" pitchFamily="18" charset="0"/>
              </a:rPr>
              <a:t>ResNet</a:t>
            </a:r>
            <a:r>
              <a:rPr lang="en-US" sz="1800" b="0" i="0" dirty="0">
                <a:solidFill>
                  <a:srgbClr val="000000"/>
                </a:solidFill>
                <a:effectLst/>
                <a:latin typeface="Times New Roman" panose="02020603050405020304" pitchFamily="18" charset="0"/>
                <a:cs typeface="Times New Roman" panose="02020603050405020304" pitchFamily="18" charset="0"/>
              </a:rPr>
              <a:t> worked the best for robust classification</a:t>
            </a:r>
            <a:endParaRPr lang="en-IN" sz="1800" b="1" dirty="0">
              <a:solidFill>
                <a:schemeClr val="accent2">
                  <a:lumMod val="50000"/>
                </a:schemeClr>
              </a:solidFill>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0D73E07-059C-3C93-AC75-35C7688EF50D}"/>
              </a:ext>
            </a:extLst>
          </p:cNvPr>
          <p:cNvSpPr>
            <a:spLocks noGrp="1"/>
          </p:cNvSpPr>
          <p:nvPr>
            <p:ph type="dt" sz="half" idx="10"/>
          </p:nvPr>
        </p:nvSpPr>
        <p:spPr/>
        <p:txBody>
          <a:bodyPr/>
          <a:lstStyle/>
          <a:p>
            <a:pPr>
              <a:defRPr/>
            </a:pPr>
            <a:r>
              <a:rPr lang="en-US"/>
              <a:t>4 December 2017</a:t>
            </a:r>
          </a:p>
        </p:txBody>
      </p:sp>
      <p:sp>
        <p:nvSpPr>
          <p:cNvPr id="5" name="Slide Number Placeholder 4">
            <a:extLst>
              <a:ext uri="{FF2B5EF4-FFF2-40B4-BE49-F238E27FC236}">
                <a16:creationId xmlns:a16="http://schemas.microsoft.com/office/drawing/2014/main" id="{18178638-101D-9D1E-15BD-DB929CBB1BFF}"/>
              </a:ext>
            </a:extLst>
          </p:cNvPr>
          <p:cNvSpPr>
            <a:spLocks noGrp="1"/>
          </p:cNvSpPr>
          <p:nvPr>
            <p:ph type="sldNum" sz="quarter" idx="12"/>
          </p:nvPr>
        </p:nvSpPr>
        <p:spPr/>
        <p:txBody>
          <a:bodyPr/>
          <a:lstStyle/>
          <a:p>
            <a:pPr>
              <a:defRPr/>
            </a:pPr>
            <a:fld id="{51EDAF45-A1ED-443F-B7DC-99AC8969684E}" type="slidenum">
              <a:rPr lang="en-US" smtClean="0"/>
              <a:pPr>
                <a:defRPr/>
              </a:pPr>
              <a:t>26</a:t>
            </a:fld>
            <a:endParaRPr lang="en-US" dirty="0"/>
          </a:p>
        </p:txBody>
      </p:sp>
      <p:sp>
        <p:nvSpPr>
          <p:cNvPr id="6" name="Title 1">
            <a:extLst>
              <a:ext uri="{FF2B5EF4-FFF2-40B4-BE49-F238E27FC236}">
                <a16:creationId xmlns:a16="http://schemas.microsoft.com/office/drawing/2014/main" id="{8CD700BD-D594-08B5-81A9-C7026858E7A5}"/>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0373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D21D52-F385-4435-91AA-DCD9F1AADA24}"/>
              </a:ext>
            </a:extLst>
          </p:cNvPr>
          <p:cNvSpPr>
            <a:spLocks noGrp="1"/>
          </p:cNvSpPr>
          <p:nvPr>
            <p:ph idx="1"/>
          </p:nvPr>
        </p:nvSpPr>
        <p:spPr>
          <a:xfrm>
            <a:off x="457200" y="1127760"/>
            <a:ext cx="8544560" cy="5313294"/>
          </a:xfrm>
        </p:spPr>
        <p:txBody>
          <a:bodyPr/>
          <a:lstStyle/>
          <a:p>
            <a:pPr marL="0" indent="0" algn="just">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21:</a:t>
            </a:r>
          </a:p>
          <a:p>
            <a:pPr marL="0" indent="0" algn="just">
              <a:buNone/>
            </a:pPr>
            <a:r>
              <a:rPr lang="en-US" sz="1800" i="0" dirty="0" err="1">
                <a:solidFill>
                  <a:schemeClr val="accent2">
                    <a:lumMod val="75000"/>
                  </a:schemeClr>
                </a:solidFill>
                <a:effectLst/>
                <a:latin typeface="Times New Roman" panose="02020603050405020304" pitchFamily="18" charset="0"/>
                <a:cs typeface="Times New Roman" panose="02020603050405020304" pitchFamily="18" charset="0"/>
              </a:rPr>
              <a:t>Majchrowska</a:t>
            </a:r>
            <a:r>
              <a:rPr lang="en-US" sz="1800" i="0" dirty="0">
                <a:solidFill>
                  <a:schemeClr val="accent2">
                    <a:lumMod val="75000"/>
                  </a:schemeClr>
                </a:solidFill>
                <a:effectLst/>
                <a:latin typeface="Times New Roman" panose="02020603050405020304" pitchFamily="18" charset="0"/>
                <a:cs typeface="Times New Roman" panose="02020603050405020304" pitchFamily="18" charset="0"/>
              </a:rPr>
              <a:t>, </a:t>
            </a:r>
            <a:r>
              <a:rPr lang="en-US" sz="1800" i="0" dirty="0" err="1">
                <a:solidFill>
                  <a:schemeClr val="accent2">
                    <a:lumMod val="75000"/>
                  </a:schemeClr>
                </a:solidFill>
                <a:effectLst/>
                <a:latin typeface="Times New Roman" panose="02020603050405020304" pitchFamily="18" charset="0"/>
                <a:cs typeface="Times New Roman" panose="02020603050405020304" pitchFamily="18" charset="0"/>
              </a:rPr>
              <a:t>Sylwia</a:t>
            </a:r>
            <a:r>
              <a:rPr lang="en-US" sz="1800" i="0" dirty="0">
                <a:solidFill>
                  <a:schemeClr val="accent2">
                    <a:lumMod val="75000"/>
                  </a:schemeClr>
                </a:solidFill>
                <a:effectLst/>
                <a:latin typeface="Times New Roman" panose="02020603050405020304" pitchFamily="18" charset="0"/>
                <a:cs typeface="Times New Roman" panose="02020603050405020304" pitchFamily="18" charset="0"/>
              </a:rPr>
              <a:t>, et al. "Deep learning-based waste detection in natural and urban environments." </a:t>
            </a:r>
            <a:r>
              <a:rPr lang="en-US" sz="1800" i="1" dirty="0">
                <a:solidFill>
                  <a:schemeClr val="accent2">
                    <a:lumMod val="75000"/>
                  </a:schemeClr>
                </a:solidFill>
                <a:effectLst/>
                <a:latin typeface="Times New Roman" panose="02020603050405020304" pitchFamily="18" charset="0"/>
                <a:cs typeface="Times New Roman" panose="02020603050405020304" pitchFamily="18" charset="0"/>
              </a:rPr>
              <a:t>Waste Management</a:t>
            </a:r>
            <a:r>
              <a:rPr lang="en-US" sz="1800" i="0" dirty="0">
                <a:solidFill>
                  <a:schemeClr val="accent2">
                    <a:lumMod val="75000"/>
                  </a:schemeClr>
                </a:solidFill>
                <a:effectLst/>
                <a:latin typeface="Times New Roman" panose="02020603050405020304" pitchFamily="18" charset="0"/>
                <a:cs typeface="Times New Roman" panose="02020603050405020304" pitchFamily="18" charset="0"/>
              </a:rPr>
              <a:t> 138 (2022): 274-284.</a:t>
            </a:r>
          </a:p>
          <a:p>
            <a:pPr marL="0" indent="0" algn="just">
              <a:buNone/>
            </a:pPr>
            <a:endParaRPr lang="en-IN" sz="1800" b="1" dirty="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provides a critical analysis of over ten existing waste datasets and reviews existing deep learning-based waste detection approaches.</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authors propose new benchmark datasets, "detect-waste" and "classify-waste," which are merged collections from open-source datasets with unified annotations covering various waste categories.</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presents a two-stage detector for litter localization and classification, using EfficientDet-D2 for localization and EfficientNet-B2 for classification. The classifier is trained in a semi-supervised fashion using unlabeled images. </a:t>
            </a:r>
          </a:p>
          <a:p>
            <a:pPr algn="just">
              <a:buFont typeface="+mj-lt"/>
              <a:buAutoNum type="arabicPeriod"/>
            </a:pPr>
            <a:endParaRPr lang="en-US" sz="1800" dirty="0">
              <a:solidFill>
                <a:srgbClr val="000000"/>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authors compare different datasets representing outdoor, indoor, and underwater scenarios, and they use the Mask R-CNN architecture for instance segmentation. EfficientNet-B2 is used for classification, which outperformed ResNet-50 and EfficientNet-B4.</a:t>
            </a:r>
          </a:p>
          <a:p>
            <a:pPr marL="0" indent="0" algn="just">
              <a:buNone/>
            </a:pPr>
            <a:r>
              <a:rPr lang="en-IN" sz="1800" b="1"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21E7E8C-C4F6-E131-DAA8-0BF874BB9BCD}"/>
              </a:ext>
            </a:extLst>
          </p:cNvPr>
          <p:cNvSpPr>
            <a:spLocks noGrp="1"/>
          </p:cNvSpPr>
          <p:nvPr>
            <p:ph type="dt" sz="half" idx="10"/>
          </p:nvPr>
        </p:nvSpPr>
        <p:spPr/>
        <p:txBody>
          <a:bodyPr/>
          <a:lstStyle/>
          <a:p>
            <a:pPr>
              <a:defRPr/>
            </a:pPr>
            <a:r>
              <a:rPr lang="en-US"/>
              <a:t>4 December 2017</a:t>
            </a:r>
          </a:p>
        </p:txBody>
      </p:sp>
      <p:sp>
        <p:nvSpPr>
          <p:cNvPr id="5" name="Slide Number Placeholder 4">
            <a:extLst>
              <a:ext uri="{FF2B5EF4-FFF2-40B4-BE49-F238E27FC236}">
                <a16:creationId xmlns:a16="http://schemas.microsoft.com/office/drawing/2014/main" id="{E02A252F-6705-952E-3E0B-6BDEAC8134EF}"/>
              </a:ext>
            </a:extLst>
          </p:cNvPr>
          <p:cNvSpPr>
            <a:spLocks noGrp="1"/>
          </p:cNvSpPr>
          <p:nvPr>
            <p:ph type="sldNum" sz="quarter" idx="12"/>
          </p:nvPr>
        </p:nvSpPr>
        <p:spPr/>
        <p:txBody>
          <a:bodyPr/>
          <a:lstStyle/>
          <a:p>
            <a:pPr>
              <a:defRPr/>
            </a:pPr>
            <a:fld id="{51EDAF45-A1ED-443F-B7DC-99AC8969684E}" type="slidenum">
              <a:rPr lang="en-US" smtClean="0"/>
              <a:pPr>
                <a:defRPr/>
              </a:pPr>
              <a:t>27</a:t>
            </a:fld>
            <a:endParaRPr lang="en-US" dirty="0"/>
          </a:p>
        </p:txBody>
      </p:sp>
      <p:sp>
        <p:nvSpPr>
          <p:cNvPr id="6" name="Title 1">
            <a:extLst>
              <a:ext uri="{FF2B5EF4-FFF2-40B4-BE49-F238E27FC236}">
                <a16:creationId xmlns:a16="http://schemas.microsoft.com/office/drawing/2014/main" id="{FCE6BAA3-4CC2-652C-C43D-1C2E3EDB8411}"/>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793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13B9C-6EE6-DC78-8028-2467FBA68411}"/>
              </a:ext>
            </a:extLst>
          </p:cNvPr>
          <p:cNvSpPr>
            <a:spLocks noGrp="1"/>
          </p:cNvSpPr>
          <p:nvPr>
            <p:ph idx="1"/>
          </p:nvPr>
        </p:nvSpPr>
        <p:spPr>
          <a:xfrm>
            <a:off x="457200" y="1066800"/>
            <a:ext cx="8392160" cy="5384235"/>
          </a:xfrm>
        </p:spPr>
        <p:txBody>
          <a:bodyPr/>
          <a:lstStyle/>
          <a:p>
            <a:pPr marL="0" indent="0">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22:</a:t>
            </a:r>
          </a:p>
          <a:p>
            <a:pPr marL="0" indent="0" algn="just">
              <a:buNone/>
            </a:pPr>
            <a:r>
              <a:rPr lang="en-US" sz="1800" i="0" dirty="0">
                <a:solidFill>
                  <a:schemeClr val="accent2">
                    <a:lumMod val="75000"/>
                  </a:schemeClr>
                </a:solidFill>
                <a:effectLst/>
                <a:latin typeface="Times New Roman" panose="02020603050405020304" pitchFamily="18" charset="0"/>
                <a:cs typeface="Times New Roman" panose="02020603050405020304" pitchFamily="18" charset="0"/>
              </a:rPr>
              <a:t>Yuan, Zhen, and </a:t>
            </a:r>
            <a:r>
              <a:rPr lang="en-US" sz="1800" i="0" dirty="0" err="1">
                <a:solidFill>
                  <a:schemeClr val="accent2">
                    <a:lumMod val="75000"/>
                  </a:schemeClr>
                </a:solidFill>
                <a:effectLst/>
                <a:latin typeface="Times New Roman" panose="02020603050405020304" pitchFamily="18" charset="0"/>
                <a:cs typeface="Times New Roman" panose="02020603050405020304" pitchFamily="18" charset="0"/>
              </a:rPr>
              <a:t>Jinfeng</a:t>
            </a:r>
            <a:r>
              <a:rPr lang="en-US" sz="1800" i="0" dirty="0">
                <a:solidFill>
                  <a:schemeClr val="accent2">
                    <a:lumMod val="75000"/>
                  </a:schemeClr>
                </a:solidFill>
                <a:effectLst/>
                <a:latin typeface="Times New Roman" panose="02020603050405020304" pitchFamily="18" charset="0"/>
                <a:cs typeface="Times New Roman" panose="02020603050405020304" pitchFamily="18" charset="0"/>
              </a:rPr>
              <a:t> Liu. "A hybrid deep learning model for trash classification based on deep </a:t>
            </a:r>
            <a:r>
              <a:rPr lang="en-US" sz="1800" i="0" dirty="0" err="1">
                <a:solidFill>
                  <a:schemeClr val="accent2">
                    <a:lumMod val="75000"/>
                  </a:schemeClr>
                </a:solidFill>
                <a:effectLst/>
                <a:latin typeface="Times New Roman" panose="02020603050405020304" pitchFamily="18" charset="0"/>
                <a:cs typeface="Times New Roman" panose="02020603050405020304" pitchFamily="18" charset="0"/>
              </a:rPr>
              <a:t>trasnsfer</a:t>
            </a:r>
            <a:r>
              <a:rPr lang="en-US" sz="1800" i="0" dirty="0">
                <a:solidFill>
                  <a:schemeClr val="accent2">
                    <a:lumMod val="75000"/>
                  </a:schemeClr>
                </a:solidFill>
                <a:effectLst/>
                <a:latin typeface="Times New Roman" panose="02020603050405020304" pitchFamily="18" charset="0"/>
                <a:cs typeface="Times New Roman" panose="02020603050405020304" pitchFamily="18" charset="0"/>
              </a:rPr>
              <a:t> learning." </a:t>
            </a:r>
            <a:r>
              <a:rPr lang="en-US" sz="1800" i="1" dirty="0">
                <a:solidFill>
                  <a:schemeClr val="accent2">
                    <a:lumMod val="75000"/>
                  </a:schemeClr>
                </a:solidFill>
                <a:effectLst/>
                <a:latin typeface="Times New Roman" panose="02020603050405020304" pitchFamily="18" charset="0"/>
                <a:cs typeface="Times New Roman" panose="02020603050405020304" pitchFamily="18" charset="0"/>
              </a:rPr>
              <a:t>Journal of Electrical and Computer Engineering</a:t>
            </a:r>
            <a:r>
              <a:rPr lang="en-US" sz="1800" i="0" dirty="0">
                <a:solidFill>
                  <a:schemeClr val="accent2">
                    <a:lumMod val="75000"/>
                  </a:schemeClr>
                </a:solidFill>
                <a:effectLst/>
                <a:latin typeface="Times New Roman" panose="02020603050405020304" pitchFamily="18" charset="0"/>
                <a:cs typeface="Times New Roman" panose="02020603050405020304" pitchFamily="18" charset="0"/>
              </a:rPr>
              <a:t> 2022 (2022).</a:t>
            </a:r>
          </a:p>
          <a:p>
            <a:pPr marL="0" indent="0" algn="just">
              <a:buNone/>
            </a:pPr>
            <a:endParaRPr lang="en-IN" sz="1800" b="1" dirty="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proposes a hybrid deep learning model for trash classification based on deep transfer learning, which consists of upper and lower streams.</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upper stream divides the input garbage image into category MPP (metal, paper, and plastic class) or category CGT (cardboard, glass, and trash class).</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lower stream predicts the exact class of trash based on the results of the upper stream.</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proposed model achieves the best result with 98.5% accuracy compared to state-of-the-art approaches.</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authors acknowledge the current limitations of the paper, such as the model not being deployed in real systems and the dataset not considering garbage classification under complex backgrounds</a:t>
            </a:r>
            <a:r>
              <a:rPr lang="en-IN" sz="1800" b="1"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6AD1EF2-7B60-1F40-1A6E-943E8580B24E}"/>
              </a:ext>
            </a:extLst>
          </p:cNvPr>
          <p:cNvSpPr>
            <a:spLocks noGrp="1"/>
          </p:cNvSpPr>
          <p:nvPr>
            <p:ph type="dt" sz="half" idx="10"/>
          </p:nvPr>
        </p:nvSpPr>
        <p:spPr/>
        <p:txBody>
          <a:bodyPr/>
          <a:lstStyle/>
          <a:p>
            <a:pPr>
              <a:defRPr/>
            </a:pPr>
            <a:r>
              <a:rPr lang="en-US"/>
              <a:t>4 December 2017</a:t>
            </a:r>
          </a:p>
        </p:txBody>
      </p:sp>
      <p:sp>
        <p:nvSpPr>
          <p:cNvPr id="5" name="Slide Number Placeholder 4">
            <a:extLst>
              <a:ext uri="{FF2B5EF4-FFF2-40B4-BE49-F238E27FC236}">
                <a16:creationId xmlns:a16="http://schemas.microsoft.com/office/drawing/2014/main" id="{16D7140B-98BC-E765-C54F-B973BF7EC935}"/>
              </a:ext>
            </a:extLst>
          </p:cNvPr>
          <p:cNvSpPr>
            <a:spLocks noGrp="1"/>
          </p:cNvSpPr>
          <p:nvPr>
            <p:ph type="sldNum" sz="quarter" idx="12"/>
          </p:nvPr>
        </p:nvSpPr>
        <p:spPr/>
        <p:txBody>
          <a:bodyPr/>
          <a:lstStyle/>
          <a:p>
            <a:pPr>
              <a:defRPr/>
            </a:pPr>
            <a:fld id="{51EDAF45-A1ED-443F-B7DC-99AC8969684E}" type="slidenum">
              <a:rPr lang="en-US" smtClean="0"/>
              <a:pPr>
                <a:defRPr/>
              </a:pPr>
              <a:t>28</a:t>
            </a:fld>
            <a:endParaRPr lang="en-US" dirty="0"/>
          </a:p>
        </p:txBody>
      </p:sp>
      <p:sp>
        <p:nvSpPr>
          <p:cNvPr id="6" name="Title 1">
            <a:extLst>
              <a:ext uri="{FF2B5EF4-FFF2-40B4-BE49-F238E27FC236}">
                <a16:creationId xmlns:a16="http://schemas.microsoft.com/office/drawing/2014/main" id="{42A74F5E-5CD0-91D5-01D7-60DC56CBCB9F}"/>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6335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0F3FC-C0F5-4341-DC39-A46C9A6AA493}"/>
              </a:ext>
            </a:extLst>
          </p:cNvPr>
          <p:cNvSpPr>
            <a:spLocks noGrp="1"/>
          </p:cNvSpPr>
          <p:nvPr>
            <p:ph idx="1"/>
          </p:nvPr>
        </p:nvSpPr>
        <p:spPr>
          <a:xfrm>
            <a:off x="457200" y="1137920"/>
            <a:ext cx="8503920" cy="5323275"/>
          </a:xfrm>
        </p:spPr>
        <p:txBody>
          <a:bodyPr/>
          <a:lstStyle/>
          <a:p>
            <a:pPr marL="0" indent="0">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23:</a:t>
            </a:r>
          </a:p>
          <a:p>
            <a:pPr marL="0" indent="0" algn="just">
              <a:buNone/>
            </a:pP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Zheng, </a:t>
            </a:r>
            <a:r>
              <a:rPr lang="en-IN" sz="1800" i="0" dirty="0" err="1">
                <a:solidFill>
                  <a:schemeClr val="accent2">
                    <a:lumMod val="75000"/>
                  </a:schemeClr>
                </a:solidFill>
                <a:effectLst/>
                <a:latin typeface="Times New Roman" panose="02020603050405020304" pitchFamily="18" charset="0"/>
                <a:cs typeface="Times New Roman" panose="02020603050405020304" pitchFamily="18" charset="0"/>
              </a:rPr>
              <a:t>Dashun</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et al. "Focus-</a:t>
            </a:r>
            <a:r>
              <a:rPr lang="en-IN" sz="1800" i="0" dirty="0" err="1">
                <a:solidFill>
                  <a:schemeClr val="accent2">
                    <a:lumMod val="75000"/>
                  </a:schemeClr>
                </a:solidFill>
                <a:effectLst/>
                <a:latin typeface="Times New Roman" panose="02020603050405020304" pitchFamily="18" charset="0"/>
                <a:cs typeface="Times New Roman" panose="02020603050405020304" pitchFamily="18" charset="0"/>
              </a:rPr>
              <a:t>RCNet</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a lightweight recyclable waste classification algorithm based on focus and knowledge distillation. " </a:t>
            </a:r>
            <a:r>
              <a:rPr lang="en-IN" sz="1800" i="1" dirty="0">
                <a:solidFill>
                  <a:schemeClr val="accent2">
                    <a:lumMod val="75000"/>
                  </a:schemeClr>
                </a:solidFill>
                <a:effectLst/>
                <a:latin typeface="Times New Roman" panose="02020603050405020304" pitchFamily="18" charset="0"/>
                <a:cs typeface="Times New Roman" panose="02020603050405020304" pitchFamily="18" charset="0"/>
              </a:rPr>
              <a:t>Visual Computing for Industry, Biomedicine, and Art</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6.1 (2023): 19.</a:t>
            </a: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proposes a lightweight network architecture called Focus-</a:t>
            </a:r>
            <a:r>
              <a:rPr lang="en-US" sz="1800" b="0" i="0" dirty="0" err="1">
                <a:solidFill>
                  <a:srgbClr val="000000"/>
                </a:solidFill>
                <a:effectLst/>
                <a:latin typeface="Times New Roman" panose="02020603050405020304" pitchFamily="18" charset="0"/>
                <a:cs typeface="Times New Roman" panose="02020603050405020304" pitchFamily="18" charset="0"/>
              </a:rPr>
              <a:t>RCNet</a:t>
            </a:r>
            <a:r>
              <a:rPr lang="en-US" sz="1800" b="0" i="0" dirty="0">
                <a:solidFill>
                  <a:srgbClr val="000000"/>
                </a:solidFill>
                <a:effectLst/>
                <a:latin typeface="Times New Roman" panose="02020603050405020304" pitchFamily="18" charset="0"/>
                <a:cs typeface="Times New Roman" panose="02020603050405020304" pitchFamily="18" charset="0"/>
              </a:rPr>
              <a:t>, which uses deeply separable convolution and a Focus module to extract features from waste images. The </a:t>
            </a:r>
            <a:r>
              <a:rPr lang="en-US" sz="1800" b="0" i="0" dirty="0" err="1">
                <a:solidFill>
                  <a:srgbClr val="000000"/>
                </a:solidFill>
                <a:effectLst/>
                <a:latin typeface="Times New Roman" panose="02020603050405020304" pitchFamily="18" charset="0"/>
                <a:cs typeface="Times New Roman" panose="02020603050405020304" pitchFamily="18" charset="0"/>
              </a:rPr>
              <a:t>SimAM</a:t>
            </a:r>
            <a:r>
              <a:rPr lang="en-US" sz="1800" b="0" i="0" dirty="0">
                <a:solidFill>
                  <a:srgbClr val="000000"/>
                </a:solidFill>
                <a:effectLst/>
                <a:latin typeface="Times New Roman" panose="02020603050405020304" pitchFamily="18" charset="0"/>
                <a:cs typeface="Times New Roman" panose="02020603050405020304" pitchFamily="18" charset="0"/>
              </a:rPr>
              <a:t> attention mechanism is introduced to reduce the dimensionality of features while retaining relevant information.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experiments were conducted on the </a:t>
            </a:r>
            <a:r>
              <a:rPr lang="en-US" sz="1800" b="0" i="0" dirty="0" err="1">
                <a:solidFill>
                  <a:srgbClr val="000000"/>
                </a:solidFill>
                <a:effectLst/>
                <a:latin typeface="Times New Roman" panose="02020603050405020304" pitchFamily="18" charset="0"/>
                <a:cs typeface="Times New Roman" panose="02020603050405020304" pitchFamily="18" charset="0"/>
              </a:rPr>
              <a:t>TrashNet</a:t>
            </a:r>
            <a:r>
              <a:rPr lang="en-US" sz="1800" b="0" i="0" dirty="0">
                <a:solidFill>
                  <a:srgbClr val="000000"/>
                </a:solidFill>
                <a:effectLst/>
                <a:latin typeface="Times New Roman" panose="02020603050405020304" pitchFamily="18" charset="0"/>
                <a:cs typeface="Times New Roman" panose="02020603050405020304" pitchFamily="18" charset="0"/>
              </a:rPr>
              <a:t> dataset, which consists of 2528 waste images divided into six categories: paper, glass, plastic, metal, cardboard, and trash.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model's performance was compared with other models such as </a:t>
            </a:r>
            <a:r>
              <a:rPr lang="en-US" sz="1800" b="0" i="0" dirty="0" err="1">
                <a:solidFill>
                  <a:srgbClr val="000000"/>
                </a:solidFill>
                <a:effectLst/>
                <a:latin typeface="Times New Roman" panose="02020603050405020304" pitchFamily="18" charset="0"/>
                <a:cs typeface="Times New Roman" panose="02020603050405020304" pitchFamily="18" charset="0"/>
              </a:rPr>
              <a:t>ShuffleNet</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MobileNet</a:t>
            </a:r>
            <a:r>
              <a:rPr lang="en-US" sz="1800" b="0" i="0" dirty="0">
                <a:solidFill>
                  <a:srgbClr val="000000"/>
                </a:solidFill>
                <a:effectLst/>
                <a:latin typeface="Times New Roman" panose="02020603050405020304" pitchFamily="18" charset="0"/>
                <a:cs typeface="Times New Roman" panose="02020603050405020304" pitchFamily="18" charset="0"/>
              </a:rPr>
              <a:t>, and </a:t>
            </a:r>
            <a:r>
              <a:rPr lang="en-US" sz="1800" b="0" i="0" dirty="0" err="1">
                <a:solidFill>
                  <a:srgbClr val="000000"/>
                </a:solidFill>
                <a:effectLst/>
                <a:latin typeface="Times New Roman" panose="02020603050405020304" pitchFamily="18" charset="0"/>
                <a:cs typeface="Times New Roman" panose="02020603050405020304" pitchFamily="18" charset="0"/>
              </a:rPr>
              <a:t>DenseNet</a:t>
            </a:r>
            <a:r>
              <a:rPr lang="en-US" sz="1800" b="0" i="0" dirty="0">
                <a:solidFill>
                  <a:srgbClr val="000000"/>
                </a:solidFill>
                <a:effectLst/>
                <a:latin typeface="Times New Roman" panose="02020603050405020304" pitchFamily="18" charset="0"/>
                <a:cs typeface="Times New Roman" panose="02020603050405020304" pitchFamily="18" charset="0"/>
              </a:rPr>
              <a:t> on the same dataset..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limitations of the study include the need for further verification on other datasets, exploration of model limitations and improvements, comparison with other garbage classification models, and exploration of the model's application in other fields</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proposed model achieved an accuracy of 92% and showed high deployment mobility.</a:t>
            </a:r>
            <a:r>
              <a:rPr lang="en-IN" sz="1800" b="1"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734B17E-CFB8-509F-99E8-246125028908}"/>
              </a:ext>
            </a:extLst>
          </p:cNvPr>
          <p:cNvSpPr>
            <a:spLocks noGrp="1"/>
          </p:cNvSpPr>
          <p:nvPr>
            <p:ph type="dt" sz="half" idx="10"/>
          </p:nvPr>
        </p:nvSpPr>
        <p:spPr/>
        <p:txBody>
          <a:bodyPr/>
          <a:lstStyle/>
          <a:p>
            <a:pPr>
              <a:defRPr/>
            </a:pPr>
            <a:r>
              <a:rPr lang="en-US" dirty="0"/>
              <a:t>4 December 2017</a:t>
            </a:r>
          </a:p>
        </p:txBody>
      </p:sp>
      <p:sp>
        <p:nvSpPr>
          <p:cNvPr id="5" name="Slide Number Placeholder 4">
            <a:extLst>
              <a:ext uri="{FF2B5EF4-FFF2-40B4-BE49-F238E27FC236}">
                <a16:creationId xmlns:a16="http://schemas.microsoft.com/office/drawing/2014/main" id="{634C6997-B15F-8EA2-469E-44BB5148A78D}"/>
              </a:ext>
            </a:extLst>
          </p:cNvPr>
          <p:cNvSpPr>
            <a:spLocks noGrp="1"/>
          </p:cNvSpPr>
          <p:nvPr>
            <p:ph type="sldNum" sz="quarter" idx="12"/>
          </p:nvPr>
        </p:nvSpPr>
        <p:spPr/>
        <p:txBody>
          <a:bodyPr/>
          <a:lstStyle/>
          <a:p>
            <a:pPr>
              <a:defRPr/>
            </a:pPr>
            <a:fld id="{51EDAF45-A1ED-443F-B7DC-99AC8969684E}" type="slidenum">
              <a:rPr lang="en-US" smtClean="0"/>
              <a:pPr>
                <a:defRPr/>
              </a:pPr>
              <a:t>29</a:t>
            </a:fld>
            <a:endParaRPr lang="en-US" dirty="0"/>
          </a:p>
        </p:txBody>
      </p:sp>
      <p:sp>
        <p:nvSpPr>
          <p:cNvPr id="6" name="Title 1">
            <a:extLst>
              <a:ext uri="{FF2B5EF4-FFF2-40B4-BE49-F238E27FC236}">
                <a16:creationId xmlns:a16="http://schemas.microsoft.com/office/drawing/2014/main" id="{F7A35C39-7350-C33C-F383-860385AE61BD}"/>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183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639670" y="770964"/>
            <a:ext cx="2635624" cy="457200"/>
          </a:xfrm>
          <a:prstGeom prst="rect">
            <a:avLst/>
          </a:prstGeom>
          <a:noFill/>
        </p:spPr>
        <p:txBody>
          <a:bodyPr wrap="square" rtlCol="0">
            <a:spAutoFit/>
          </a:bodyPr>
          <a:lstStyle/>
          <a:p>
            <a:r>
              <a:rPr lang="en-IN" b="1" dirty="0"/>
              <a:t>Abstract </a:t>
            </a:r>
          </a:p>
        </p:txBody>
      </p:sp>
      <p:sp>
        <p:nvSpPr>
          <p:cNvPr id="3" name="TextBox 2">
            <a:extLst>
              <a:ext uri="{FF2B5EF4-FFF2-40B4-BE49-F238E27FC236}">
                <a16:creationId xmlns:a16="http://schemas.microsoft.com/office/drawing/2014/main" id="{3339A185-0E02-10AC-9F87-B81AD81BF152}"/>
              </a:ext>
            </a:extLst>
          </p:cNvPr>
          <p:cNvSpPr txBox="1"/>
          <p:nvPr/>
        </p:nvSpPr>
        <p:spPr>
          <a:xfrm>
            <a:off x="419879" y="5710517"/>
            <a:ext cx="8640145" cy="646331"/>
          </a:xfrm>
          <a:prstGeom prst="rect">
            <a:avLst/>
          </a:prstGeom>
          <a:noFill/>
        </p:spPr>
        <p:txBody>
          <a:bodyPr wrap="square" rtlCol="0">
            <a:spAutoFit/>
          </a:bodyPr>
          <a:lstStyle/>
          <a:p>
            <a:pPr algn="just"/>
            <a:r>
              <a:rPr lang="en-IN" sz="1800" b="1" dirty="0">
                <a:solidFill>
                  <a:schemeClr val="tx1">
                    <a:lumMod val="75000"/>
                    <a:lumOff val="25000"/>
                  </a:schemeClr>
                </a:solidFill>
              </a:rPr>
              <a:t>Keywords: </a:t>
            </a:r>
            <a:r>
              <a:rPr lang="en-IN" sz="1800" dirty="0">
                <a:solidFill>
                  <a:schemeClr val="tx1">
                    <a:lumMod val="75000"/>
                    <a:lumOff val="25000"/>
                  </a:schemeClr>
                </a:solidFill>
              </a:rPr>
              <a:t>Garbage classification automation, Deep Learning, Convolutional Neural Network (CNN), DenseNet121, </a:t>
            </a:r>
            <a:r>
              <a:rPr lang="en-IN" sz="1800" dirty="0" err="1">
                <a:solidFill>
                  <a:schemeClr val="tx1">
                    <a:lumMod val="75000"/>
                    <a:lumOff val="25000"/>
                  </a:schemeClr>
                </a:solidFill>
              </a:rPr>
              <a:t>Mobilenet</a:t>
            </a:r>
            <a:r>
              <a:rPr lang="en-IN" sz="1800" dirty="0">
                <a:solidFill>
                  <a:schemeClr val="tx1">
                    <a:lumMod val="75000"/>
                    <a:lumOff val="25000"/>
                  </a:schemeClr>
                </a:solidFill>
              </a:rPr>
              <a:t>, VGG16</a:t>
            </a:r>
            <a:r>
              <a:rPr lang="en-IN" sz="1800" b="1" dirty="0">
                <a:solidFill>
                  <a:schemeClr val="tx1">
                    <a:lumMod val="75000"/>
                    <a:lumOff val="25000"/>
                  </a:schemeClr>
                </a:solidFill>
              </a:rPr>
              <a:t>.</a:t>
            </a:r>
          </a:p>
        </p:txBody>
      </p:sp>
      <p:sp>
        <p:nvSpPr>
          <p:cNvPr id="4" name="TextBox 3">
            <a:extLst>
              <a:ext uri="{FF2B5EF4-FFF2-40B4-BE49-F238E27FC236}">
                <a16:creationId xmlns:a16="http://schemas.microsoft.com/office/drawing/2014/main" id="{829F3AD3-530A-8AAD-ABD7-61554FD01E4C}"/>
              </a:ext>
            </a:extLst>
          </p:cNvPr>
          <p:cNvSpPr txBox="1"/>
          <p:nvPr/>
        </p:nvSpPr>
        <p:spPr>
          <a:xfrm>
            <a:off x="419879" y="1443841"/>
            <a:ext cx="8640146" cy="4524315"/>
          </a:xfrm>
          <a:prstGeom prst="rect">
            <a:avLst/>
          </a:prstGeom>
          <a:noFill/>
        </p:spPr>
        <p:txBody>
          <a:bodyPr wrap="square" rtlCol="0">
            <a:spAutoFit/>
          </a:bodyPr>
          <a:lstStyle/>
          <a:p>
            <a:pPr algn="just"/>
            <a:r>
              <a:rPr lang="en-US" sz="1800" dirty="0">
                <a:solidFill>
                  <a:schemeClr val="tx1">
                    <a:lumMod val="85000"/>
                    <a:lumOff val="15000"/>
                  </a:schemeClr>
                </a:solidFill>
              </a:rPr>
              <a:t>Efficient waste management is becoming increasingly crucial in modern society to mitigate environmental impact and promote sustainability. The conventional method of waste sorting depends on manual </a:t>
            </a:r>
            <a:r>
              <a:rPr lang="en-US" sz="1800" dirty="0" err="1">
                <a:solidFill>
                  <a:schemeClr val="tx1">
                    <a:lumMod val="85000"/>
                    <a:lumOff val="15000"/>
                  </a:schemeClr>
                </a:solidFill>
              </a:rPr>
              <a:t>labour</a:t>
            </a:r>
            <a:r>
              <a:rPr lang="en-US" sz="1800" dirty="0">
                <a:solidFill>
                  <a:schemeClr val="tx1">
                    <a:lumMod val="85000"/>
                    <a:lumOff val="15000"/>
                  </a:schemeClr>
                </a:solidFill>
              </a:rPr>
              <a:t>, a process that is time-consuming and ineffective. However, with advancements in computer vision technology, automating garbage classification has become increasingly feasible, offering improved efficiency and management. Leveraging the </a:t>
            </a:r>
            <a:r>
              <a:rPr lang="en-US" sz="1800" dirty="0" err="1">
                <a:solidFill>
                  <a:schemeClr val="tx1">
                    <a:lumMod val="85000"/>
                    <a:lumOff val="15000"/>
                  </a:schemeClr>
                </a:solidFill>
              </a:rPr>
              <a:t>TrashNet</a:t>
            </a:r>
            <a:r>
              <a:rPr lang="en-US" sz="1800" dirty="0">
                <a:solidFill>
                  <a:schemeClr val="tx1">
                    <a:lumMod val="85000"/>
                    <a:lumOff val="15000"/>
                  </a:schemeClr>
                </a:solidFill>
              </a:rPr>
              <a:t> dataset, the system classifies waste into six categories, namely (Cardboard, Glass, Metal, Paper, Plastic, Trash/Non-Recyclable). Four distinct deep learning architectures-DenseNet121, MobilenetV3, VGG16 and a Convolutional Neural Network (CNN) are implemented to analyze and categorize images of diverse waste items. The utilization of multiple architectures allows for comparative analysis of their effectiveness in waste classification. The project emphasizes the importance of robust waste sorting systems for efficient recycling practices. Evaluation metrics such as accuracy and precision, recall are employed to assess the performance of the model. Results obtained from the diverse deep learning models contribute valuable insights into the optimization of trash classification methods, with implications for sustainable waste management and environmental conservation. </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874051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0F3FC-C0F5-4341-DC39-A46C9A6AA493}"/>
              </a:ext>
            </a:extLst>
          </p:cNvPr>
          <p:cNvSpPr>
            <a:spLocks noGrp="1"/>
          </p:cNvSpPr>
          <p:nvPr>
            <p:ph idx="1"/>
          </p:nvPr>
        </p:nvSpPr>
        <p:spPr>
          <a:xfrm>
            <a:off x="457200" y="1137920"/>
            <a:ext cx="8503920" cy="5323275"/>
          </a:xfrm>
        </p:spPr>
        <p:txBody>
          <a:bodyPr/>
          <a:lstStyle/>
          <a:p>
            <a:pPr marL="0" indent="0">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23:</a:t>
            </a:r>
          </a:p>
          <a:p>
            <a:pPr marL="0" indent="0" algn="just">
              <a:buNone/>
            </a:pP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Zheng, </a:t>
            </a:r>
            <a:r>
              <a:rPr lang="en-IN" sz="1800" i="0" dirty="0" err="1">
                <a:solidFill>
                  <a:schemeClr val="accent2">
                    <a:lumMod val="75000"/>
                  </a:schemeClr>
                </a:solidFill>
                <a:effectLst/>
                <a:latin typeface="Times New Roman" panose="02020603050405020304" pitchFamily="18" charset="0"/>
                <a:cs typeface="Times New Roman" panose="02020603050405020304" pitchFamily="18" charset="0"/>
              </a:rPr>
              <a:t>Dashun</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et al. "Focus-</a:t>
            </a:r>
            <a:r>
              <a:rPr lang="en-IN" sz="1800" i="0" dirty="0" err="1">
                <a:solidFill>
                  <a:schemeClr val="accent2">
                    <a:lumMod val="75000"/>
                  </a:schemeClr>
                </a:solidFill>
                <a:effectLst/>
                <a:latin typeface="Times New Roman" panose="02020603050405020304" pitchFamily="18" charset="0"/>
                <a:cs typeface="Times New Roman" panose="02020603050405020304" pitchFamily="18" charset="0"/>
              </a:rPr>
              <a:t>RCNet</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a lightweight recyclable waste classification algorithm based on focus and knowledge distillation. " </a:t>
            </a:r>
            <a:r>
              <a:rPr lang="en-IN" sz="1800" i="1" dirty="0">
                <a:solidFill>
                  <a:schemeClr val="accent2">
                    <a:lumMod val="75000"/>
                  </a:schemeClr>
                </a:solidFill>
                <a:effectLst/>
                <a:latin typeface="Times New Roman" panose="02020603050405020304" pitchFamily="18" charset="0"/>
                <a:cs typeface="Times New Roman" panose="02020603050405020304" pitchFamily="18" charset="0"/>
              </a:rPr>
              <a:t>Visual Computing for Industry, Biomedicine, and Art</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6.1 (2023): 19.</a:t>
            </a: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paper proposes a lightweight network architecture called Focus-</a:t>
            </a:r>
            <a:r>
              <a:rPr lang="en-US" sz="1800" b="0" i="0" dirty="0" err="1">
                <a:solidFill>
                  <a:srgbClr val="000000"/>
                </a:solidFill>
                <a:effectLst/>
                <a:latin typeface="Times New Roman" panose="02020603050405020304" pitchFamily="18" charset="0"/>
                <a:cs typeface="Times New Roman" panose="02020603050405020304" pitchFamily="18" charset="0"/>
              </a:rPr>
              <a:t>RCNet</a:t>
            </a:r>
            <a:r>
              <a:rPr lang="en-US" sz="1800" b="0" i="0" dirty="0">
                <a:solidFill>
                  <a:srgbClr val="000000"/>
                </a:solidFill>
                <a:effectLst/>
                <a:latin typeface="Times New Roman" panose="02020603050405020304" pitchFamily="18" charset="0"/>
                <a:cs typeface="Times New Roman" panose="02020603050405020304" pitchFamily="18" charset="0"/>
              </a:rPr>
              <a:t>, which uses deeply separable convolution and a Focus module to extract features from waste images. The </a:t>
            </a:r>
            <a:r>
              <a:rPr lang="en-US" sz="1800" b="0" i="0" dirty="0" err="1">
                <a:solidFill>
                  <a:srgbClr val="000000"/>
                </a:solidFill>
                <a:effectLst/>
                <a:latin typeface="Times New Roman" panose="02020603050405020304" pitchFamily="18" charset="0"/>
                <a:cs typeface="Times New Roman" panose="02020603050405020304" pitchFamily="18" charset="0"/>
              </a:rPr>
              <a:t>SimAM</a:t>
            </a:r>
            <a:r>
              <a:rPr lang="en-US" sz="1800" b="0" i="0" dirty="0">
                <a:solidFill>
                  <a:srgbClr val="000000"/>
                </a:solidFill>
                <a:effectLst/>
                <a:latin typeface="Times New Roman" panose="02020603050405020304" pitchFamily="18" charset="0"/>
                <a:cs typeface="Times New Roman" panose="02020603050405020304" pitchFamily="18" charset="0"/>
              </a:rPr>
              <a:t> attention mechanism is introduced to reduce the dimensionality of features while retaining relevant information.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experiments were conducted on the </a:t>
            </a:r>
            <a:r>
              <a:rPr lang="en-US" sz="1800" b="0" i="0" dirty="0" err="1">
                <a:solidFill>
                  <a:srgbClr val="000000"/>
                </a:solidFill>
                <a:effectLst/>
                <a:latin typeface="Times New Roman" panose="02020603050405020304" pitchFamily="18" charset="0"/>
                <a:cs typeface="Times New Roman" panose="02020603050405020304" pitchFamily="18" charset="0"/>
              </a:rPr>
              <a:t>TrashNet</a:t>
            </a:r>
            <a:r>
              <a:rPr lang="en-US" sz="1800" b="0" i="0" dirty="0">
                <a:solidFill>
                  <a:srgbClr val="000000"/>
                </a:solidFill>
                <a:effectLst/>
                <a:latin typeface="Times New Roman" panose="02020603050405020304" pitchFamily="18" charset="0"/>
                <a:cs typeface="Times New Roman" panose="02020603050405020304" pitchFamily="18" charset="0"/>
              </a:rPr>
              <a:t> dataset, which consists of 2528 waste images divided into six categories: paper, glass, plastic, metal, cardboard, and trash.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model's performance was compared with other models such as </a:t>
            </a:r>
            <a:r>
              <a:rPr lang="en-US" sz="1800" b="0" i="0" dirty="0" err="1">
                <a:solidFill>
                  <a:srgbClr val="000000"/>
                </a:solidFill>
                <a:effectLst/>
                <a:latin typeface="Times New Roman" panose="02020603050405020304" pitchFamily="18" charset="0"/>
                <a:cs typeface="Times New Roman" panose="02020603050405020304" pitchFamily="18" charset="0"/>
              </a:rPr>
              <a:t>ShuffleNet</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MobileNet</a:t>
            </a:r>
            <a:r>
              <a:rPr lang="en-US" sz="1800" b="0" i="0" dirty="0">
                <a:solidFill>
                  <a:srgbClr val="000000"/>
                </a:solidFill>
                <a:effectLst/>
                <a:latin typeface="Times New Roman" panose="02020603050405020304" pitchFamily="18" charset="0"/>
                <a:cs typeface="Times New Roman" panose="02020603050405020304" pitchFamily="18" charset="0"/>
              </a:rPr>
              <a:t>, and </a:t>
            </a:r>
            <a:r>
              <a:rPr lang="en-US" sz="1800" b="0" i="0" dirty="0" err="1">
                <a:solidFill>
                  <a:srgbClr val="000000"/>
                </a:solidFill>
                <a:effectLst/>
                <a:latin typeface="Times New Roman" panose="02020603050405020304" pitchFamily="18" charset="0"/>
                <a:cs typeface="Times New Roman" panose="02020603050405020304" pitchFamily="18" charset="0"/>
              </a:rPr>
              <a:t>DenseNet</a:t>
            </a:r>
            <a:r>
              <a:rPr lang="en-US" sz="1800" b="0" i="0" dirty="0">
                <a:solidFill>
                  <a:srgbClr val="000000"/>
                </a:solidFill>
                <a:effectLst/>
                <a:latin typeface="Times New Roman" panose="02020603050405020304" pitchFamily="18" charset="0"/>
                <a:cs typeface="Times New Roman" panose="02020603050405020304" pitchFamily="18" charset="0"/>
              </a:rPr>
              <a:t> on the same dataset.. </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limitations of the study include the need for further verification on other datasets, exploration of model limitations and improvements, comparison with other garbage classification models, and exploration of the model's application in other fields</a:t>
            </a:r>
          </a:p>
          <a:p>
            <a:pPr algn="just">
              <a:buFont typeface="+mj-lt"/>
              <a:buAutoNum type="arabicPeriod"/>
            </a:pPr>
            <a:r>
              <a:rPr lang="en-US" sz="1800" b="0" i="0" dirty="0">
                <a:solidFill>
                  <a:srgbClr val="000000"/>
                </a:solidFill>
                <a:effectLst/>
                <a:latin typeface="Times New Roman" panose="02020603050405020304" pitchFamily="18" charset="0"/>
                <a:cs typeface="Times New Roman" panose="02020603050405020304" pitchFamily="18" charset="0"/>
              </a:rPr>
              <a:t>The proposed model achieved an accuracy of 92% and showed high deployment mobility.</a:t>
            </a:r>
            <a:r>
              <a:rPr lang="en-IN" sz="1800" b="1" dirty="0">
                <a:latin typeface="Times New Roman" panose="02020603050405020304" pitchFamily="18" charset="0"/>
                <a:cs typeface="Times New Roman" panose="02020603050405020304" pitchFamily="18" charset="0"/>
              </a:rPr>
              <a:t> </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734B17E-CFB8-509F-99E8-246125028908}"/>
              </a:ext>
            </a:extLst>
          </p:cNvPr>
          <p:cNvSpPr>
            <a:spLocks noGrp="1"/>
          </p:cNvSpPr>
          <p:nvPr>
            <p:ph type="dt" sz="half" idx="10"/>
          </p:nvPr>
        </p:nvSpPr>
        <p:spPr/>
        <p:txBody>
          <a:bodyPr/>
          <a:lstStyle/>
          <a:p>
            <a:pPr>
              <a:defRPr/>
            </a:pPr>
            <a:r>
              <a:rPr lang="en-US" dirty="0"/>
              <a:t>4 December 2017</a:t>
            </a:r>
          </a:p>
        </p:txBody>
      </p:sp>
      <p:sp>
        <p:nvSpPr>
          <p:cNvPr id="5" name="Slide Number Placeholder 4">
            <a:extLst>
              <a:ext uri="{FF2B5EF4-FFF2-40B4-BE49-F238E27FC236}">
                <a16:creationId xmlns:a16="http://schemas.microsoft.com/office/drawing/2014/main" id="{634C6997-B15F-8EA2-469E-44BB5148A78D}"/>
              </a:ext>
            </a:extLst>
          </p:cNvPr>
          <p:cNvSpPr>
            <a:spLocks noGrp="1"/>
          </p:cNvSpPr>
          <p:nvPr>
            <p:ph type="sldNum" sz="quarter" idx="12"/>
          </p:nvPr>
        </p:nvSpPr>
        <p:spPr/>
        <p:txBody>
          <a:bodyPr/>
          <a:lstStyle/>
          <a:p>
            <a:pPr>
              <a:defRPr/>
            </a:pPr>
            <a:fld id="{51EDAF45-A1ED-443F-B7DC-99AC8969684E}" type="slidenum">
              <a:rPr lang="en-US" smtClean="0"/>
              <a:pPr>
                <a:defRPr/>
              </a:pPr>
              <a:t>30</a:t>
            </a:fld>
            <a:endParaRPr lang="en-US" dirty="0"/>
          </a:p>
        </p:txBody>
      </p:sp>
      <p:sp>
        <p:nvSpPr>
          <p:cNvPr id="6" name="Title 1">
            <a:extLst>
              <a:ext uri="{FF2B5EF4-FFF2-40B4-BE49-F238E27FC236}">
                <a16:creationId xmlns:a16="http://schemas.microsoft.com/office/drawing/2014/main" id="{F7A35C39-7350-C33C-F383-860385AE61BD}"/>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124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0F3FC-C0F5-4341-DC39-A46C9A6AA493}"/>
              </a:ext>
            </a:extLst>
          </p:cNvPr>
          <p:cNvSpPr>
            <a:spLocks noGrp="1"/>
          </p:cNvSpPr>
          <p:nvPr>
            <p:ph idx="1"/>
          </p:nvPr>
        </p:nvSpPr>
        <p:spPr>
          <a:xfrm>
            <a:off x="457200" y="1137920"/>
            <a:ext cx="8503920" cy="5323275"/>
          </a:xfrm>
        </p:spPr>
        <p:txBody>
          <a:bodyPr/>
          <a:lstStyle/>
          <a:p>
            <a:pPr marL="0" indent="0">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24:</a:t>
            </a:r>
          </a:p>
          <a:p>
            <a:pPr marL="0" indent="0" algn="just">
              <a:buNone/>
            </a:pP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Zheng, </a:t>
            </a:r>
            <a:r>
              <a:rPr lang="en-IN" sz="1800" i="0" dirty="0" err="1">
                <a:solidFill>
                  <a:schemeClr val="accent2">
                    <a:lumMod val="75000"/>
                  </a:schemeClr>
                </a:solidFill>
                <a:effectLst/>
                <a:latin typeface="Times New Roman" panose="02020603050405020304" pitchFamily="18" charset="0"/>
                <a:cs typeface="Times New Roman" panose="02020603050405020304" pitchFamily="18" charset="0"/>
              </a:rPr>
              <a:t>Dashun</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et al. "Focus-</a:t>
            </a:r>
            <a:r>
              <a:rPr lang="en-IN" sz="1800" i="0" dirty="0" err="1">
                <a:solidFill>
                  <a:schemeClr val="accent2">
                    <a:lumMod val="75000"/>
                  </a:schemeClr>
                </a:solidFill>
                <a:effectLst/>
                <a:latin typeface="Times New Roman" panose="02020603050405020304" pitchFamily="18" charset="0"/>
                <a:cs typeface="Times New Roman" panose="02020603050405020304" pitchFamily="18" charset="0"/>
              </a:rPr>
              <a:t>RCNet</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a lightweight recyclable waste classification algorithm based on focus and knowledge distillation. " </a:t>
            </a:r>
            <a:r>
              <a:rPr lang="en-IN" sz="1800" i="1" dirty="0">
                <a:solidFill>
                  <a:schemeClr val="accent2">
                    <a:lumMod val="75000"/>
                  </a:schemeClr>
                </a:solidFill>
                <a:effectLst/>
                <a:latin typeface="Times New Roman" panose="02020603050405020304" pitchFamily="18" charset="0"/>
                <a:cs typeface="Times New Roman" panose="02020603050405020304" pitchFamily="18" charset="0"/>
              </a:rPr>
              <a:t>Visual Computing for Industry, Biomedicine, and Art</a:t>
            </a:r>
            <a:r>
              <a:rPr lang="en-IN" sz="1800" i="0" dirty="0">
                <a:solidFill>
                  <a:schemeClr val="accent2">
                    <a:lumMod val="75000"/>
                  </a:schemeClr>
                </a:solidFill>
                <a:effectLst/>
                <a:latin typeface="Times New Roman" panose="02020603050405020304" pitchFamily="18" charset="0"/>
                <a:cs typeface="Times New Roman" panose="02020603050405020304" pitchFamily="18" charset="0"/>
              </a:rPr>
              <a:t> 6.1 (2023): 19.</a:t>
            </a:r>
            <a:endParaRPr lang="en-IN" sz="18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This paper discusses using deep learning to classify trash into different categories for better waste management. They propose a hybrid deep learning model that achieves high accuracy in classifying trash images compared to other methods.</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Introduces </a:t>
            </a:r>
            <a:r>
              <a:rPr lang="en-US" sz="1800" dirty="0" err="1">
                <a:latin typeface="Times New Roman" panose="02020603050405020304" pitchFamily="18" charset="0"/>
                <a:cs typeface="Times New Roman" panose="02020603050405020304" pitchFamily="18" charset="0"/>
              </a:rPr>
              <a:t>TrashNet</a:t>
            </a:r>
            <a:r>
              <a:rPr lang="en-US" sz="1800" dirty="0">
                <a:latin typeface="Times New Roman" panose="02020603050405020304" pitchFamily="18" charset="0"/>
                <a:cs typeface="Times New Roman" panose="02020603050405020304" pitchFamily="18" charset="0"/>
              </a:rPr>
              <a:t> dataset with six main classes for trash classification.</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They proposed  hybrid deep learning model that achieves high accuracy in classifying trash images compared to other methods, by incorporating upper and lower streams in the model.</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34C6997-B15F-8EA2-469E-44BB5148A78D}"/>
              </a:ext>
            </a:extLst>
          </p:cNvPr>
          <p:cNvSpPr>
            <a:spLocks noGrp="1"/>
          </p:cNvSpPr>
          <p:nvPr>
            <p:ph type="sldNum" sz="quarter" idx="12"/>
          </p:nvPr>
        </p:nvSpPr>
        <p:spPr/>
        <p:txBody>
          <a:bodyPr/>
          <a:lstStyle/>
          <a:p>
            <a:pPr>
              <a:defRPr/>
            </a:pPr>
            <a:fld id="{51EDAF45-A1ED-443F-B7DC-99AC8969684E}" type="slidenum">
              <a:rPr lang="en-US" smtClean="0"/>
              <a:pPr>
                <a:defRPr/>
              </a:pPr>
              <a:t>31</a:t>
            </a:fld>
            <a:endParaRPr lang="en-US" dirty="0"/>
          </a:p>
        </p:txBody>
      </p:sp>
      <p:sp>
        <p:nvSpPr>
          <p:cNvPr id="6" name="Title 1">
            <a:extLst>
              <a:ext uri="{FF2B5EF4-FFF2-40B4-BE49-F238E27FC236}">
                <a16:creationId xmlns:a16="http://schemas.microsoft.com/office/drawing/2014/main" id="{F7A35C39-7350-C33C-F383-860385AE61BD}"/>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2587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0F3FC-C0F5-4341-DC39-A46C9A6AA493}"/>
              </a:ext>
            </a:extLst>
          </p:cNvPr>
          <p:cNvSpPr>
            <a:spLocks noGrp="1"/>
          </p:cNvSpPr>
          <p:nvPr>
            <p:ph idx="1"/>
          </p:nvPr>
        </p:nvSpPr>
        <p:spPr>
          <a:xfrm>
            <a:off x="457200" y="1137920"/>
            <a:ext cx="8503920" cy="5323275"/>
          </a:xfrm>
        </p:spPr>
        <p:txBody>
          <a:bodyPr/>
          <a:lstStyle/>
          <a:p>
            <a:pPr marL="0" indent="0">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25:</a:t>
            </a:r>
          </a:p>
          <a:p>
            <a:pPr marL="0" indent="0">
              <a:buNone/>
            </a:pPr>
            <a:r>
              <a:rPr lang="en-US" sz="1800" dirty="0">
                <a:solidFill>
                  <a:schemeClr val="accent2">
                    <a:lumMod val="75000"/>
                  </a:schemeClr>
                </a:solidFill>
                <a:latin typeface="Times New Roman" panose="02020603050405020304" pitchFamily="18" charset="0"/>
                <a:cs typeface="Times New Roman" panose="02020603050405020304" pitchFamily="18" charset="0"/>
              </a:rPr>
              <a:t>Sali, Ashik Mohammed, et al. "Waste Classification using Convolutional Neural Network on Edge Devices." International Journal of Innovative Science and Research Technology 5.11 (2020).</a:t>
            </a:r>
          </a:p>
          <a:p>
            <a:pPr>
              <a:buFont typeface="+mj-lt"/>
              <a:buAutoNum type="arabicPeriod"/>
            </a:pPr>
            <a:r>
              <a:rPr lang="en-US" sz="1800" dirty="0">
                <a:latin typeface="Times New Roman" panose="02020603050405020304" pitchFamily="18" charset="0"/>
                <a:cs typeface="Times New Roman" panose="02020603050405020304" pitchFamily="18" charset="0"/>
              </a:rPr>
              <a:t>The paper focuses on waste management and automated waste classification and introduces a smart waste classification system that uses a deep learning model to sort solid waste like glass, metal, paper, and plastic. The system can achieve 92% accuracy in identifying waste types, potentially speeding up the waste sorting process.</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The waste classification is done by using Convolutional Neural Network on edge devices.</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Emphasize the importance of waste management and automated waste classification systems. </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34C6997-B15F-8EA2-469E-44BB5148A78D}"/>
              </a:ext>
            </a:extLst>
          </p:cNvPr>
          <p:cNvSpPr>
            <a:spLocks noGrp="1"/>
          </p:cNvSpPr>
          <p:nvPr>
            <p:ph type="sldNum" sz="quarter" idx="12"/>
          </p:nvPr>
        </p:nvSpPr>
        <p:spPr/>
        <p:txBody>
          <a:bodyPr/>
          <a:lstStyle/>
          <a:p>
            <a:pPr>
              <a:defRPr/>
            </a:pPr>
            <a:fld id="{51EDAF45-A1ED-443F-B7DC-99AC8969684E}" type="slidenum">
              <a:rPr lang="en-US" smtClean="0"/>
              <a:pPr>
                <a:defRPr/>
              </a:pPr>
              <a:t>32</a:t>
            </a:fld>
            <a:endParaRPr lang="en-US" dirty="0"/>
          </a:p>
        </p:txBody>
      </p:sp>
      <p:sp>
        <p:nvSpPr>
          <p:cNvPr id="6" name="Title 1">
            <a:extLst>
              <a:ext uri="{FF2B5EF4-FFF2-40B4-BE49-F238E27FC236}">
                <a16:creationId xmlns:a16="http://schemas.microsoft.com/office/drawing/2014/main" id="{F7A35C39-7350-C33C-F383-860385AE61BD}"/>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350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0F3FC-C0F5-4341-DC39-A46C9A6AA493}"/>
              </a:ext>
            </a:extLst>
          </p:cNvPr>
          <p:cNvSpPr>
            <a:spLocks noGrp="1"/>
          </p:cNvSpPr>
          <p:nvPr>
            <p:ph idx="1"/>
          </p:nvPr>
        </p:nvSpPr>
        <p:spPr>
          <a:xfrm>
            <a:off x="457200" y="1137920"/>
            <a:ext cx="8503920" cy="5323275"/>
          </a:xfrm>
        </p:spPr>
        <p:txBody>
          <a:bodyPr/>
          <a:lstStyle/>
          <a:p>
            <a:pPr marL="0" indent="0">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26:</a:t>
            </a:r>
          </a:p>
          <a:p>
            <a:pPr marL="0" indent="0">
              <a:buNone/>
            </a:pPr>
            <a:r>
              <a:rPr lang="en-US" sz="1800" dirty="0">
                <a:solidFill>
                  <a:schemeClr val="accent2">
                    <a:lumMod val="75000"/>
                  </a:schemeClr>
                </a:solidFill>
                <a:latin typeface="Times New Roman" panose="02020603050405020304" pitchFamily="18" charset="0"/>
                <a:cs typeface="Times New Roman" panose="02020603050405020304" pitchFamily="18" charset="0"/>
              </a:rPr>
              <a:t>Yang,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Zerui</a:t>
            </a:r>
            <a:r>
              <a:rPr lang="en-US" sz="1800" dirty="0">
                <a:solidFill>
                  <a:schemeClr val="accent2">
                    <a:lumMod val="75000"/>
                  </a:schemeClr>
                </a:solidFill>
                <a:latin typeface="Times New Roman" panose="02020603050405020304" pitchFamily="18" charset="0"/>
                <a:cs typeface="Times New Roman" panose="02020603050405020304" pitchFamily="18" charset="0"/>
              </a:rPr>
              <a:t>, et al. "A Garbage Classification Method Based on a Small Convolution Neural Network." Sustainability 14.22 (2022): 14735.</a:t>
            </a:r>
          </a:p>
          <a:p>
            <a:pPr>
              <a:buFont typeface="+mj-lt"/>
              <a:buAutoNum type="arabicPeriod"/>
            </a:pPr>
            <a:r>
              <a:rPr lang="en-US" sz="1800" dirty="0">
                <a:latin typeface="Times New Roman" panose="02020603050405020304" pitchFamily="18" charset="0"/>
                <a:cs typeface="Times New Roman" panose="02020603050405020304" pitchFamily="18" charset="0"/>
              </a:rPr>
              <a:t>This paper introduces a method using a small convolutional neural network to improve social garbage classification efficiency. </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By optimizing the neural network and preprocessing images, they achieved higher accuracy in garbage classification, which can help promote environmental protection and awareness among residents.</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Discusses the development of an adaptive image-brightening algorithm and mentions the optimization of the neural network model for efficiency</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34C6997-B15F-8EA2-469E-44BB5148A78D}"/>
              </a:ext>
            </a:extLst>
          </p:cNvPr>
          <p:cNvSpPr>
            <a:spLocks noGrp="1"/>
          </p:cNvSpPr>
          <p:nvPr>
            <p:ph type="sldNum" sz="quarter" idx="12"/>
          </p:nvPr>
        </p:nvSpPr>
        <p:spPr/>
        <p:txBody>
          <a:bodyPr/>
          <a:lstStyle/>
          <a:p>
            <a:pPr>
              <a:defRPr/>
            </a:pPr>
            <a:fld id="{51EDAF45-A1ED-443F-B7DC-99AC8969684E}" type="slidenum">
              <a:rPr lang="en-US" smtClean="0"/>
              <a:pPr>
                <a:defRPr/>
              </a:pPr>
              <a:t>33</a:t>
            </a:fld>
            <a:endParaRPr lang="en-US" dirty="0"/>
          </a:p>
        </p:txBody>
      </p:sp>
      <p:sp>
        <p:nvSpPr>
          <p:cNvPr id="6" name="Title 1">
            <a:extLst>
              <a:ext uri="{FF2B5EF4-FFF2-40B4-BE49-F238E27FC236}">
                <a16:creationId xmlns:a16="http://schemas.microsoft.com/office/drawing/2014/main" id="{F7A35C39-7350-C33C-F383-860385AE61BD}"/>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87951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0F3FC-C0F5-4341-DC39-A46C9A6AA493}"/>
              </a:ext>
            </a:extLst>
          </p:cNvPr>
          <p:cNvSpPr>
            <a:spLocks noGrp="1"/>
          </p:cNvSpPr>
          <p:nvPr>
            <p:ph idx="1"/>
          </p:nvPr>
        </p:nvSpPr>
        <p:spPr>
          <a:xfrm>
            <a:off x="457200" y="1137920"/>
            <a:ext cx="8503920" cy="5323275"/>
          </a:xfrm>
        </p:spPr>
        <p:txBody>
          <a:bodyPr/>
          <a:lstStyle/>
          <a:p>
            <a:pPr marL="0" indent="0">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27:</a:t>
            </a:r>
          </a:p>
          <a:p>
            <a:pPr marL="0" indent="0">
              <a:buNone/>
            </a:pPr>
            <a:r>
              <a:rPr lang="en-US" sz="1800" dirty="0" err="1">
                <a:solidFill>
                  <a:schemeClr val="accent2">
                    <a:lumMod val="75000"/>
                  </a:schemeClr>
                </a:solidFill>
                <a:latin typeface="Times New Roman" panose="02020603050405020304" pitchFamily="18" charset="0"/>
                <a:cs typeface="Times New Roman" panose="02020603050405020304" pitchFamily="18" charset="0"/>
              </a:rPr>
              <a:t>Dokl</a:t>
            </a:r>
            <a:r>
              <a:rPr lang="en-US" sz="1800" dirty="0">
                <a:solidFill>
                  <a:schemeClr val="accent2">
                    <a:lumMod val="75000"/>
                  </a:schemeClr>
                </a:solidFill>
                <a:latin typeface="Times New Roman" panose="02020603050405020304" pitchFamily="18" charset="0"/>
                <a:cs typeface="Times New Roman" panose="02020603050405020304" pitchFamily="18" charset="0"/>
              </a:rPr>
              <a:t>, Monika, et al. "A waste separation system based on sensor technology and deep learning: A simple approach applied to a case study of plastic packaging waste." Journal of Cleaner Production (2024): 141762.</a:t>
            </a:r>
          </a:p>
          <a:p>
            <a:pPr>
              <a:buFont typeface="+mj-lt"/>
              <a:buAutoNum type="arabicPeriod"/>
            </a:pPr>
            <a:r>
              <a:rPr lang="en-US" sz="1800" dirty="0">
                <a:latin typeface="Times New Roman" panose="02020603050405020304" pitchFamily="18" charset="0"/>
                <a:cs typeface="Times New Roman" panose="02020603050405020304" pitchFamily="18" charset="0"/>
              </a:rPr>
              <a:t>It proposes a smart waste separation system using sensor technology and deep learning to improve recycling efficiency. Two systems were explored one using sensors and another with an RGB camera, with the camera-based system achieving the best accuracy but facing challenges in misclassifying items based on appearance rather than material composition.</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Smart systems for waste separation proposed in various studies.</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Differentiation of waste classes using sensor technology.</a:t>
            </a:r>
          </a:p>
          <a:p>
            <a:pPr>
              <a:buFont typeface="+mj-lt"/>
              <a:buAutoNum type="arabicPeriod"/>
            </a:pPr>
            <a:r>
              <a:rPr lang="en-US" sz="1800" dirty="0">
                <a:latin typeface="Times New Roman" panose="02020603050405020304" pitchFamily="18" charset="0"/>
                <a:cs typeface="Times New Roman" panose="02020603050405020304" pitchFamily="18" charset="0"/>
              </a:rPr>
              <a:t>Use of NIR sensors for plastic types' classification. </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34C6997-B15F-8EA2-469E-44BB5148A78D}"/>
              </a:ext>
            </a:extLst>
          </p:cNvPr>
          <p:cNvSpPr>
            <a:spLocks noGrp="1"/>
          </p:cNvSpPr>
          <p:nvPr>
            <p:ph type="sldNum" sz="quarter" idx="12"/>
          </p:nvPr>
        </p:nvSpPr>
        <p:spPr/>
        <p:txBody>
          <a:bodyPr/>
          <a:lstStyle/>
          <a:p>
            <a:pPr>
              <a:defRPr/>
            </a:pPr>
            <a:fld id="{51EDAF45-A1ED-443F-B7DC-99AC8969684E}" type="slidenum">
              <a:rPr lang="en-US" smtClean="0"/>
              <a:pPr>
                <a:defRPr/>
              </a:pPr>
              <a:t>34</a:t>
            </a:fld>
            <a:endParaRPr lang="en-US" dirty="0"/>
          </a:p>
        </p:txBody>
      </p:sp>
      <p:sp>
        <p:nvSpPr>
          <p:cNvPr id="6" name="Title 1">
            <a:extLst>
              <a:ext uri="{FF2B5EF4-FFF2-40B4-BE49-F238E27FC236}">
                <a16:creationId xmlns:a16="http://schemas.microsoft.com/office/drawing/2014/main" id="{F7A35C39-7350-C33C-F383-860385AE61BD}"/>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260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B0F3FC-C0F5-4341-DC39-A46C9A6AA493}"/>
              </a:ext>
            </a:extLst>
          </p:cNvPr>
          <p:cNvSpPr>
            <a:spLocks noGrp="1"/>
          </p:cNvSpPr>
          <p:nvPr>
            <p:ph idx="1"/>
          </p:nvPr>
        </p:nvSpPr>
        <p:spPr>
          <a:xfrm>
            <a:off x="457200" y="1137920"/>
            <a:ext cx="8503920" cy="5323275"/>
          </a:xfrm>
        </p:spPr>
        <p:txBody>
          <a:bodyPr/>
          <a:lstStyle/>
          <a:p>
            <a:pPr marL="0" indent="0">
              <a:buNone/>
            </a:pPr>
            <a:r>
              <a:rPr lang="en-IN" sz="1800" dirty="0">
                <a:solidFill>
                  <a:schemeClr val="accent2">
                    <a:lumMod val="75000"/>
                  </a:schemeClr>
                </a:solidFill>
                <a:latin typeface="Times New Roman" panose="02020603050405020304" pitchFamily="18" charset="0"/>
                <a:cs typeface="Times New Roman" panose="02020603050405020304" pitchFamily="18" charset="0"/>
              </a:rPr>
              <a:t>Reference 28:</a:t>
            </a:r>
          </a:p>
          <a:p>
            <a:pPr marL="0" indent="0">
              <a:buNone/>
            </a:pPr>
            <a:r>
              <a:rPr lang="en-US" sz="1800" dirty="0" err="1">
                <a:solidFill>
                  <a:schemeClr val="accent2">
                    <a:lumMod val="75000"/>
                  </a:schemeClr>
                </a:solidFill>
                <a:latin typeface="Times New Roman" panose="02020603050405020304" pitchFamily="18" charset="0"/>
                <a:cs typeface="Times New Roman" panose="02020603050405020304" pitchFamily="18" charset="0"/>
              </a:rPr>
              <a:t>Bobulski</a:t>
            </a:r>
            <a:r>
              <a:rPr lang="en-US" sz="1800" dirty="0">
                <a:solidFill>
                  <a:schemeClr val="accent2">
                    <a:lumMod val="75000"/>
                  </a:schemeClr>
                </a:solidFill>
                <a:latin typeface="Times New Roman" panose="02020603050405020304" pitchFamily="18" charset="0"/>
                <a:cs typeface="Times New Roman" panose="02020603050405020304" pitchFamily="18" charset="0"/>
              </a:rPr>
              <a:t>, Janusz, and Mariusz </a:t>
            </a:r>
            <a:r>
              <a:rPr lang="en-US" sz="1800" dirty="0" err="1">
                <a:solidFill>
                  <a:schemeClr val="accent2">
                    <a:lumMod val="75000"/>
                  </a:schemeClr>
                </a:solidFill>
                <a:latin typeface="Times New Roman" panose="02020603050405020304" pitchFamily="18" charset="0"/>
                <a:cs typeface="Times New Roman" panose="02020603050405020304" pitchFamily="18" charset="0"/>
              </a:rPr>
              <a:t>Kubanek</a:t>
            </a:r>
            <a:r>
              <a:rPr lang="en-US" sz="1800" dirty="0">
                <a:solidFill>
                  <a:schemeClr val="accent2">
                    <a:lumMod val="75000"/>
                  </a:schemeClr>
                </a:solidFill>
                <a:latin typeface="Times New Roman" panose="02020603050405020304" pitchFamily="18" charset="0"/>
                <a:cs typeface="Times New Roman" panose="02020603050405020304" pitchFamily="18" charset="0"/>
              </a:rPr>
              <a:t>. "Deep learning for plastic waste classification system." Applied Computational Intelligence and Soft Computing 2021 (2021): 1-7.</a:t>
            </a:r>
          </a:p>
          <a:p>
            <a:pPr marL="0" indent="0">
              <a:buNone/>
            </a:pPr>
            <a:endParaRPr lang="en-US" sz="1800" dirty="0">
              <a:solidFill>
                <a:schemeClr val="accent2">
                  <a:lumMod val="75000"/>
                </a:schemeClr>
              </a:solidFill>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This paper discusses using technology like image processing and deep learning to automatically sort plastic waste into different categories, aiming to improve waste management and address urban waste issue.</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Focus on plastic waste management, recycling, deep learning, and waste segregation. </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Discusses the challenges of manual garbage sorting and the need for automation. </a:t>
            </a:r>
          </a:p>
          <a:p>
            <a:pPr>
              <a:buFont typeface="+mj-lt"/>
              <a:buAutoNum type="arabicPeriod"/>
            </a:pP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sz="1800" dirty="0">
                <a:latin typeface="Times New Roman" panose="02020603050405020304" pitchFamily="18" charset="0"/>
                <a:cs typeface="Times New Roman" panose="02020603050405020304" pitchFamily="18" charset="0"/>
              </a:rPr>
              <a:t>Emphasizes the importance of separating different types of materials for recycling.</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34C6997-B15F-8EA2-469E-44BB5148A78D}"/>
              </a:ext>
            </a:extLst>
          </p:cNvPr>
          <p:cNvSpPr>
            <a:spLocks noGrp="1"/>
          </p:cNvSpPr>
          <p:nvPr>
            <p:ph type="sldNum" sz="quarter" idx="12"/>
          </p:nvPr>
        </p:nvSpPr>
        <p:spPr/>
        <p:txBody>
          <a:bodyPr/>
          <a:lstStyle/>
          <a:p>
            <a:pPr>
              <a:defRPr/>
            </a:pPr>
            <a:fld id="{51EDAF45-A1ED-443F-B7DC-99AC8969684E}" type="slidenum">
              <a:rPr lang="en-US" smtClean="0"/>
              <a:pPr>
                <a:defRPr/>
              </a:pPr>
              <a:t>35</a:t>
            </a:fld>
            <a:endParaRPr lang="en-US" dirty="0"/>
          </a:p>
        </p:txBody>
      </p:sp>
      <p:sp>
        <p:nvSpPr>
          <p:cNvPr id="6" name="Title 1">
            <a:extLst>
              <a:ext uri="{FF2B5EF4-FFF2-40B4-BE49-F238E27FC236}">
                <a16:creationId xmlns:a16="http://schemas.microsoft.com/office/drawing/2014/main" id="{F7A35C39-7350-C33C-F383-860385AE61BD}"/>
              </a:ext>
            </a:extLst>
          </p:cNvPr>
          <p:cNvSpPr>
            <a:spLocks noGrp="1"/>
          </p:cNvSpPr>
          <p:nvPr>
            <p:ph type="title"/>
          </p:nvPr>
        </p:nvSpPr>
        <p:spPr>
          <a:xfrm>
            <a:off x="457200" y="731836"/>
            <a:ext cx="8229600" cy="685801"/>
          </a:xfrm>
        </p:spPr>
        <p:txBody>
          <a:bodyPr/>
          <a:lstStyle/>
          <a:p>
            <a:r>
              <a:rPr lang="en-IN" sz="1800" b="1" dirty="0">
                <a:solidFill>
                  <a:schemeClr val="accent2">
                    <a:lumMod val="50000"/>
                  </a:schemeClr>
                </a:solidFill>
                <a:latin typeface="Times New Roman" panose="02020603050405020304" pitchFamily="18" charset="0"/>
                <a:cs typeface="Times New Roman" panose="02020603050405020304" pitchFamily="18" charset="0"/>
              </a:rPr>
              <a:t>Literature survey   </a:t>
            </a:r>
            <a:br>
              <a:rPr lang="en-IN" sz="1800" b="1"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6997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2958351" y="681313"/>
            <a:ext cx="2635624" cy="461665"/>
          </a:xfrm>
          <a:prstGeom prst="rect">
            <a:avLst/>
          </a:prstGeom>
          <a:noFill/>
        </p:spPr>
        <p:txBody>
          <a:bodyPr wrap="square" rtlCol="0">
            <a:spAutoFit/>
          </a:bodyPr>
          <a:lstStyle/>
          <a:p>
            <a:r>
              <a:rPr lang="en-IN" b="1" dirty="0"/>
              <a:t>Comparison Table   </a:t>
            </a:r>
          </a:p>
        </p:txBody>
      </p:sp>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4023412756"/>
              </p:ext>
            </p:extLst>
          </p:nvPr>
        </p:nvGraphicFramePr>
        <p:xfrm>
          <a:off x="477520" y="1142978"/>
          <a:ext cx="8544561" cy="5410222"/>
        </p:xfrm>
        <a:graphic>
          <a:graphicData uri="http://schemas.openxmlformats.org/drawingml/2006/table">
            <a:tbl>
              <a:tblPr>
                <a:tableStyleId>{5940675A-B579-460E-94D1-54222C63F5DA}</a:tableStyleId>
              </a:tblPr>
              <a:tblGrid>
                <a:gridCol w="723488">
                  <a:extLst>
                    <a:ext uri="{9D8B030D-6E8A-4147-A177-3AD203B41FA5}">
                      <a16:colId xmlns:a16="http://schemas.microsoft.com/office/drawing/2014/main" val="19043460"/>
                    </a:ext>
                  </a:extLst>
                </a:gridCol>
                <a:gridCol w="1273230">
                  <a:extLst>
                    <a:ext uri="{9D8B030D-6E8A-4147-A177-3AD203B41FA5}">
                      <a16:colId xmlns:a16="http://schemas.microsoft.com/office/drawing/2014/main" val="2213883790"/>
                    </a:ext>
                  </a:extLst>
                </a:gridCol>
                <a:gridCol w="484587">
                  <a:extLst>
                    <a:ext uri="{9D8B030D-6E8A-4147-A177-3AD203B41FA5}">
                      <a16:colId xmlns:a16="http://schemas.microsoft.com/office/drawing/2014/main" val="993050332"/>
                    </a:ext>
                  </a:extLst>
                </a:gridCol>
                <a:gridCol w="1472765">
                  <a:extLst>
                    <a:ext uri="{9D8B030D-6E8A-4147-A177-3AD203B41FA5}">
                      <a16:colId xmlns:a16="http://schemas.microsoft.com/office/drawing/2014/main" val="1648795179"/>
                    </a:ext>
                  </a:extLst>
                </a:gridCol>
                <a:gridCol w="1282731">
                  <a:extLst>
                    <a:ext uri="{9D8B030D-6E8A-4147-A177-3AD203B41FA5}">
                      <a16:colId xmlns:a16="http://schemas.microsoft.com/office/drawing/2014/main" val="497205525"/>
                    </a:ext>
                  </a:extLst>
                </a:gridCol>
                <a:gridCol w="1187715">
                  <a:extLst>
                    <a:ext uri="{9D8B030D-6E8A-4147-A177-3AD203B41FA5}">
                      <a16:colId xmlns:a16="http://schemas.microsoft.com/office/drawing/2014/main" val="4037252183"/>
                    </a:ext>
                  </a:extLst>
                </a:gridCol>
                <a:gridCol w="997680">
                  <a:extLst>
                    <a:ext uri="{9D8B030D-6E8A-4147-A177-3AD203B41FA5}">
                      <a16:colId xmlns:a16="http://schemas.microsoft.com/office/drawing/2014/main" val="2185769404"/>
                    </a:ext>
                  </a:extLst>
                </a:gridCol>
                <a:gridCol w="1122365">
                  <a:extLst>
                    <a:ext uri="{9D8B030D-6E8A-4147-A177-3AD203B41FA5}">
                      <a16:colId xmlns:a16="http://schemas.microsoft.com/office/drawing/2014/main" val="3563198731"/>
                    </a:ext>
                  </a:extLst>
                </a:gridCol>
              </a:tblGrid>
              <a:tr h="400116">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2311354">
                <a:tc>
                  <a:txBody>
                    <a:bodyPr/>
                    <a:lstStyle/>
                    <a:p>
                      <a:pPr algn="ctr" fontAlgn="b"/>
                      <a:r>
                        <a:rPr lang="en-IN" sz="1050" b="1" u="none" strike="noStrike" dirty="0">
                          <a:solidFill>
                            <a:srgbClr val="4C29E4"/>
                          </a:solidFill>
                          <a:effectLst/>
                        </a:rPr>
                        <a:t>Reference 1</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A Waste Classification Method Based on a Multilayer Hybrid</a:t>
                      </a:r>
                    </a:p>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Convolution Neural Network</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2021</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The paper introduces an MLH-CNN-based waste classification method to improve accuracy, address existing model limitations, optimize parameters.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Lacks detailed discussions on implementation challenges, dataset limitations, real-world impact, computational resource requirements.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Simpler and efficient MLH-CNN method with higher classification accuracy compared to state-of-the-art methods, demonstrated feature extraction ability.</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Accuracy of up to 92.6%</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Include computational resource analysis, ethical considerations, and a need for broader evaluation on diverse datasets to gauge generalizability.</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extLst>
                  <a:ext uri="{0D108BD9-81ED-4DB2-BD59-A6C34878D82A}">
                    <a16:rowId xmlns:a16="http://schemas.microsoft.com/office/drawing/2014/main" val="2447678840"/>
                  </a:ext>
                </a:extLst>
              </a:tr>
              <a:tr h="2698752">
                <a:tc>
                  <a:txBody>
                    <a:bodyPr/>
                    <a:lstStyle/>
                    <a:p>
                      <a:pPr algn="ctr" fontAlgn="b"/>
                      <a:r>
                        <a:rPr lang="en-IN" sz="1050" b="1" u="none" strike="noStrike" dirty="0">
                          <a:solidFill>
                            <a:srgbClr val="4C29E4"/>
                          </a:solidFill>
                          <a:effectLst/>
                        </a:rPr>
                        <a:t>Reference 2</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Deep Convolutional Neural Networks Object</a:t>
                      </a:r>
                    </a:p>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Detector for Real-Time Waste Identification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2020</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The paper aims to enhance CNN object detectors for waste identification, generalization, and detection speed through fine-tuning SSD and RPN on the </a:t>
                      </a:r>
                      <a:r>
                        <a:rPr lang="en-IN" sz="1100" kern="100" dirty="0" err="1">
                          <a:effectLst/>
                          <a:latin typeface="Times New Roman" panose="02020603050405020304" pitchFamily="18" charset="0"/>
                          <a:cs typeface="Times New Roman" panose="02020603050405020304" pitchFamily="18" charset="0"/>
                        </a:rPr>
                        <a:t>TrashNet</a:t>
                      </a:r>
                      <a:r>
                        <a:rPr lang="en-IN" sz="1100" kern="100" dirty="0">
                          <a:effectLst/>
                          <a:latin typeface="Times New Roman" panose="02020603050405020304" pitchFamily="18" charset="0"/>
                          <a:cs typeface="Times New Roman" panose="02020603050405020304" pitchFamily="18" charset="0"/>
                        </a:rPr>
                        <a:t> database.</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This include a narrow evaluation scope, reliance on specific datasets, lack of computational resource analysis, insufficient discussion on pre-trained model limitations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The paper presents advanced techniques, including fine-tuning SSD and RPN on the </a:t>
                      </a:r>
                      <a:r>
                        <a:rPr lang="en-IN" sz="1100" kern="100" dirty="0" err="1">
                          <a:effectLst/>
                          <a:latin typeface="Times New Roman" panose="02020603050405020304" pitchFamily="18" charset="0"/>
                          <a:cs typeface="Times New Roman" panose="02020603050405020304" pitchFamily="18" charset="0"/>
                        </a:rPr>
                        <a:t>TrashNet</a:t>
                      </a:r>
                      <a:r>
                        <a:rPr lang="en-IN" sz="1100" kern="100" dirty="0">
                          <a:effectLst/>
                          <a:latin typeface="Times New Roman" panose="02020603050405020304" pitchFamily="18" charset="0"/>
                          <a:cs typeface="Times New Roman" panose="02020603050405020304" pitchFamily="18" charset="0"/>
                        </a:rPr>
                        <a:t> database, resulting in superior waste detection performance compared to other methods.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High accuracy, with precision values ranging from 95.76% to 97.63%</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The paper lacks exploration beyond municipal waste, limits generalizability due to dataset reliance, lacks detailed computational resource analysis.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6054" marR="46054" marT="0" marB="0"/>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9819439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2219445020"/>
              </p:ext>
            </p:extLst>
          </p:nvPr>
        </p:nvGraphicFramePr>
        <p:xfrm>
          <a:off x="520855" y="859328"/>
          <a:ext cx="8440265" cy="5643072"/>
        </p:xfrm>
        <a:graphic>
          <a:graphicData uri="http://schemas.openxmlformats.org/drawingml/2006/table">
            <a:tbl>
              <a:tblPr>
                <a:tableStyleId>{5940675A-B579-460E-94D1-54222C63F5DA}</a:tableStyleId>
              </a:tblPr>
              <a:tblGrid>
                <a:gridCol w="762023">
                  <a:extLst>
                    <a:ext uri="{9D8B030D-6E8A-4147-A177-3AD203B41FA5}">
                      <a16:colId xmlns:a16="http://schemas.microsoft.com/office/drawing/2014/main" val="19043460"/>
                    </a:ext>
                  </a:extLst>
                </a:gridCol>
                <a:gridCol w="1053455">
                  <a:extLst>
                    <a:ext uri="{9D8B030D-6E8A-4147-A177-3AD203B41FA5}">
                      <a16:colId xmlns:a16="http://schemas.microsoft.com/office/drawing/2014/main" val="2213883790"/>
                    </a:ext>
                  </a:extLst>
                </a:gridCol>
                <a:gridCol w="531229">
                  <a:extLst>
                    <a:ext uri="{9D8B030D-6E8A-4147-A177-3AD203B41FA5}">
                      <a16:colId xmlns:a16="http://schemas.microsoft.com/office/drawing/2014/main" val="993050332"/>
                    </a:ext>
                  </a:extLst>
                </a:gridCol>
                <a:gridCol w="1539663">
                  <a:extLst>
                    <a:ext uri="{9D8B030D-6E8A-4147-A177-3AD203B41FA5}">
                      <a16:colId xmlns:a16="http://schemas.microsoft.com/office/drawing/2014/main" val="1648795179"/>
                    </a:ext>
                  </a:extLst>
                </a:gridCol>
                <a:gridCol w="1350582">
                  <a:extLst>
                    <a:ext uri="{9D8B030D-6E8A-4147-A177-3AD203B41FA5}">
                      <a16:colId xmlns:a16="http://schemas.microsoft.com/office/drawing/2014/main" val="497205525"/>
                    </a:ext>
                  </a:extLst>
                </a:gridCol>
                <a:gridCol w="1287555">
                  <a:extLst>
                    <a:ext uri="{9D8B030D-6E8A-4147-A177-3AD203B41FA5}">
                      <a16:colId xmlns:a16="http://schemas.microsoft.com/office/drawing/2014/main" val="4037252183"/>
                    </a:ext>
                  </a:extLst>
                </a:gridCol>
                <a:gridCol w="999431">
                  <a:extLst>
                    <a:ext uri="{9D8B030D-6E8A-4147-A177-3AD203B41FA5}">
                      <a16:colId xmlns:a16="http://schemas.microsoft.com/office/drawing/2014/main" val="2185769404"/>
                    </a:ext>
                  </a:extLst>
                </a:gridCol>
                <a:gridCol w="916327">
                  <a:extLst>
                    <a:ext uri="{9D8B030D-6E8A-4147-A177-3AD203B41FA5}">
                      <a16:colId xmlns:a16="http://schemas.microsoft.com/office/drawing/2014/main" val="3563198731"/>
                    </a:ext>
                  </a:extLst>
                </a:gridCol>
              </a:tblGrid>
              <a:tr h="432833">
                <a:tc>
                  <a:txBody>
                    <a:bodyPr/>
                    <a:lstStyle/>
                    <a:p>
                      <a:pPr algn="l" fontAlgn="b"/>
                      <a:endParaRPr lang="en-IN" dirty="0"/>
                    </a:p>
                  </a:txBody>
                  <a:tcPr marL="4794" marR="4794" marT="479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rgbClr val="003399"/>
                          </a:solidFill>
                          <a:effectLst/>
                          <a:latin typeface="Times New Roman" panose="02020603050405020304" pitchFamily="18" charset="0"/>
                          <a:ea typeface="Tahoma" panose="020B0604030504040204" pitchFamily="34" charset="0"/>
                          <a:cs typeface="Times New Roman" panose="02020603050405020304" pitchFamily="18" charset="0"/>
                        </a:rPr>
                        <a:t>Title</a:t>
                      </a:r>
                      <a:r>
                        <a:rPr lang="en-US" sz="1200" b="1" u="none" strike="noStrike" dirty="0">
                          <a:solidFill>
                            <a:srgbClr val="003399"/>
                          </a:solidFill>
                          <a:effectLst/>
                        </a:rPr>
                        <a:t> </a:t>
                      </a:r>
                      <a:r>
                        <a:rPr lang="en-US" dirty="0"/>
                        <a:t> </a:t>
                      </a: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3128962">
                <a:tc>
                  <a:txBody>
                    <a:bodyPr/>
                    <a:lstStyle/>
                    <a:p>
                      <a:pPr algn="ctr" fontAlgn="b"/>
                      <a:r>
                        <a:rPr lang="en-IN" sz="1050" b="1" u="none" strike="noStrike" dirty="0">
                          <a:solidFill>
                            <a:srgbClr val="4C29E4"/>
                          </a:solidFill>
                          <a:effectLst/>
                        </a:rPr>
                        <a:t>Reference 3</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ARTD-Net: Anchor-Free Based Recyclable Trash Detection Net</a:t>
                      </a:r>
                      <a:br>
                        <a:rPr lang="en-IN" sz="1100" kern="100" dirty="0">
                          <a:effectLst/>
                          <a:latin typeface="Times New Roman" panose="02020603050405020304" pitchFamily="18" charset="0"/>
                          <a:cs typeface="Times New Roman" panose="02020603050405020304" pitchFamily="18" charset="0"/>
                        </a:rPr>
                      </a:br>
                      <a:r>
                        <a:rPr lang="en-IN" sz="1100" kern="100" dirty="0">
                          <a:effectLst/>
                          <a:latin typeface="Times New Roman" panose="02020603050405020304" pitchFamily="18" charset="0"/>
                          <a:cs typeface="Times New Roman" panose="02020603050405020304" pitchFamily="18" charset="0"/>
                        </a:rPr>
                        <a:t>Using Edgeless Module</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2023</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The paper aims to develop an automatic system for recyclable trash collection using anchor-free detection networks, improving accuracy through feature extraction and classification enhancements.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Lack of detailed model comparisons, dataset representation, discussion on computational requirements,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Efficiently detects overlapped wastes, offers flexibility with anchor-free models, improves accuracy via centralized feature extraction and multiscale feature maps, enhances classification.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ARTD-Net2 shows higher accuracy than ARTD-Net1.</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Scalability concerns, interpretability insights, dataset representation limitations, and practical implementation challenges, hindering comprehensive assessment and real-world application.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extLst>
                  <a:ext uri="{0D108BD9-81ED-4DB2-BD59-A6C34878D82A}">
                    <a16:rowId xmlns:a16="http://schemas.microsoft.com/office/drawing/2014/main" val="2447678840"/>
                  </a:ext>
                </a:extLst>
              </a:tr>
              <a:tr h="2081277">
                <a:tc>
                  <a:txBody>
                    <a:bodyPr/>
                    <a:lstStyle/>
                    <a:p>
                      <a:pPr algn="ctr" fontAlgn="b"/>
                      <a:r>
                        <a:rPr lang="en-IN" sz="1050" b="1" u="none" strike="noStrike" dirty="0">
                          <a:solidFill>
                            <a:srgbClr val="4C29E4"/>
                          </a:solidFill>
                          <a:effectLst/>
                        </a:rPr>
                        <a:t>Reference 4</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pPr algn="ctr">
                        <a:lnSpc>
                          <a:spcPct val="107000"/>
                        </a:lnSpc>
                        <a:spcAft>
                          <a:spcPts val="800"/>
                        </a:spcAft>
                      </a:pPr>
                      <a:r>
                        <a:rPr lang="en-IN" sz="1100" kern="100" dirty="0" err="1">
                          <a:effectLst/>
                          <a:latin typeface="Times New Roman" panose="02020603050405020304" pitchFamily="18" charset="0"/>
                          <a:cs typeface="Times New Roman" panose="02020603050405020304" pitchFamily="18" charset="0"/>
                        </a:rPr>
                        <a:t>GarbageNet</a:t>
                      </a:r>
                      <a:r>
                        <a:rPr lang="en-IN" sz="1100" kern="100" dirty="0">
                          <a:effectLst/>
                          <a:latin typeface="Times New Roman" panose="02020603050405020304" pitchFamily="18" charset="0"/>
                          <a:cs typeface="Times New Roman" panose="02020603050405020304" pitchFamily="18" charset="0"/>
                        </a:rPr>
                        <a:t>: A Unified Learning Framework for</a:t>
                      </a:r>
                    </a:p>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Robust Garbage Classification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2021</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Introduces an incremental learning framework addressing garbage classification challenges, anchor-based classification, attentive </a:t>
                      </a:r>
                      <a:r>
                        <a:rPr lang="en-IN" sz="1100" kern="100" dirty="0" err="1">
                          <a:effectLst/>
                          <a:latin typeface="Times New Roman" panose="02020603050405020304" pitchFamily="18" charset="0"/>
                          <a:cs typeface="Times New Roman" panose="02020603050405020304" pitchFamily="18" charset="0"/>
                        </a:rPr>
                        <a:t>mixup</a:t>
                      </a:r>
                      <a:r>
                        <a:rPr lang="en-IN" sz="1100" kern="100" dirty="0">
                          <a:effectLst/>
                          <a:latin typeface="Times New Roman" panose="02020603050405020304" pitchFamily="18" charset="0"/>
                          <a:cs typeface="Times New Roman" panose="02020603050405020304" pitchFamily="18" charset="0"/>
                        </a:rPr>
                        <a:t>.</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Include insufficient details on evaluation datasets, lack of specifics on </a:t>
                      </a:r>
                      <a:r>
                        <a:rPr lang="en-IN" sz="1100" kern="100" dirty="0" err="1">
                          <a:effectLst/>
                          <a:latin typeface="Times New Roman" panose="02020603050405020304" pitchFamily="18" charset="0"/>
                          <a:cs typeface="Times New Roman" panose="02020603050405020304" pitchFamily="18" charset="0"/>
                        </a:rPr>
                        <a:t>GarbageNet</a:t>
                      </a:r>
                      <a:r>
                        <a:rPr lang="en-IN" sz="1100" kern="100" dirty="0">
                          <a:effectLst/>
                          <a:latin typeface="Times New Roman" panose="02020603050405020304" pitchFamily="18" charset="0"/>
                          <a:cs typeface="Times New Roman" panose="02020603050405020304" pitchFamily="18" charset="0"/>
                        </a:rPr>
                        <a:t> framework </a:t>
                      </a:r>
                      <a:r>
                        <a:rPr lang="en-IN" sz="1100" kern="100" dirty="0" err="1">
                          <a:effectLst/>
                          <a:latin typeface="Times New Roman" panose="02020603050405020304" pitchFamily="18" charset="0"/>
                          <a:cs typeface="Times New Roman" panose="02020603050405020304" pitchFamily="18" charset="0"/>
                        </a:rPr>
                        <a:t>extendability</a:t>
                      </a:r>
                      <a:r>
                        <a:rPr lang="en-IN" sz="1100" kern="100" dirty="0">
                          <a:effectLst/>
                          <a:latin typeface="Times New Roman" panose="02020603050405020304" pitchFamily="18" charset="0"/>
                          <a:cs typeface="Times New Roman" panose="02020603050405020304" pitchFamily="18" charset="0"/>
                        </a:rPr>
                        <a:t>, absence of computational resource discussion,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err="1">
                          <a:effectLst/>
                          <a:latin typeface="Times New Roman" panose="02020603050405020304" pitchFamily="18" charset="0"/>
                          <a:cs typeface="Times New Roman" panose="02020603050405020304" pitchFamily="18" charset="0"/>
                        </a:rPr>
                        <a:t>GarbageNet</a:t>
                      </a:r>
                      <a:r>
                        <a:rPr lang="en-IN" sz="1100" kern="100" dirty="0">
                          <a:effectLst/>
                          <a:latin typeface="Times New Roman" panose="02020603050405020304" pitchFamily="18" charset="0"/>
                          <a:cs typeface="Times New Roman" panose="02020603050405020304" pitchFamily="18" charset="0"/>
                        </a:rPr>
                        <a:t>, an incremental learning framework addressing data scarcity, achieving state-of-the-art performance, utilizing weakly-supervised transfer learning.</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The paper mentions that the proposed method achieved 94.6% accuracy.</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Computational resource insights, interpretability, and ethical considerations in AI-based garbage classification.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7663" marR="47663" marT="0" marB="0"/>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2091212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837887612"/>
              </p:ext>
            </p:extLst>
          </p:nvPr>
        </p:nvGraphicFramePr>
        <p:xfrm>
          <a:off x="477520" y="833120"/>
          <a:ext cx="8503921" cy="5638800"/>
        </p:xfrm>
        <a:graphic>
          <a:graphicData uri="http://schemas.openxmlformats.org/drawingml/2006/table">
            <a:tbl>
              <a:tblPr>
                <a:tableStyleId>{5940675A-B579-460E-94D1-54222C63F5DA}</a:tableStyleId>
              </a:tblPr>
              <a:tblGrid>
                <a:gridCol w="969953">
                  <a:extLst>
                    <a:ext uri="{9D8B030D-6E8A-4147-A177-3AD203B41FA5}">
                      <a16:colId xmlns:a16="http://schemas.microsoft.com/office/drawing/2014/main" val="19043460"/>
                    </a:ext>
                  </a:extLst>
                </a:gridCol>
                <a:gridCol w="1305906">
                  <a:extLst>
                    <a:ext uri="{9D8B030D-6E8A-4147-A177-3AD203B41FA5}">
                      <a16:colId xmlns:a16="http://schemas.microsoft.com/office/drawing/2014/main" val="2213883790"/>
                    </a:ext>
                  </a:extLst>
                </a:gridCol>
                <a:gridCol w="400060">
                  <a:extLst>
                    <a:ext uri="{9D8B030D-6E8A-4147-A177-3AD203B41FA5}">
                      <a16:colId xmlns:a16="http://schemas.microsoft.com/office/drawing/2014/main" val="993050332"/>
                    </a:ext>
                  </a:extLst>
                </a:gridCol>
                <a:gridCol w="1809464">
                  <a:extLst>
                    <a:ext uri="{9D8B030D-6E8A-4147-A177-3AD203B41FA5}">
                      <a16:colId xmlns:a16="http://schemas.microsoft.com/office/drawing/2014/main" val="1648795179"/>
                    </a:ext>
                  </a:extLst>
                </a:gridCol>
                <a:gridCol w="1140415">
                  <a:extLst>
                    <a:ext uri="{9D8B030D-6E8A-4147-A177-3AD203B41FA5}">
                      <a16:colId xmlns:a16="http://schemas.microsoft.com/office/drawing/2014/main" val="497205525"/>
                    </a:ext>
                  </a:extLst>
                </a:gridCol>
                <a:gridCol w="1055003">
                  <a:extLst>
                    <a:ext uri="{9D8B030D-6E8A-4147-A177-3AD203B41FA5}">
                      <a16:colId xmlns:a16="http://schemas.microsoft.com/office/drawing/2014/main" val="4037252183"/>
                    </a:ext>
                  </a:extLst>
                </a:gridCol>
                <a:gridCol w="1001381">
                  <a:extLst>
                    <a:ext uri="{9D8B030D-6E8A-4147-A177-3AD203B41FA5}">
                      <a16:colId xmlns:a16="http://schemas.microsoft.com/office/drawing/2014/main" val="2185769404"/>
                    </a:ext>
                  </a:extLst>
                </a:gridCol>
                <a:gridCol w="821739">
                  <a:extLst>
                    <a:ext uri="{9D8B030D-6E8A-4147-A177-3AD203B41FA5}">
                      <a16:colId xmlns:a16="http://schemas.microsoft.com/office/drawing/2014/main" val="3563198731"/>
                    </a:ext>
                  </a:extLst>
                </a:gridCol>
              </a:tblGrid>
              <a:tr h="485359">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5153441">
                <a:tc>
                  <a:txBody>
                    <a:bodyPr/>
                    <a:lstStyle/>
                    <a:p>
                      <a:pPr algn="ctr" fontAlgn="b"/>
                      <a:r>
                        <a:rPr lang="en-IN" sz="1050" b="1" u="none" strike="noStrike" dirty="0">
                          <a:solidFill>
                            <a:srgbClr val="4C29E4"/>
                          </a:solidFill>
                          <a:effectLst/>
                        </a:rPr>
                        <a:t>Reference 5</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Garbage classification system based on improved </a:t>
                      </a:r>
                      <a:r>
                        <a:rPr lang="en-IN" sz="1100" kern="100" dirty="0" err="1">
                          <a:effectLst/>
                          <a:latin typeface="Times New Roman" panose="02020603050405020304" pitchFamily="18" charset="0"/>
                          <a:cs typeface="Times New Roman" panose="02020603050405020304" pitchFamily="18" charset="0"/>
                        </a:rPr>
                        <a:t>ShuffleNet</a:t>
                      </a:r>
                      <a:r>
                        <a:rPr lang="en-IN" sz="1100" kern="100" dirty="0">
                          <a:effectLst/>
                          <a:latin typeface="Times New Roman" panose="02020603050405020304" pitchFamily="18" charset="0"/>
                          <a:cs typeface="Times New Roman" panose="02020603050405020304" pitchFamily="18" charset="0"/>
                        </a:rPr>
                        <a:t> v2</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2021</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dirty="0" err="1">
                          <a:effectLst/>
                          <a:latin typeface="Times New Roman" panose="02020603050405020304" pitchFamily="18" charset="0"/>
                          <a:cs typeface="Times New Roman" panose="02020603050405020304" pitchFamily="18" charset="0"/>
                        </a:rPr>
                        <a:t>GCNet</a:t>
                      </a:r>
                      <a:r>
                        <a:rPr lang="en-IN" sz="1100" kern="100" dirty="0">
                          <a:effectLst/>
                          <a:latin typeface="Times New Roman" panose="02020603050405020304" pitchFamily="18" charset="0"/>
                          <a:cs typeface="Times New Roman" panose="02020603050405020304" pitchFamily="18" charset="0"/>
                        </a:rPr>
                        <a:t>, a model with a parallel mixed attention mechanism and new activations, aiming for high accuracy and real-time performance in garbage classification, with potential environmental applications.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Limitations include dataset specificity, single-object classification support, data collection challenges, lack of detailed real-time performance analysis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dirty="0" err="1">
                          <a:effectLst/>
                          <a:latin typeface="Times New Roman" panose="02020603050405020304" pitchFamily="18" charset="0"/>
                          <a:cs typeface="Times New Roman" panose="02020603050405020304" pitchFamily="18" charset="0"/>
                        </a:rPr>
                        <a:t>GCNet</a:t>
                      </a:r>
                      <a:r>
                        <a:rPr lang="en-IN" sz="1100" kern="100" dirty="0">
                          <a:effectLst/>
                          <a:latin typeface="Times New Roman" panose="02020603050405020304" pitchFamily="18" charset="0"/>
                          <a:cs typeface="Times New Roman" panose="02020603050405020304" pitchFamily="18" charset="0"/>
                        </a:rPr>
                        <a:t>, a achieving high accuracy, with advantages including low computational requirements, PMAM-enhanced feature extraction, </a:t>
                      </a:r>
                      <a:r>
                        <a:rPr lang="en-IN" sz="1100" kern="100" dirty="0" err="1">
                          <a:effectLst/>
                          <a:latin typeface="Times New Roman" panose="02020603050405020304" pitchFamily="18" charset="0"/>
                          <a:cs typeface="Times New Roman" panose="02020603050405020304" pitchFamily="18" charset="0"/>
                        </a:rPr>
                        <a:t>FReLU</a:t>
                      </a:r>
                      <a:r>
                        <a:rPr lang="en-IN" sz="1100" kern="100" dirty="0">
                          <a:effectLst/>
                          <a:latin typeface="Times New Roman" panose="02020603050405020304" pitchFamily="18" charset="0"/>
                          <a:cs typeface="Times New Roman" panose="02020603050405020304" pitchFamily="18" charset="0"/>
                        </a:rPr>
                        <a:t> activation, transfer learning.</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Accuracy = 97.9%</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dirty="0">
                          <a:effectLst/>
                          <a:latin typeface="Times New Roman" panose="02020603050405020304" pitchFamily="18" charset="0"/>
                          <a:cs typeface="Times New Roman" panose="02020603050405020304" pitchFamily="18" charset="0"/>
                        </a:rPr>
                        <a:t>The paper's gaps include lack of dataset details, generalizability discussion, computational resource analysis, and ethical considerations in deep learning-based garbage classification systems.</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7678840"/>
                  </a:ext>
                </a:extLst>
              </a:tr>
            </a:tbl>
          </a:graphicData>
        </a:graphic>
      </p:graphicFrame>
    </p:spTree>
    <p:extLst>
      <p:ext uri="{BB962C8B-B14F-4D97-AF65-F5344CB8AC3E}">
        <p14:creationId xmlns:p14="http://schemas.microsoft.com/office/powerpoint/2010/main" val="3434007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295313606"/>
              </p:ext>
            </p:extLst>
          </p:nvPr>
        </p:nvGraphicFramePr>
        <p:xfrm>
          <a:off x="426720" y="802640"/>
          <a:ext cx="8605521" cy="5791201"/>
        </p:xfrm>
        <a:graphic>
          <a:graphicData uri="http://schemas.openxmlformats.org/drawingml/2006/table">
            <a:tbl>
              <a:tblPr>
                <a:tableStyleId>{5940675A-B579-460E-94D1-54222C63F5DA}</a:tableStyleId>
              </a:tblPr>
              <a:tblGrid>
                <a:gridCol w="875196">
                  <a:extLst>
                    <a:ext uri="{9D8B030D-6E8A-4147-A177-3AD203B41FA5}">
                      <a16:colId xmlns:a16="http://schemas.microsoft.com/office/drawing/2014/main" val="19043460"/>
                    </a:ext>
                  </a:extLst>
                </a:gridCol>
                <a:gridCol w="1290821">
                  <a:extLst>
                    <a:ext uri="{9D8B030D-6E8A-4147-A177-3AD203B41FA5}">
                      <a16:colId xmlns:a16="http://schemas.microsoft.com/office/drawing/2014/main" val="2213883790"/>
                    </a:ext>
                  </a:extLst>
                </a:gridCol>
                <a:gridCol w="360902">
                  <a:extLst>
                    <a:ext uri="{9D8B030D-6E8A-4147-A177-3AD203B41FA5}">
                      <a16:colId xmlns:a16="http://schemas.microsoft.com/office/drawing/2014/main" val="993050332"/>
                    </a:ext>
                  </a:extLst>
                </a:gridCol>
                <a:gridCol w="2137676">
                  <a:extLst>
                    <a:ext uri="{9D8B030D-6E8A-4147-A177-3AD203B41FA5}">
                      <a16:colId xmlns:a16="http://schemas.microsoft.com/office/drawing/2014/main" val="1648795179"/>
                    </a:ext>
                  </a:extLst>
                </a:gridCol>
                <a:gridCol w="942889">
                  <a:extLst>
                    <a:ext uri="{9D8B030D-6E8A-4147-A177-3AD203B41FA5}">
                      <a16:colId xmlns:a16="http://schemas.microsoft.com/office/drawing/2014/main" val="497205525"/>
                    </a:ext>
                  </a:extLst>
                </a:gridCol>
                <a:gridCol w="1185812">
                  <a:extLst>
                    <a:ext uri="{9D8B030D-6E8A-4147-A177-3AD203B41FA5}">
                      <a16:colId xmlns:a16="http://schemas.microsoft.com/office/drawing/2014/main" val="4037252183"/>
                    </a:ext>
                  </a:extLst>
                </a:gridCol>
                <a:gridCol w="975215">
                  <a:extLst>
                    <a:ext uri="{9D8B030D-6E8A-4147-A177-3AD203B41FA5}">
                      <a16:colId xmlns:a16="http://schemas.microsoft.com/office/drawing/2014/main" val="2185769404"/>
                    </a:ext>
                  </a:extLst>
                </a:gridCol>
                <a:gridCol w="837010">
                  <a:extLst>
                    <a:ext uri="{9D8B030D-6E8A-4147-A177-3AD203B41FA5}">
                      <a16:colId xmlns:a16="http://schemas.microsoft.com/office/drawing/2014/main" val="3563198731"/>
                    </a:ext>
                  </a:extLst>
                </a:gridCol>
              </a:tblGrid>
              <a:tr h="527746">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1146336">
                <a:tc>
                  <a:txBody>
                    <a:bodyPr/>
                    <a:lstStyle/>
                    <a:p>
                      <a:pPr algn="ctr" fontAlgn="b"/>
                      <a:r>
                        <a:rPr lang="en-IN" sz="1050" b="1" u="none" strike="noStrike" dirty="0">
                          <a:solidFill>
                            <a:srgbClr val="4C29E4"/>
                          </a:solidFill>
                          <a:effectLst/>
                        </a:rPr>
                        <a:t>Reference 6</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50" dirty="0">
                          <a:latin typeface="Times New Roman" panose="02020603050405020304" pitchFamily="18" charset="0"/>
                          <a:cs typeface="Times New Roman" panose="02020603050405020304" pitchFamily="18" charset="0"/>
                        </a:rPr>
                        <a:t>Trash and Recycled Material Identification using Convolutional Neural Networks (CNN) </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1" i="0" u="none" strike="noStrike" dirty="0">
                          <a:solidFill>
                            <a:srgbClr val="000000"/>
                          </a:solidFill>
                          <a:effectLst/>
                          <a:latin typeface="Times New Roman" panose="02020603050405020304" pitchFamily="18" charset="0"/>
                          <a:cs typeface="Times New Roman" panose="02020603050405020304" pitchFamily="18" charset="0"/>
                        </a:rPr>
                        <a:t>  2022</a:t>
                      </a:r>
                      <a:endParaRPr lang="en-IN" sz="105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sz="1050" dirty="0">
                          <a:solidFill>
                            <a:schemeClr val="tx1">
                              <a:lumMod val="95000"/>
                              <a:lumOff val="5000"/>
                            </a:schemeClr>
                          </a:solidFill>
                          <a:latin typeface="Times New Roman" panose="02020603050405020304" pitchFamily="18" charset="0"/>
                          <a:cs typeface="Times New Roman" panose="02020603050405020304" pitchFamily="18" charset="0"/>
                        </a:rPr>
                        <a:t>The paper </a:t>
                      </a:r>
                      <a:r>
                        <a:rPr lang="en-US" sz="1050" dirty="0">
                          <a:solidFill>
                            <a:schemeClr val="tx1">
                              <a:lumMod val="95000"/>
                              <a:lumOff val="5000"/>
                            </a:schemeClr>
                          </a:solidFill>
                          <a:latin typeface="Times New Roman" panose="02020603050405020304" pitchFamily="18" charset="0"/>
                          <a:cs typeface="Times New Roman" panose="02020603050405020304" pitchFamily="18" charset="0"/>
                        </a:rPr>
                        <a:t>Integrating this image processing-based classification into smart trash cans will be more suitable for cleaning garbage</a:t>
                      </a:r>
                      <a:endParaRPr lang="en-IN" sz="1050" dirty="0">
                        <a:solidFill>
                          <a:schemeClr val="tx1">
                            <a:lumMod val="95000"/>
                            <a:lumOff val="5000"/>
                          </a:schemeClr>
                        </a:solidFill>
                        <a:latin typeface="Times New Roman" panose="02020603050405020304" pitchFamily="18" charset="0"/>
                        <a:cs typeface="Times New Roman" panose="02020603050405020304" pitchFamily="18" charset="0"/>
                      </a:endParaRPr>
                    </a:p>
                    <a:p>
                      <a:pPr algn="l" fontAlgn="b"/>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-Incorrect detection of the indoor images from the dataset</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-Detecting the Outdoor images and depositing  into trash and recycled cans</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         Accuracy= </a:t>
                      </a:r>
                      <a:r>
                        <a:rPr lang="en-US" sz="1050" b="1" i="0" u="none" strike="noStrike" dirty="0">
                          <a:solidFill>
                            <a:srgbClr val="000000"/>
                          </a:solidFill>
                          <a:effectLst/>
                          <a:latin typeface="Times New Roman" panose="02020603050405020304" pitchFamily="18" charset="0"/>
                          <a:cs typeface="Times New Roman" panose="02020603050405020304" pitchFamily="18" charset="0"/>
                        </a:rPr>
                        <a:t>92%</a:t>
                      </a:r>
                      <a:endParaRPr lang="en-IN" sz="105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extLst>
                  <a:ext uri="{0D108BD9-81ED-4DB2-BD59-A6C34878D82A}">
                    <a16:rowId xmlns:a16="http://schemas.microsoft.com/office/drawing/2014/main" val="2447678840"/>
                  </a:ext>
                </a:extLst>
              </a:tr>
              <a:tr h="918433">
                <a:tc>
                  <a:txBody>
                    <a:bodyPr/>
                    <a:lstStyle/>
                    <a:p>
                      <a:pPr algn="ctr" fontAlgn="b"/>
                      <a:r>
                        <a:rPr lang="en-IN" sz="1050" b="1" u="none" strike="noStrike" dirty="0">
                          <a:solidFill>
                            <a:srgbClr val="4C29E4"/>
                          </a:solidFill>
                          <a:effectLst/>
                        </a:rPr>
                        <a:t>Reference 7</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50" dirty="0" err="1">
                          <a:latin typeface="Times New Roman" panose="02020603050405020304" pitchFamily="18" charset="0"/>
                          <a:cs typeface="Times New Roman" panose="02020603050405020304" pitchFamily="18" charset="0"/>
                        </a:rPr>
                        <a:t>GarbageNet</a:t>
                      </a:r>
                      <a:r>
                        <a:rPr lang="en-US" sz="1050" dirty="0">
                          <a:latin typeface="Times New Roman" panose="02020603050405020304" pitchFamily="18" charset="0"/>
                          <a:cs typeface="Times New Roman" panose="02020603050405020304" pitchFamily="18" charset="0"/>
                        </a:rPr>
                        <a:t>: A Unified Learning Framework for Robust Garbage Classification</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1" i="0" u="none" strike="noStrike" dirty="0">
                          <a:solidFill>
                            <a:srgbClr val="000000"/>
                          </a:solidFill>
                          <a:effectLst/>
                          <a:latin typeface="Times New Roman" panose="02020603050405020304" pitchFamily="18" charset="0"/>
                          <a:cs typeface="Times New Roman" panose="02020603050405020304" pitchFamily="18" charset="0"/>
                        </a:rPr>
                        <a:t>  2021</a:t>
                      </a:r>
                      <a:endParaRPr lang="en-IN" sz="105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The paper discuss on lack of data and noisy data with multiple classes for object classification</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-The paper does not focus on the object detection by camera</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-It can explain about the detection of object with multiple classes</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             Accuracy=</a:t>
                      </a:r>
                    </a:p>
                    <a:p>
                      <a:pPr algn="l" fontAlgn="b"/>
                      <a:r>
                        <a:rPr lang="en-US" sz="1050" b="1" i="0" u="none" strike="noStrike" dirty="0">
                          <a:solidFill>
                            <a:srgbClr val="000000"/>
                          </a:solidFill>
                          <a:effectLst/>
                          <a:latin typeface="Times New Roman" panose="02020603050405020304" pitchFamily="18" charset="0"/>
                          <a:cs typeface="Times New Roman" panose="02020603050405020304" pitchFamily="18" charset="0"/>
                        </a:rPr>
                        <a:t>                   94.9%</a:t>
                      </a:r>
                      <a:endParaRPr lang="en-IN" sz="105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extLst>
                  <a:ext uri="{0D108BD9-81ED-4DB2-BD59-A6C34878D82A}">
                    <a16:rowId xmlns:a16="http://schemas.microsoft.com/office/drawing/2014/main" val="2372034402"/>
                  </a:ext>
                </a:extLst>
              </a:tr>
              <a:tr h="1374238">
                <a:tc>
                  <a:txBody>
                    <a:bodyPr/>
                    <a:lstStyle/>
                    <a:p>
                      <a:pPr algn="ctr" fontAlgn="b"/>
                      <a:r>
                        <a:rPr lang="en-IN" sz="1050" b="1" u="none" strike="noStrike" dirty="0">
                          <a:solidFill>
                            <a:srgbClr val="4C29E4"/>
                          </a:solidFill>
                          <a:effectLst/>
                        </a:rPr>
                        <a:t>Reference 8</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50" dirty="0">
                          <a:latin typeface="Times New Roman" panose="02020603050405020304" pitchFamily="18" charset="0"/>
                          <a:cs typeface="Times New Roman" panose="02020603050405020304" pitchFamily="18" charset="0"/>
                        </a:rPr>
                        <a:t>YOLO-Based Object Detection for Separate Collection of Recyclables and Capacity Monitoring of Trash Bins</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050" b="1" i="0" u="none" strike="noStrike" dirty="0">
                          <a:solidFill>
                            <a:srgbClr val="000000"/>
                          </a:solidFill>
                          <a:effectLst/>
                          <a:latin typeface="Times New Roman" panose="02020603050405020304" pitchFamily="18" charset="0"/>
                          <a:cs typeface="Times New Roman" panose="02020603050405020304" pitchFamily="18" charset="0"/>
                        </a:rPr>
                        <a:t>2022</a:t>
                      </a:r>
                      <a:endParaRPr lang="en-IN" sz="105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Utilizes object detection, capacity monitoring, and GPS for waste management</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-Users can only throw away one recyclable at a time</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-YOLO achieves 155 FPS and twice the map of other models. </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050" b="0" i="0" u="none" strike="noStrike" dirty="0">
                          <a:solidFill>
                            <a:srgbClr val="000000"/>
                          </a:solidFill>
                          <a:effectLst/>
                          <a:latin typeface="Times New Roman" panose="02020603050405020304" pitchFamily="18" charset="0"/>
                          <a:cs typeface="Times New Roman" panose="02020603050405020304" pitchFamily="18" charset="0"/>
                        </a:rPr>
                        <a:t>Accuracy</a:t>
                      </a:r>
                      <a:r>
                        <a:rPr lang="en-US" sz="1050" b="1" i="0" u="none" strike="noStrike" dirty="0">
                          <a:solidFill>
                            <a:srgbClr val="000000"/>
                          </a:solidFill>
                          <a:effectLst/>
                          <a:latin typeface="Times New Roman" panose="02020603050405020304" pitchFamily="18" charset="0"/>
                          <a:cs typeface="Times New Roman" panose="02020603050405020304" pitchFamily="18" charset="0"/>
                        </a:rPr>
                        <a:t>=91%</a:t>
                      </a:r>
                      <a:endParaRPr lang="en-IN" sz="105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extLst>
                  <a:ext uri="{0D108BD9-81ED-4DB2-BD59-A6C34878D82A}">
                    <a16:rowId xmlns:a16="http://schemas.microsoft.com/office/drawing/2014/main" val="2575443857"/>
                  </a:ext>
                </a:extLst>
              </a:tr>
              <a:tr h="1824448">
                <a:tc>
                  <a:txBody>
                    <a:bodyPr/>
                    <a:lstStyle/>
                    <a:p>
                      <a:pPr algn="ctr" fontAlgn="b"/>
                      <a:r>
                        <a:rPr lang="en-IN" sz="1050" b="1" u="none" strike="noStrike" dirty="0">
                          <a:solidFill>
                            <a:srgbClr val="4C29E4"/>
                          </a:solidFill>
                          <a:effectLst/>
                        </a:rPr>
                        <a:t>Reference 9</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Recyclable Waste Identification Using CNN Image Recognition and Gaussian Clustering</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2021</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-Develop CNN model for waste identification and classification.</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-Achieve 48.4% detection rate</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-Complex waste classification due to suboptimal lighting and overlapping positions.</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-False-positive rate high for Glass objects, low false-negative rate.</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-Waste identification accuracy of 92.4% achieved.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-Utilizes transfer learning from Resnet-50 CNN for feature extraction. </a:t>
                      </a: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Accuracy=92.4%</a:t>
                      </a:r>
                    </a:p>
                  </a:txBody>
                  <a:tcPr marL="4794" marR="4794" marT="4794" marB="0" anchor="b"/>
                </a:tc>
                <a:tc>
                  <a:txBody>
                    <a:bodyPr/>
                    <a:lstStyle/>
                    <a:p>
                      <a:pPr algn="l" fontAlgn="b"/>
                      <a:endParaRPr lang="en-IN" sz="1050" b="0" i="0" u="none" strike="noStrike" dirty="0">
                        <a:solidFill>
                          <a:srgbClr val="000000"/>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3705628011"/>
                  </a:ext>
                </a:extLst>
              </a:tr>
            </a:tbl>
          </a:graphicData>
        </a:graphic>
      </p:graphicFrame>
    </p:spTree>
    <p:extLst>
      <p:ext uri="{BB962C8B-B14F-4D97-AF65-F5344CB8AC3E}">
        <p14:creationId xmlns:p14="http://schemas.microsoft.com/office/powerpoint/2010/main" val="4090360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007658" y="812521"/>
            <a:ext cx="3128683" cy="523220"/>
          </a:xfrm>
          <a:prstGeom prst="rect">
            <a:avLst/>
          </a:prstGeom>
          <a:noFill/>
        </p:spPr>
        <p:txBody>
          <a:bodyPr wrap="square" rtlCol="0">
            <a:spAutoFit/>
          </a:bodyPr>
          <a:lstStyle/>
          <a:p>
            <a:pPr algn="just"/>
            <a:r>
              <a:rPr lang="en-IN" sz="2800" b="1" dirty="0"/>
              <a:t>Base Paper </a:t>
            </a:r>
          </a:p>
        </p:txBody>
      </p:sp>
      <p:sp>
        <p:nvSpPr>
          <p:cNvPr id="3" name="TextBox 2">
            <a:extLst>
              <a:ext uri="{FF2B5EF4-FFF2-40B4-BE49-F238E27FC236}">
                <a16:creationId xmlns:a16="http://schemas.microsoft.com/office/drawing/2014/main" id="{6A1AC434-25C0-1A0B-34DB-298CBDB0E524}"/>
              </a:ext>
            </a:extLst>
          </p:cNvPr>
          <p:cNvSpPr txBox="1"/>
          <p:nvPr/>
        </p:nvSpPr>
        <p:spPr>
          <a:xfrm>
            <a:off x="564775" y="1335741"/>
            <a:ext cx="8166847" cy="1077218"/>
          </a:xfrm>
          <a:prstGeom prst="rect">
            <a:avLst/>
          </a:prstGeom>
          <a:noFill/>
        </p:spPr>
        <p:txBody>
          <a:bodyPr wrap="square" rtlCol="0">
            <a:spAutoFit/>
          </a:bodyPr>
          <a:lstStyle/>
          <a:p>
            <a:pPr algn="just"/>
            <a:r>
              <a:rPr lang="en-US" sz="2000" i="0" dirty="0">
                <a:solidFill>
                  <a:schemeClr val="accent2">
                    <a:lumMod val="75000"/>
                  </a:schemeClr>
                </a:solidFill>
                <a:effectLst/>
                <a:ea typeface="Calibri" panose="020F0502020204030204" pitchFamily="34" charset="0"/>
                <a:cs typeface="Times New Roman" panose="02020603050405020304" pitchFamily="18" charset="0"/>
              </a:rPr>
              <a:t>Ma, </a:t>
            </a:r>
            <a:r>
              <a:rPr lang="en-US" sz="2000" i="0" dirty="0" err="1">
                <a:solidFill>
                  <a:schemeClr val="accent2">
                    <a:lumMod val="75000"/>
                  </a:schemeClr>
                </a:solidFill>
                <a:effectLst/>
                <a:ea typeface="Calibri" panose="020F0502020204030204" pitchFamily="34" charset="0"/>
                <a:cs typeface="Times New Roman" panose="02020603050405020304" pitchFamily="18" charset="0"/>
              </a:rPr>
              <a:t>Xiaoxuan</a:t>
            </a:r>
            <a:r>
              <a:rPr lang="en-US" sz="2000" i="0" dirty="0">
                <a:solidFill>
                  <a:schemeClr val="accent2">
                    <a:lumMod val="75000"/>
                  </a:schemeClr>
                </a:solidFill>
                <a:effectLst/>
                <a:ea typeface="Calibri" panose="020F0502020204030204" pitchFamily="34" charset="0"/>
                <a:cs typeface="Times New Roman" panose="02020603050405020304" pitchFamily="18" charset="0"/>
              </a:rPr>
              <a:t>, Zhiwen Li, and Lei Zhang. "An improved ResNet-50 for garbage image classification." </a:t>
            </a:r>
            <a:r>
              <a:rPr lang="en-US" sz="2000" i="0" dirty="0" err="1">
                <a:solidFill>
                  <a:schemeClr val="accent2">
                    <a:lumMod val="75000"/>
                  </a:schemeClr>
                </a:solidFill>
                <a:effectLst/>
                <a:ea typeface="Calibri" panose="020F0502020204030204" pitchFamily="34" charset="0"/>
                <a:cs typeface="Times New Roman" panose="02020603050405020304" pitchFamily="18" charset="0"/>
              </a:rPr>
              <a:t>Tehnički</a:t>
            </a:r>
            <a:r>
              <a:rPr lang="en-US" sz="2000" i="0" dirty="0">
                <a:solidFill>
                  <a:schemeClr val="accent2">
                    <a:lumMod val="75000"/>
                  </a:schemeClr>
                </a:solidFill>
                <a:effectLst/>
                <a:ea typeface="Calibri" panose="020F0502020204030204" pitchFamily="34" charset="0"/>
                <a:cs typeface="Times New Roman" panose="02020603050405020304" pitchFamily="18" charset="0"/>
              </a:rPr>
              <a:t> </a:t>
            </a:r>
            <a:r>
              <a:rPr lang="en-US" sz="2000" i="0" dirty="0" err="1">
                <a:solidFill>
                  <a:schemeClr val="accent2">
                    <a:lumMod val="75000"/>
                  </a:schemeClr>
                </a:solidFill>
                <a:effectLst/>
                <a:ea typeface="Calibri" panose="020F0502020204030204" pitchFamily="34" charset="0"/>
                <a:cs typeface="Times New Roman" panose="02020603050405020304" pitchFamily="18" charset="0"/>
              </a:rPr>
              <a:t>vjesnik</a:t>
            </a:r>
            <a:r>
              <a:rPr lang="en-US" sz="2000" i="0" dirty="0">
                <a:solidFill>
                  <a:schemeClr val="accent2">
                    <a:lumMod val="75000"/>
                  </a:schemeClr>
                </a:solidFill>
                <a:effectLst/>
                <a:ea typeface="Calibri" panose="020F0502020204030204" pitchFamily="34" charset="0"/>
                <a:cs typeface="Times New Roman" panose="02020603050405020304" pitchFamily="18" charset="0"/>
              </a:rPr>
              <a:t> 29.5 (2022): 1552-1559.</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A97A979-490C-6735-2628-0FE0186BC54B}"/>
              </a:ext>
            </a:extLst>
          </p:cNvPr>
          <p:cNvSpPr txBox="1"/>
          <p:nvPr/>
        </p:nvSpPr>
        <p:spPr>
          <a:xfrm>
            <a:off x="600632" y="2536070"/>
            <a:ext cx="8095131" cy="3416320"/>
          </a:xfrm>
          <a:prstGeom prst="rect">
            <a:avLst/>
          </a:prstGeom>
          <a:noFill/>
        </p:spPr>
        <p:txBody>
          <a:bodyPr wrap="square" rtlCol="0">
            <a:spAutoFit/>
          </a:bodyPr>
          <a:lstStyle/>
          <a:p>
            <a:pPr marL="342900" indent="-342900" algn="just">
              <a:buFont typeface="+mj-lt"/>
              <a:buAutoNum type="arabicPeriod"/>
            </a:pPr>
            <a:r>
              <a:rPr lang="en-US" sz="1800" dirty="0">
                <a:solidFill>
                  <a:schemeClr val="tx1">
                    <a:lumMod val="95000"/>
                    <a:lumOff val="5000"/>
                  </a:schemeClr>
                </a:solidFill>
              </a:rPr>
              <a:t>In This paper garbage picture categorization research can be done using many classification model but mainly using  </a:t>
            </a:r>
            <a:r>
              <a:rPr lang="en-US" sz="1800" dirty="0" err="1">
                <a:solidFill>
                  <a:schemeClr val="tx1">
                    <a:lumMod val="95000"/>
                    <a:lumOff val="5000"/>
                  </a:schemeClr>
                </a:solidFill>
              </a:rPr>
              <a:t>ResNet</a:t>
            </a:r>
            <a:r>
              <a:rPr lang="en-US" sz="1800" dirty="0">
                <a:solidFill>
                  <a:schemeClr val="tx1">
                    <a:lumMod val="95000"/>
                    <a:lumOff val="5000"/>
                  </a:schemeClr>
                </a:solidFill>
              </a:rPr>
              <a:t> model.</a:t>
            </a:r>
          </a:p>
          <a:p>
            <a:pPr marL="342900" indent="-342900" algn="just">
              <a:buFont typeface="+mj-lt"/>
              <a:buAutoNum type="arabicPeriod"/>
            </a:pPr>
            <a:r>
              <a:rPr lang="en-US" sz="1800" dirty="0">
                <a:solidFill>
                  <a:schemeClr val="tx1">
                    <a:lumMod val="95000"/>
                    <a:lumOff val="5000"/>
                  </a:schemeClr>
                </a:solidFill>
              </a:rPr>
              <a:t>It uses CBAM(Convolutional Block Attention Module)  consists of two components: the channel attention module (CAM) and the spatial attention module (SAM).</a:t>
            </a:r>
          </a:p>
          <a:p>
            <a:pPr marL="342900" indent="-342900" algn="just">
              <a:buFont typeface="+mj-lt"/>
              <a:buAutoNum type="arabicPeriod"/>
            </a:pPr>
            <a:r>
              <a:rPr lang="en-US" sz="1800" dirty="0">
                <a:solidFill>
                  <a:schemeClr val="tx1">
                    <a:lumMod val="95000"/>
                    <a:lumOff val="5000"/>
                  </a:schemeClr>
                </a:solidFill>
              </a:rPr>
              <a:t>Both global average pooling and max pooling are commonly used operations in convolutional neural networks (CNNs) for dimensionality reduction and feature extraction. They help in summarizing the information in the feature maps and providing a compact representation for further processing and classification</a:t>
            </a:r>
          </a:p>
          <a:p>
            <a:pPr marL="342900" indent="-342900" algn="just">
              <a:buFont typeface="+mj-lt"/>
              <a:buAutoNum type="arabicPeriod"/>
            </a:pPr>
            <a:r>
              <a:rPr lang="en-US" sz="1800" dirty="0">
                <a:solidFill>
                  <a:schemeClr val="tx1">
                    <a:lumMod val="95000"/>
                    <a:lumOff val="5000"/>
                  </a:schemeClr>
                </a:solidFill>
              </a:rPr>
              <a:t>The six types of wastes are mentioned are glass, cardboard, metal, paper, plastic, and trash.</a:t>
            </a:r>
          </a:p>
          <a:p>
            <a:pPr marL="342900" indent="-342900" algn="just">
              <a:buFont typeface="+mj-lt"/>
              <a:buAutoNum type="arabicPeriod"/>
            </a:pPr>
            <a:r>
              <a:rPr lang="en-US" sz="1800" dirty="0">
                <a:solidFill>
                  <a:schemeClr val="tx1">
                    <a:lumMod val="95000"/>
                    <a:lumOff val="5000"/>
                  </a:schemeClr>
                </a:solidFill>
              </a:rPr>
              <a:t>accuracy of ResNet-50 is 92.08%.</a:t>
            </a:r>
          </a:p>
        </p:txBody>
      </p:sp>
    </p:spTree>
    <p:extLst>
      <p:ext uri="{BB962C8B-B14F-4D97-AF65-F5344CB8AC3E}">
        <p14:creationId xmlns:p14="http://schemas.microsoft.com/office/powerpoint/2010/main" val="6871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589624988"/>
              </p:ext>
            </p:extLst>
          </p:nvPr>
        </p:nvGraphicFramePr>
        <p:xfrm>
          <a:off x="477520" y="802640"/>
          <a:ext cx="8514080" cy="5770880"/>
        </p:xfrm>
        <a:graphic>
          <a:graphicData uri="http://schemas.openxmlformats.org/drawingml/2006/table">
            <a:tbl>
              <a:tblPr>
                <a:tableStyleId>{5940675A-B579-460E-94D1-54222C63F5DA}</a:tableStyleId>
              </a:tblPr>
              <a:tblGrid>
                <a:gridCol w="971112">
                  <a:extLst>
                    <a:ext uri="{9D8B030D-6E8A-4147-A177-3AD203B41FA5}">
                      <a16:colId xmlns:a16="http://schemas.microsoft.com/office/drawing/2014/main" val="19043460"/>
                    </a:ext>
                  </a:extLst>
                </a:gridCol>
                <a:gridCol w="1307466">
                  <a:extLst>
                    <a:ext uri="{9D8B030D-6E8A-4147-A177-3AD203B41FA5}">
                      <a16:colId xmlns:a16="http://schemas.microsoft.com/office/drawing/2014/main" val="2213883790"/>
                    </a:ext>
                  </a:extLst>
                </a:gridCol>
                <a:gridCol w="400538">
                  <a:extLst>
                    <a:ext uri="{9D8B030D-6E8A-4147-A177-3AD203B41FA5}">
                      <a16:colId xmlns:a16="http://schemas.microsoft.com/office/drawing/2014/main" val="993050332"/>
                    </a:ext>
                  </a:extLst>
                </a:gridCol>
                <a:gridCol w="1811625">
                  <a:extLst>
                    <a:ext uri="{9D8B030D-6E8A-4147-A177-3AD203B41FA5}">
                      <a16:colId xmlns:a16="http://schemas.microsoft.com/office/drawing/2014/main" val="1648795179"/>
                    </a:ext>
                  </a:extLst>
                </a:gridCol>
                <a:gridCol w="1141778">
                  <a:extLst>
                    <a:ext uri="{9D8B030D-6E8A-4147-A177-3AD203B41FA5}">
                      <a16:colId xmlns:a16="http://schemas.microsoft.com/office/drawing/2014/main" val="497205525"/>
                    </a:ext>
                  </a:extLst>
                </a:gridCol>
                <a:gridCol w="1056263">
                  <a:extLst>
                    <a:ext uri="{9D8B030D-6E8A-4147-A177-3AD203B41FA5}">
                      <a16:colId xmlns:a16="http://schemas.microsoft.com/office/drawing/2014/main" val="4037252183"/>
                    </a:ext>
                  </a:extLst>
                </a:gridCol>
                <a:gridCol w="1002577">
                  <a:extLst>
                    <a:ext uri="{9D8B030D-6E8A-4147-A177-3AD203B41FA5}">
                      <a16:colId xmlns:a16="http://schemas.microsoft.com/office/drawing/2014/main" val="2185769404"/>
                    </a:ext>
                  </a:extLst>
                </a:gridCol>
                <a:gridCol w="822721">
                  <a:extLst>
                    <a:ext uri="{9D8B030D-6E8A-4147-A177-3AD203B41FA5}">
                      <a16:colId xmlns:a16="http://schemas.microsoft.com/office/drawing/2014/main" val="3563198731"/>
                    </a:ext>
                  </a:extLst>
                </a:gridCol>
              </a:tblGrid>
              <a:tr h="439942">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2665469">
                <a:tc>
                  <a:txBody>
                    <a:bodyPr/>
                    <a:lstStyle/>
                    <a:p>
                      <a:pPr algn="ctr" fontAlgn="b"/>
                      <a:r>
                        <a:rPr lang="en-IN" sz="1050" b="1" u="none" strike="noStrike" dirty="0">
                          <a:solidFill>
                            <a:srgbClr val="4C29E4"/>
                          </a:solidFill>
                          <a:effectLst/>
                        </a:rPr>
                        <a:t>Reference 10</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Classifying garbage using Deep Learning</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2020</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indent="0" algn="l" fontAlgn="b">
                        <a:buFont typeface="Arial" panose="020B0604020202020204" pitchFamily="34" charset="0"/>
                        <a:buNone/>
                      </a:pPr>
                      <a:r>
                        <a:rPr lang="en-US" sz="1050" b="0" i="0" u="none" strike="noStrike" dirty="0">
                          <a:solidFill>
                            <a:srgbClr val="000000"/>
                          </a:solidFill>
                          <a:effectLst/>
                          <a:latin typeface="Times New Roman" panose="02020603050405020304" pitchFamily="18" charset="0"/>
                          <a:cs typeface="Times New Roman" panose="02020603050405020304" pitchFamily="18" charset="0"/>
                        </a:rPr>
                        <a:t>Enhance waste segregation system with </a:t>
                      </a:r>
                      <a:r>
                        <a:rPr lang="en-US" sz="1050" b="0" i="0" u="none" strike="noStrike" dirty="0" err="1">
                          <a:solidFill>
                            <a:srgbClr val="000000"/>
                          </a:solidFill>
                          <a:effectLst/>
                          <a:latin typeface="Times New Roman" panose="02020603050405020304" pitchFamily="18" charset="0"/>
                          <a:cs typeface="Times New Roman" panose="02020603050405020304" pitchFamily="18" charset="0"/>
                        </a:rPr>
                        <a:t>wifi</a:t>
                      </a:r>
                      <a:r>
                        <a:rPr lang="en-US" sz="1050" b="0" i="0" u="none" strike="noStrike" dirty="0">
                          <a:solidFill>
                            <a:srgbClr val="000000"/>
                          </a:solidFill>
                          <a:effectLst/>
                          <a:latin typeface="Times New Roman" panose="02020603050405020304" pitchFamily="18" charset="0"/>
                          <a:cs typeface="Times New Roman" panose="02020603050405020304" pitchFamily="18" charset="0"/>
                        </a:rPr>
                        <a:t> and proximity sensors to alert when bins are full.</a:t>
                      </a:r>
                    </a:p>
                    <a:p>
                      <a:pPr marL="0" indent="0" algn="l" fontAlgn="b">
                        <a:buFont typeface="Arial" panose="020B0604020202020204" pitchFamily="34" charset="0"/>
                        <a:buNone/>
                      </a:pP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fontAlgn="b">
                        <a:buFont typeface="Arial" panose="020B0604020202020204" pitchFamily="34" charset="0"/>
                        <a:buNone/>
                      </a:pP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fontAlgn="b">
                        <a:buFont typeface="Arial" panose="020B0604020202020204" pitchFamily="34" charset="0"/>
                        <a:buNone/>
                      </a:pP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fontAlgn="b">
                        <a:buFont typeface="Arial" panose="020B0604020202020204" pitchFamily="34" charset="0"/>
                        <a:buNone/>
                      </a:pP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fontAlgn="b">
                        <a:buFont typeface="Arial" panose="020B0604020202020204" pitchFamily="34" charset="0"/>
                        <a:buNone/>
                      </a:pP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fontAlgn="b">
                        <a:buFont typeface="Arial" panose="020B0604020202020204" pitchFamily="34" charset="0"/>
                        <a:buNone/>
                      </a:pP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Neglecting potential biases and errors in classification.</a:t>
                      </a:r>
                    </a:p>
                    <a:p>
                      <a:pPr algn="l" fontAlgn="b"/>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171450" indent="-171450" algn="l" fontAlgn="b">
                        <a:buFont typeface="Arial" panose="020B0604020202020204" pitchFamily="34" charset="0"/>
                        <a:buChar char="•"/>
                      </a:pPr>
                      <a:r>
                        <a:rPr lang="en-US" sz="1050" b="0" i="0" u="none" strike="noStrike" dirty="0">
                          <a:solidFill>
                            <a:srgbClr val="000000"/>
                          </a:solidFill>
                          <a:effectLst/>
                          <a:latin typeface="Times New Roman" panose="02020603050405020304" pitchFamily="18" charset="0"/>
                          <a:cs typeface="Times New Roman" panose="02020603050405020304" pitchFamily="18" charset="0"/>
                        </a:rPr>
                        <a:t>Accelerates waste segregation, improving waste management practices.</a:t>
                      </a:r>
                    </a:p>
                    <a:p>
                      <a:pPr marL="171450" indent="-171450" algn="l" fontAlgn="b">
                        <a:buFont typeface="Arial" panose="020B0604020202020204" pitchFamily="34" charset="0"/>
                        <a:buChar char="•"/>
                      </a:pP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p>
                      <a:pPr marL="171450" indent="-171450" algn="l" fontAlgn="b">
                        <a:buFont typeface="Arial" panose="020B0604020202020204" pitchFamily="34" charset="0"/>
                        <a:buChar char="•"/>
                      </a:pPr>
                      <a:r>
                        <a:rPr lang="en-US" sz="1050" b="0" i="0" u="none" strike="noStrike" dirty="0">
                          <a:solidFill>
                            <a:srgbClr val="000000"/>
                          </a:solidFill>
                          <a:effectLst/>
                          <a:latin typeface="Times New Roman" panose="02020603050405020304" pitchFamily="18" charset="0"/>
                          <a:cs typeface="Times New Roman" panose="02020603050405020304" pitchFamily="18" charset="0"/>
                        </a:rPr>
                        <a:t>Decreases contamination risks to land and water resources</a:t>
                      </a:r>
                    </a:p>
                    <a:p>
                      <a:pPr marL="171450" indent="-171450" algn="l" fontAlgn="b">
                        <a:buFont typeface="Arial" panose="020B0604020202020204" pitchFamily="34" charset="0"/>
                        <a:buChar char="•"/>
                      </a:pP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0" indent="0" algn="l" fontAlgn="b">
                        <a:buFont typeface="Arial" panose="020B0604020202020204" pitchFamily="34" charset="0"/>
                        <a:buNone/>
                      </a:pPr>
                      <a:endParaRPr lang="en-IN" sz="1050" dirty="0">
                        <a:latin typeface="Times New Roman" panose="02020603050405020304" pitchFamily="18" charset="0"/>
                        <a:cs typeface="Times New Roman" panose="02020603050405020304" pitchFamily="18" charset="0"/>
                      </a:endParaRPr>
                    </a:p>
                    <a:p>
                      <a:pPr marL="171450" indent="-171450" algn="l" fontAlgn="b">
                        <a:buFont typeface="Arial" panose="020B0604020202020204" pitchFamily="34" charset="0"/>
                        <a:buChar char="•"/>
                      </a:pPr>
                      <a:r>
                        <a:rPr lang="en-IN" sz="1050" b="0" i="0" u="none" strike="noStrike" dirty="0">
                          <a:solidFill>
                            <a:srgbClr val="000000"/>
                          </a:solidFill>
                          <a:effectLst/>
                          <a:latin typeface="Times New Roman" panose="02020603050405020304" pitchFamily="18" charset="0"/>
                          <a:cs typeface="Times New Roman" panose="02020603050405020304" pitchFamily="18" charset="0"/>
                        </a:rPr>
                        <a:t>Accuracy 98.2%</a:t>
                      </a:r>
                    </a:p>
                    <a:p>
                      <a:pPr marL="0" indent="0" algn="l" fontAlgn="b">
                        <a:buFont typeface="Arial" panose="020B0604020202020204" pitchFamily="34" charset="0"/>
                        <a:buNone/>
                      </a:pP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l" fontAlgn="b"/>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extLst>
                  <a:ext uri="{0D108BD9-81ED-4DB2-BD59-A6C34878D82A}">
                    <a16:rowId xmlns:a16="http://schemas.microsoft.com/office/drawing/2014/main" val="2447678840"/>
                  </a:ext>
                </a:extLst>
              </a:tr>
              <a:tr h="2665469">
                <a:tc>
                  <a:txBody>
                    <a:bodyPr/>
                    <a:lstStyle/>
                    <a:p>
                      <a:pPr algn="ctr" fontAlgn="b"/>
                      <a:r>
                        <a:rPr lang="en-IN" sz="1050" b="1" u="none" strike="noStrike" dirty="0">
                          <a:solidFill>
                            <a:srgbClr val="4C29E4"/>
                          </a:solidFill>
                          <a:effectLst/>
                        </a:rPr>
                        <a:t>Reference 11</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Automated Classification of Biodegradable </a:t>
                      </a:r>
                    </a:p>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and Non-biodegradable Waste using CNN</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2023</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171450" indent="-171450" algn="l" fontAlgn="b">
                        <a:buFont typeface="Arial" panose="020B0604020202020204" pitchFamily="34" charset="0"/>
                        <a:buChar char="•"/>
                      </a:pPr>
                      <a:r>
                        <a:rPr lang="en-US" sz="1050" b="0" i="0" u="none" strike="noStrike" dirty="0">
                          <a:solidFill>
                            <a:srgbClr val="000000"/>
                          </a:solidFill>
                          <a:effectLst/>
                          <a:latin typeface="Times New Roman" panose="02020603050405020304" pitchFamily="18" charset="0"/>
                          <a:cs typeface="Times New Roman" panose="02020603050405020304" pitchFamily="18" charset="0"/>
                        </a:rPr>
                        <a:t>Develop an automated waste classification system using Convolutional Neural Networks (CNNs) to improve waste management. </a:t>
                      </a:r>
                    </a:p>
                    <a:p>
                      <a:pPr marL="171450" indent="-171450" algn="l" fontAlgn="b">
                        <a:buFont typeface="Arial" panose="020B0604020202020204" pitchFamily="34" charset="0"/>
                        <a:buChar char="•"/>
                      </a:pPr>
                      <a:r>
                        <a:rPr lang="en-US" sz="1050" b="0" i="0" u="none" strike="noStrike" dirty="0">
                          <a:solidFill>
                            <a:srgbClr val="000000"/>
                          </a:solidFill>
                          <a:effectLst/>
                          <a:latin typeface="Times New Roman" panose="02020603050405020304" pitchFamily="18" charset="0"/>
                          <a:cs typeface="Times New Roman" panose="02020603050405020304" pitchFamily="18" charset="0"/>
                        </a:rPr>
                        <a:t>Collect and preprocess data to create a dataset of biodegradable and non-biodegradable waste images for training the CNN model</a:t>
                      </a:r>
                    </a:p>
                    <a:p>
                      <a:pPr marL="171450" indent="-171450" algn="l" fontAlgn="b">
                        <a:buFont typeface="Arial" panose="020B0604020202020204" pitchFamily="34" charset="0"/>
                        <a:buChar char="•"/>
                      </a:pP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p>
                      <a:pPr marL="171450" indent="-171450" algn="l" fontAlgn="b">
                        <a:buFont typeface="Arial" panose="020B0604020202020204" pitchFamily="34" charset="0"/>
                        <a:buChar char="•"/>
                      </a:pP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p>
                      <a:pPr marL="171450" indent="-171450" algn="l" fontAlgn="b">
                        <a:buFont typeface="Arial" panose="020B0604020202020204" pitchFamily="34" charset="0"/>
                        <a:buChar char="•"/>
                      </a:pPr>
                      <a:endParaRPr lang="en-US" sz="1050" b="0" i="0" u="none" strike="noStrike" dirty="0">
                        <a:solidFill>
                          <a:srgbClr val="000000"/>
                        </a:solidFill>
                        <a:effectLst/>
                        <a:latin typeface="Times New Roman" panose="02020603050405020304" pitchFamily="18" charset="0"/>
                        <a:cs typeface="Times New Roman" panose="02020603050405020304" pitchFamily="18" charset="0"/>
                      </a:endParaRPr>
                    </a:p>
                    <a:p>
                      <a:pPr marL="171450" indent="-171450" algn="l" fontAlgn="b">
                        <a:buFont typeface="Arial" panose="020B0604020202020204" pitchFamily="34" charset="0"/>
                        <a:buChar char="•"/>
                      </a:pP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marL="171450" indent="-171450" algn="l" fontAlgn="b">
                        <a:buFont typeface="Arial" panose="020B0604020202020204" pitchFamily="34" charset="0"/>
                        <a:buChar char="•"/>
                      </a:pPr>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small collection of garbage photos used to train the model may limit its overall performance and accuracy</a:t>
                      </a:r>
                      <a:endParaRPr lang="en-IN" sz="105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 marR="4794" marT="4794" marB="0" anchor="b"/>
                </a:tc>
                <a:tc>
                  <a:txBody>
                    <a:bodyPr/>
                    <a:lstStyle/>
                    <a:p>
                      <a:pPr marL="171450" indent="-171450" algn="l" fontAlgn="b">
                        <a:buFont typeface="Arial" panose="020B0604020202020204" pitchFamily="34" charset="0"/>
                        <a:buChar char="•"/>
                      </a:pPr>
                      <a:r>
                        <a:rPr lang="en-IN" sz="1050" b="0" i="0" u="none" strike="noStrike" dirty="0">
                          <a:solidFill>
                            <a:srgbClr val="000000"/>
                          </a:solidFill>
                          <a:effectLst/>
                          <a:latin typeface="Times New Roman" panose="02020603050405020304" pitchFamily="18" charset="0"/>
                          <a:cs typeface="Times New Roman" panose="02020603050405020304" pitchFamily="18" charset="0"/>
                        </a:rPr>
                        <a:t>Reduced human error:</a:t>
                      </a:r>
                    </a:p>
                    <a:p>
                      <a:pPr marL="171450" indent="-171450" algn="l" fontAlgn="b">
                        <a:buFont typeface="Arial" panose="020B0604020202020204" pitchFamily="34" charset="0"/>
                        <a:buChar char="•"/>
                      </a:pPr>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potential expansion of waste classification systems to include other types of waste beyond biodegradable and non-biodegradable categories</a:t>
                      </a:r>
                      <a:endParaRPr lang="en-IN" sz="105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 marR="4794" marT="4794" marB="0" anchor="b"/>
                </a:tc>
                <a:tc>
                  <a:txBody>
                    <a:bodyPr/>
                    <a:lstStyle/>
                    <a:p>
                      <a:pPr marL="171450" indent="-171450" algn="l" fontAlgn="b">
                        <a:buFont typeface="Arial" panose="020B0604020202020204" pitchFamily="34" charset="0"/>
                        <a:buChar char="•"/>
                      </a:pPr>
                      <a:r>
                        <a:rPr lang="en-US" sz="1050" b="0" i="0" u="none" strike="noStrike" dirty="0">
                          <a:solidFill>
                            <a:srgbClr val="000000"/>
                          </a:solidFill>
                          <a:effectLst/>
                          <a:latin typeface="Times New Roman" panose="02020603050405020304" pitchFamily="18" charset="0"/>
                          <a:cs typeface="Times New Roman" panose="02020603050405020304" pitchFamily="18" charset="0"/>
                        </a:rPr>
                        <a:t>Training Set Accuracy: 96.06%</a:t>
                      </a:r>
                    </a:p>
                    <a:p>
                      <a:pPr marL="171450" indent="-171450" algn="l" fontAlgn="b">
                        <a:buFont typeface="Arial" panose="020B0604020202020204" pitchFamily="34" charset="0"/>
                        <a:buChar char="•"/>
                      </a:pPr>
                      <a:r>
                        <a:rPr lang="en-US" sz="1050" b="0" i="0" u="none" strike="noStrike" dirty="0">
                          <a:solidFill>
                            <a:srgbClr val="000000"/>
                          </a:solidFill>
                          <a:effectLst/>
                          <a:latin typeface="Times New Roman" panose="02020603050405020304" pitchFamily="18" charset="0"/>
                          <a:cs typeface="Times New Roman" panose="02020603050405020304" pitchFamily="18" charset="0"/>
                        </a:rPr>
                        <a:t>Test Set Accuracy: 91%</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Developing the model to handle mixed and visually challenging waste enhances practical applicability.</a:t>
                      </a:r>
                      <a:endParaRPr lang="en-IN" sz="105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 marR="4794" marT="4794" marB="0" anchor="b"/>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22054828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2958351" y="681313"/>
            <a:ext cx="2635624" cy="461665"/>
          </a:xfrm>
          <a:prstGeom prst="rect">
            <a:avLst/>
          </a:prstGeom>
          <a:noFill/>
        </p:spPr>
        <p:txBody>
          <a:bodyPr wrap="square" rtlCol="0">
            <a:spAutoFit/>
          </a:bodyPr>
          <a:lstStyle/>
          <a:p>
            <a:r>
              <a:rPr lang="en-IN" b="1" dirty="0"/>
              <a:t>   </a:t>
            </a:r>
          </a:p>
        </p:txBody>
      </p:sp>
      <p:graphicFrame>
        <p:nvGraphicFramePr>
          <p:cNvPr id="3" name="Table 2">
            <a:extLst>
              <a:ext uri="{FF2B5EF4-FFF2-40B4-BE49-F238E27FC236}">
                <a16:creationId xmlns:a16="http://schemas.microsoft.com/office/drawing/2014/main" id="{59188283-8A97-91A2-D30D-78798E2D1C2B}"/>
              </a:ext>
            </a:extLst>
          </p:cNvPr>
          <p:cNvGraphicFramePr>
            <a:graphicFrameLocks noGrp="1"/>
          </p:cNvGraphicFramePr>
          <p:nvPr>
            <p:extLst>
              <p:ext uri="{D42A27DB-BD31-4B8C-83A1-F6EECF244321}">
                <p14:modId xmlns:p14="http://schemas.microsoft.com/office/powerpoint/2010/main" val="3783378413"/>
              </p:ext>
            </p:extLst>
          </p:nvPr>
        </p:nvGraphicFramePr>
        <p:xfrm>
          <a:off x="457201" y="843280"/>
          <a:ext cx="8612155" cy="5694680"/>
        </p:xfrm>
        <a:graphic>
          <a:graphicData uri="http://schemas.openxmlformats.org/drawingml/2006/table">
            <a:tbl>
              <a:tblPr>
                <a:tableStyleId>{5940675A-B579-460E-94D1-54222C63F5DA}</a:tableStyleId>
              </a:tblPr>
              <a:tblGrid>
                <a:gridCol w="1021662">
                  <a:extLst>
                    <a:ext uri="{9D8B030D-6E8A-4147-A177-3AD203B41FA5}">
                      <a16:colId xmlns:a16="http://schemas.microsoft.com/office/drawing/2014/main" val="19043460"/>
                    </a:ext>
                  </a:extLst>
                </a:gridCol>
                <a:gridCol w="1783839">
                  <a:extLst>
                    <a:ext uri="{9D8B030D-6E8A-4147-A177-3AD203B41FA5}">
                      <a16:colId xmlns:a16="http://schemas.microsoft.com/office/drawing/2014/main" val="2213883790"/>
                    </a:ext>
                  </a:extLst>
                </a:gridCol>
                <a:gridCol w="783605">
                  <a:extLst>
                    <a:ext uri="{9D8B030D-6E8A-4147-A177-3AD203B41FA5}">
                      <a16:colId xmlns:a16="http://schemas.microsoft.com/office/drawing/2014/main" val="993050332"/>
                    </a:ext>
                  </a:extLst>
                </a:gridCol>
                <a:gridCol w="1713183">
                  <a:extLst>
                    <a:ext uri="{9D8B030D-6E8A-4147-A177-3AD203B41FA5}">
                      <a16:colId xmlns:a16="http://schemas.microsoft.com/office/drawing/2014/main" val="1648795179"/>
                    </a:ext>
                  </a:extLst>
                </a:gridCol>
                <a:gridCol w="939302">
                  <a:extLst>
                    <a:ext uri="{9D8B030D-6E8A-4147-A177-3AD203B41FA5}">
                      <a16:colId xmlns:a16="http://schemas.microsoft.com/office/drawing/2014/main" val="497205525"/>
                    </a:ext>
                  </a:extLst>
                </a:gridCol>
                <a:gridCol w="868951">
                  <a:extLst>
                    <a:ext uri="{9D8B030D-6E8A-4147-A177-3AD203B41FA5}">
                      <a16:colId xmlns:a16="http://schemas.microsoft.com/office/drawing/2014/main" val="4037252183"/>
                    </a:ext>
                  </a:extLst>
                </a:gridCol>
                <a:gridCol w="824787">
                  <a:extLst>
                    <a:ext uri="{9D8B030D-6E8A-4147-A177-3AD203B41FA5}">
                      <a16:colId xmlns:a16="http://schemas.microsoft.com/office/drawing/2014/main" val="2185769404"/>
                    </a:ext>
                  </a:extLst>
                </a:gridCol>
                <a:gridCol w="676826">
                  <a:extLst>
                    <a:ext uri="{9D8B030D-6E8A-4147-A177-3AD203B41FA5}">
                      <a16:colId xmlns:a16="http://schemas.microsoft.com/office/drawing/2014/main" val="3563198731"/>
                    </a:ext>
                  </a:extLst>
                </a:gridCol>
              </a:tblGrid>
              <a:tr h="395109">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54314161"/>
                  </a:ext>
                </a:extLst>
              </a:tr>
              <a:tr h="3246970">
                <a:tc>
                  <a:txBody>
                    <a:bodyPr/>
                    <a:lstStyle/>
                    <a:p>
                      <a:pPr algn="ctr" fontAlgn="b"/>
                      <a:r>
                        <a:rPr lang="en-IN" sz="1050" b="1" u="none" strike="noStrike" dirty="0">
                          <a:solidFill>
                            <a:srgbClr val="4C29E4"/>
                          </a:solidFill>
                          <a:effectLst/>
                        </a:rPr>
                        <a:t>Reference 12</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Recyclable Waste Classification Using Computer </a:t>
                      </a:r>
                    </a:p>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Vision And Deep Learning</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l" fontAlgn="b"/>
                      <a:r>
                        <a:rPr lang="en-US" sz="1050" b="0" i="0" u="none" strike="noStrike" dirty="0">
                          <a:solidFill>
                            <a:srgbClr val="000000"/>
                          </a:solidFill>
                          <a:effectLst/>
                          <a:latin typeface="Times New Roman" panose="02020603050405020304" pitchFamily="18" charset="0"/>
                          <a:cs typeface="Times New Roman" panose="02020603050405020304" pitchFamily="18" charset="0"/>
                        </a:rPr>
                        <a:t>2021</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marL="171450" indent="-171450">
                        <a:buFont typeface="Arial" panose="020B0604020202020204" pitchFamily="34" charset="0"/>
                        <a:buChar char="•"/>
                      </a:pPr>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Develop a system that utilizes computer vision and deep learning algorithms to automatically identify and classify different types of recyclable waste.</a:t>
                      </a:r>
                    </a:p>
                    <a:p>
                      <a:pPr marL="171450" indent="-171450">
                        <a:buFont typeface="Arial" panose="020B0604020202020204" pitchFamily="34" charset="0"/>
                        <a:buChar char="•"/>
                      </a:pPr>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Implement a machine learning model that can accurately classify waste into specific categories such as plastic, metal, paper, cardboard, and glass.</a:t>
                      </a:r>
                    </a:p>
                  </a:txBody>
                  <a:tcPr marL="4794" marR="4794" marT="4794" marB="0" anchor="ctr"/>
                </a:tc>
                <a:tc>
                  <a:txBody>
                    <a:bodyPr/>
                    <a:lstStyle/>
                    <a:p>
                      <a:pPr marL="171450" indent="-171450" algn="l" fontAlgn="b">
                        <a:buFont typeface="Arial" panose="020B0604020202020204" pitchFamily="34" charset="0"/>
                        <a:buChar char="•"/>
                      </a:pPr>
                      <a:r>
                        <a:rPr lang="en-US" sz="1050" b="0" i="0" kern="1200" dirty="0">
                          <a:solidFill>
                            <a:schemeClr val="tx1"/>
                          </a:solidFill>
                          <a:effectLst/>
                          <a:latin typeface="Times New Roman" panose="02020603050405020304" pitchFamily="18" charset="0"/>
                          <a:ea typeface="+mn-ea"/>
                          <a:cs typeface="Times New Roman" panose="02020603050405020304" pitchFamily="18" charset="0"/>
                        </a:rPr>
                        <a:t>misdiagnosing a patient with heart disease when they do not have it</a:t>
                      </a:r>
                      <a:r>
                        <a:rPr lang="en-IN" sz="1050" b="0" i="0" u="none" strike="noStrike" kern="1200" dirty="0">
                          <a:solidFill>
                            <a:srgbClr val="000000"/>
                          </a:solidFill>
                          <a:effectLst/>
                          <a:latin typeface="Times New Roman" panose="02020603050405020304" pitchFamily="18" charset="0"/>
                          <a:ea typeface="+mn-ea"/>
                          <a:cs typeface="Times New Roman" panose="02020603050405020304" pitchFamily="18" charset="0"/>
                        </a:rPr>
                        <a:t>.</a:t>
                      </a:r>
                      <a:endParaRPr lang="en-US" sz="105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4794" marR="4794" marT="4794" marB="0" anchor="ctr"/>
                </a:tc>
                <a:tc>
                  <a:txBody>
                    <a:bodyPr/>
                    <a:lstStyle/>
                    <a:p>
                      <a:pPr marL="171450" indent="-171450">
                        <a:buFont typeface="Arial" panose="020B0604020202020204" pitchFamily="34" charset="0"/>
                        <a:buChar char="•"/>
                      </a:pPr>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size and diversity constraints may impact result generalizability.</a:t>
                      </a:r>
                    </a:p>
                    <a:p>
                      <a:pPr marL="171450" indent="-171450">
                        <a:buFont typeface="Arial" panose="020B0604020202020204" pitchFamily="34" charset="0"/>
                        <a:buChar char="•"/>
                      </a:pPr>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Incomplete waste classification excludes food waste, limiting scope.</a:t>
                      </a:r>
                    </a:p>
                  </a:txBody>
                  <a:tcPr marL="4794" marR="4794" marT="4794" marB="0" anchor="ctr"/>
                </a:tc>
                <a:tc>
                  <a:txBody>
                    <a:bodyPr/>
                    <a:lstStyle/>
                    <a:p>
                      <a:pPr marL="171450" indent="-171450">
                        <a:buFont typeface="Arial" panose="020B0604020202020204" pitchFamily="34" charset="0"/>
                        <a:buChar char="•"/>
                      </a:pPr>
                      <a:r>
                        <a:rPr lang="en-IN"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SVM Accuracy: Around 63% 1</a:t>
                      </a:r>
                    </a:p>
                    <a:p>
                      <a:pPr marL="171450" indent="-171450">
                        <a:buFont typeface="Arial" panose="020B0604020202020204" pitchFamily="34" charset="0"/>
                        <a:buChar char="•"/>
                      </a:pPr>
                      <a:r>
                        <a:rPr lang="en-IN"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CNN (</a:t>
                      </a:r>
                      <a:r>
                        <a:rPr lang="en-IN" sz="1050" b="0" i="0" kern="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AlexNet</a:t>
                      </a:r>
                      <a:r>
                        <a:rPr lang="en-IN"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Accuracy: 22% 1</a:t>
                      </a:r>
                    </a:p>
                    <a:p>
                      <a:pPr marL="171450" indent="-171450">
                        <a:buFont typeface="Arial" panose="020B0604020202020204" pitchFamily="34" charset="0"/>
                        <a:buChar char="•"/>
                      </a:pPr>
                      <a:r>
                        <a:rPr lang="en-IN"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ResNet50 + SVM Accuracy: Around 87% 1</a:t>
                      </a:r>
                    </a:p>
                    <a:p>
                      <a:pPr marL="171450" indent="-171450">
                        <a:buFont typeface="Arial" panose="020B0604020202020204" pitchFamily="34" charset="0"/>
                        <a:buChar char="•"/>
                      </a:pPr>
                      <a:r>
                        <a:rPr lang="en-IN"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VGG19 with SoftMax Accuracy: Around 88%</a:t>
                      </a:r>
                    </a:p>
                  </a:txBody>
                  <a:tcPr marL="4794" marR="4794" marT="4794" marB="0" anchor="ctr"/>
                </a:tc>
                <a:tc>
                  <a:txBody>
                    <a:bodyPr/>
                    <a:lstStyle/>
                    <a:p>
                      <a:pPr algn="l" fontAlgn="b"/>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Inclusion of food waste for a more comprehensive waste classification.</a:t>
                      </a:r>
                      <a:endParaRPr lang="en-IN" sz="105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 marR="4794" marT="4794" marB="0" anchor="ctr"/>
                </a:tc>
                <a:extLst>
                  <a:ext uri="{0D108BD9-81ED-4DB2-BD59-A6C34878D82A}">
                    <a16:rowId xmlns:a16="http://schemas.microsoft.com/office/drawing/2014/main" val="2447678840"/>
                  </a:ext>
                </a:extLst>
              </a:tr>
              <a:tr h="2052601">
                <a:tc>
                  <a:txBody>
                    <a:bodyPr/>
                    <a:lstStyle/>
                    <a:p>
                      <a:pPr algn="ctr" fontAlgn="b"/>
                      <a:r>
                        <a:rPr lang="en-IN" sz="1050" b="1" u="none" strike="noStrike" dirty="0">
                          <a:solidFill>
                            <a:srgbClr val="4C29E4"/>
                          </a:solidFill>
                          <a:effectLst/>
                        </a:rPr>
                        <a:t>Reference 13</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pPr algn="l" fontAlgn="b"/>
                      <a:r>
                        <a:rPr lang="en-IN" sz="1050" b="0" i="0" u="none" strike="noStrike" dirty="0">
                          <a:solidFill>
                            <a:srgbClr val="000000"/>
                          </a:solidFill>
                          <a:effectLst/>
                          <a:latin typeface="Times New Roman" panose="02020603050405020304" pitchFamily="18" charset="0"/>
                          <a:cs typeface="Times New Roman" panose="02020603050405020304" pitchFamily="18" charset="0"/>
                        </a:rPr>
                        <a:t>A</a:t>
                      </a:r>
                      <a:r>
                        <a:rPr lang="en-US" sz="1050" b="0" i="0" u="none" strike="noStrike" dirty="0">
                          <a:solidFill>
                            <a:srgbClr val="000000"/>
                          </a:solidFill>
                          <a:effectLst/>
                          <a:latin typeface="Times New Roman" panose="02020603050405020304" pitchFamily="18" charset="0"/>
                          <a:cs typeface="Times New Roman" panose="02020603050405020304" pitchFamily="18" charset="0"/>
                        </a:rPr>
                        <a:t>n Improved ResNet-50 for Garbage Image Classification </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ctr"/>
                </a:tc>
                <a:tc>
                  <a:txBody>
                    <a:bodyPr/>
                    <a:lstStyle/>
                    <a:p>
                      <a:pPr algn="l" fontAlgn="b"/>
                      <a:r>
                        <a:rPr lang="en-IN" sz="1050" b="0" i="0" u="none" strike="noStrike" dirty="0">
                          <a:solidFill>
                            <a:srgbClr val="000000"/>
                          </a:solidFill>
                          <a:effectLst/>
                          <a:latin typeface="Times New Roman" panose="02020603050405020304" pitchFamily="18" charset="0"/>
                          <a:cs typeface="Times New Roman" panose="02020603050405020304" pitchFamily="18" charset="0"/>
                        </a:rPr>
                        <a:t>2022</a:t>
                      </a:r>
                    </a:p>
                  </a:txBody>
                  <a:tcPr marL="4794" marR="4794" marT="4794" marB="0" anchor="ctr"/>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IN"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implement multi-scale feature fusion for improved classification performance</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 improve the robustness of the classification model on small datasets</a:t>
                      </a:r>
                    </a:p>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endPar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b" latinLnBrk="0" hangingPunct="1">
                        <a:lnSpc>
                          <a:spcPct val="100000"/>
                        </a:lnSpc>
                        <a:spcBef>
                          <a:spcPts val="0"/>
                        </a:spcBef>
                        <a:spcAft>
                          <a:spcPts val="0"/>
                        </a:spcAft>
                        <a:buClrTx/>
                        <a:buSzTx/>
                        <a:buFont typeface="Arial" panose="020B0604020202020204" pitchFamily="34" charset="0"/>
                        <a:buNone/>
                        <a:tabLst/>
                        <a:defRPr/>
                      </a:pPr>
                      <a:endParaRPr lang="en-IN"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lgn="l" fontAlgn="b">
                        <a:buFont typeface="Arial" panose="020B0604020202020204" pitchFamily="34" charset="0"/>
                        <a:buChar char="•"/>
                      </a:pP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marL="171450" indent="-171450" algn="l" fontAlgn="b">
                        <a:buFont typeface="Arial" panose="020B0604020202020204" pitchFamily="34" charset="0"/>
                        <a:buChar char="•"/>
                      </a:pPr>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Complex network modifications increase computational demands, hindering deployment on resource-constrained devices.</a:t>
                      </a:r>
                      <a:endParaRPr lang="en-IN" sz="105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 marR="4794" marT="4794" marB="0" anchor="b"/>
                </a:tc>
                <a:tc>
                  <a:txBody>
                    <a:bodyPr/>
                    <a:lstStyle/>
                    <a:p>
                      <a:pPr marL="171450" marR="0" lvl="0" indent="-171450" algn="l" defTabSz="914400" rtl="0" eaLnBrk="1" fontAlgn="b" latinLnBrk="0" hangingPunct="1">
                        <a:lnSpc>
                          <a:spcPct val="100000"/>
                        </a:lnSpc>
                        <a:spcBef>
                          <a:spcPts val="0"/>
                        </a:spcBef>
                        <a:spcAft>
                          <a:spcPts val="0"/>
                        </a:spcAft>
                        <a:buClrTx/>
                        <a:buSzTx/>
                        <a:buFont typeface="Arial" panose="020B0604020202020204" pitchFamily="34" charset="0"/>
                        <a:buChar char="•"/>
                        <a:tabLst/>
                        <a:defRPr/>
                      </a:pPr>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Higher classification performance than existing models on small datasets with few samples.</a:t>
                      </a:r>
                    </a:p>
                    <a:p>
                      <a:pPr marL="171450" indent="-171450" algn="l" fontAlgn="b">
                        <a:buFont typeface="Arial" panose="020B0604020202020204" pitchFamily="34" charset="0"/>
                        <a:buChar char="•"/>
                      </a:pPr>
                      <a:endParaRPr lang="en-IN" sz="105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 marR="4794" marT="4794" marB="0" anchor="b"/>
                </a:tc>
                <a:tc>
                  <a:txBody>
                    <a:bodyPr/>
                    <a:lstStyle/>
                    <a:p>
                      <a:pPr marL="171450" indent="-171450" algn="l" fontAlgn="b">
                        <a:buFont typeface="Arial" panose="020B0604020202020204" pitchFamily="34" charset="0"/>
                        <a:buChar char="•"/>
                      </a:pPr>
                      <a:r>
                        <a:rPr lang="fr-FR" sz="1050" b="0" i="0" u="none" strike="noStrike" dirty="0">
                          <a:solidFill>
                            <a:srgbClr val="000000"/>
                          </a:solidFill>
                          <a:effectLst/>
                          <a:latin typeface="Times New Roman" panose="02020603050405020304" pitchFamily="18" charset="0"/>
                          <a:cs typeface="Times New Roman" panose="02020603050405020304" pitchFamily="18" charset="0"/>
                        </a:rPr>
                        <a:t>ResNet-50: 0.8446 [T5]</a:t>
                      </a:r>
                    </a:p>
                    <a:p>
                      <a:pPr marL="171450" indent="-171450" algn="l" fontAlgn="b">
                        <a:buFont typeface="Arial" panose="020B0604020202020204" pitchFamily="34" charset="0"/>
                        <a:buChar char="•"/>
                      </a:pPr>
                      <a:r>
                        <a:rPr lang="fr-FR" sz="1050" b="0" i="0" u="none" strike="noStrike" dirty="0">
                          <a:solidFill>
                            <a:srgbClr val="000000"/>
                          </a:solidFill>
                          <a:effectLst/>
                          <a:latin typeface="Times New Roman" panose="02020603050405020304" pitchFamily="18" charset="0"/>
                          <a:cs typeface="Times New Roman" panose="02020603050405020304" pitchFamily="18" charset="0"/>
                        </a:rPr>
                        <a:t> Inception-</a:t>
                      </a:r>
                      <a:r>
                        <a:rPr lang="fr-FR" sz="1050" b="0" i="0" u="none" strike="noStrike" dirty="0" err="1">
                          <a:solidFill>
                            <a:srgbClr val="000000"/>
                          </a:solidFill>
                          <a:effectLst/>
                          <a:latin typeface="Times New Roman" panose="02020603050405020304" pitchFamily="18" charset="0"/>
                          <a:cs typeface="Times New Roman" panose="02020603050405020304" pitchFamily="18" charset="0"/>
                        </a:rPr>
                        <a:t>ResNet</a:t>
                      </a:r>
                      <a:r>
                        <a:rPr lang="fr-FR" sz="1050" b="0" i="0" u="none" strike="noStrike" dirty="0">
                          <a:solidFill>
                            <a:srgbClr val="000000"/>
                          </a:solidFill>
                          <a:effectLst/>
                          <a:latin typeface="Times New Roman" panose="02020603050405020304" pitchFamily="18" charset="0"/>
                          <a:cs typeface="Times New Roman" panose="02020603050405020304" pitchFamily="18" charset="0"/>
                        </a:rPr>
                        <a:t>: 0.8834 [T5]</a:t>
                      </a:r>
                    </a:p>
                    <a:p>
                      <a:pPr marL="0" indent="0" algn="l" fontAlgn="b">
                        <a:buFont typeface="Arial" panose="020B0604020202020204" pitchFamily="34" charset="0"/>
                        <a:buNone/>
                      </a:pPr>
                      <a:r>
                        <a:rPr lang="fr-FR" sz="1050" b="0" i="0" u="none" strike="noStrike" dirty="0">
                          <a:solidFill>
                            <a:srgbClr val="000000"/>
                          </a:solidFill>
                          <a:effectLst/>
                          <a:latin typeface="Times New Roman" panose="02020603050405020304" pitchFamily="18" charset="0"/>
                          <a:cs typeface="Times New Roman" panose="02020603050405020304" pitchFamily="18" charset="0"/>
                        </a:rPr>
                        <a:t> DenseNet121: 0.89 [T5]</a:t>
                      </a:r>
                    </a:p>
                    <a:p>
                      <a:pPr marL="0" indent="0" algn="l" fontAlgn="b">
                        <a:buFont typeface="Arial" panose="020B0604020202020204" pitchFamily="34" charset="0"/>
                        <a:buNone/>
                      </a:pPr>
                      <a:endParaRPr lang="fr-FR" sz="1050" b="0" i="0" u="none" strike="noStrike" dirty="0">
                        <a:solidFill>
                          <a:srgbClr val="000000"/>
                        </a:solidFill>
                        <a:effectLst/>
                        <a:latin typeface="Times New Roman" panose="02020603050405020304" pitchFamily="18" charset="0"/>
                        <a:cs typeface="Times New Roman" panose="02020603050405020304" pitchFamily="18" charset="0"/>
                      </a:endParaRPr>
                    </a:p>
                    <a:p>
                      <a:pPr marL="0" indent="0" algn="l" fontAlgn="b">
                        <a:buFont typeface="Arial" panose="020B0604020202020204" pitchFamily="34" charset="0"/>
                        <a:buNone/>
                      </a:pPr>
                      <a:r>
                        <a:rPr lang="fr-FR" sz="1050" b="0" i="0" u="none" strike="noStrike" dirty="0">
                          <a:solidFill>
                            <a:srgbClr val="000000"/>
                          </a:solidFill>
                          <a:effectLst/>
                          <a:latin typeface="Times New Roman" panose="02020603050405020304" pitchFamily="18" charset="0"/>
                          <a:cs typeface="Times New Roman" panose="02020603050405020304" pitchFamily="18" charset="0"/>
                        </a:rPr>
                        <a:t> ResNet-50-B (</a:t>
                      </a:r>
                      <a:r>
                        <a:rPr lang="fr-FR" sz="1050" b="0" i="0" u="none" strike="noStrike" dirty="0" err="1">
                          <a:solidFill>
                            <a:srgbClr val="000000"/>
                          </a:solidFill>
                          <a:effectLst/>
                          <a:latin typeface="Times New Roman" panose="02020603050405020304" pitchFamily="18" charset="0"/>
                          <a:cs typeface="Times New Roman" panose="02020603050405020304" pitchFamily="18" charset="0"/>
                        </a:rPr>
                        <a:t>proposed</a:t>
                      </a:r>
                      <a:r>
                        <a:rPr lang="fr-FR" sz="1050" b="0" i="0" u="none" strike="noStrike" dirty="0">
                          <a:solidFill>
                            <a:srgbClr val="000000"/>
                          </a:solidFill>
                          <a:effectLst/>
                          <a:latin typeface="Times New Roman" panose="02020603050405020304" pitchFamily="18" charset="0"/>
                          <a:cs typeface="Times New Roman" panose="02020603050405020304" pitchFamily="18" charset="0"/>
                        </a:rPr>
                        <a:t>): 0.9208 [T5]</a:t>
                      </a:r>
                      <a:endParaRPr lang="en-IN" sz="105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US" sz="1050" b="0" i="0" kern="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Absence of detailed analysis on computational resources for training and deployment hinders practical implementation.</a:t>
                      </a:r>
                      <a:endParaRPr lang="en-IN" sz="105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794" marR="4794" marT="4794" marB="0" anchor="b"/>
                </a:tc>
                <a:extLst>
                  <a:ext uri="{0D108BD9-81ED-4DB2-BD59-A6C34878D82A}">
                    <a16:rowId xmlns:a16="http://schemas.microsoft.com/office/drawing/2014/main" val="2372034402"/>
                  </a:ext>
                </a:extLst>
              </a:tr>
            </a:tbl>
          </a:graphicData>
        </a:graphic>
      </p:graphicFrame>
    </p:spTree>
    <p:extLst>
      <p:ext uri="{BB962C8B-B14F-4D97-AF65-F5344CB8AC3E}">
        <p14:creationId xmlns:p14="http://schemas.microsoft.com/office/powerpoint/2010/main" val="1935649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A25AF9F-3A15-1D5D-F313-6B48F6A1391D}"/>
              </a:ext>
            </a:extLst>
          </p:cNvPr>
          <p:cNvGraphicFramePr>
            <a:graphicFrameLocks noGrp="1"/>
          </p:cNvGraphicFramePr>
          <p:nvPr>
            <p:ph/>
            <p:extLst>
              <p:ext uri="{D42A27DB-BD31-4B8C-83A1-F6EECF244321}">
                <p14:modId xmlns:p14="http://schemas.microsoft.com/office/powerpoint/2010/main" val="1950788839"/>
              </p:ext>
            </p:extLst>
          </p:nvPr>
        </p:nvGraphicFramePr>
        <p:xfrm>
          <a:off x="447082" y="802640"/>
          <a:ext cx="8625797" cy="5612446"/>
        </p:xfrm>
        <a:graphic>
          <a:graphicData uri="http://schemas.openxmlformats.org/drawingml/2006/table">
            <a:tbl>
              <a:tblPr firstRow="1" bandRow="1">
                <a:tableStyleId>{5940675A-B579-460E-94D1-54222C63F5DA}</a:tableStyleId>
              </a:tblPr>
              <a:tblGrid>
                <a:gridCol w="770496">
                  <a:extLst>
                    <a:ext uri="{9D8B030D-6E8A-4147-A177-3AD203B41FA5}">
                      <a16:colId xmlns:a16="http://schemas.microsoft.com/office/drawing/2014/main" val="1570892363"/>
                    </a:ext>
                  </a:extLst>
                </a:gridCol>
                <a:gridCol w="1202725">
                  <a:extLst>
                    <a:ext uri="{9D8B030D-6E8A-4147-A177-3AD203B41FA5}">
                      <a16:colId xmlns:a16="http://schemas.microsoft.com/office/drawing/2014/main" val="1330808985"/>
                    </a:ext>
                  </a:extLst>
                </a:gridCol>
                <a:gridCol w="338267">
                  <a:extLst>
                    <a:ext uri="{9D8B030D-6E8A-4147-A177-3AD203B41FA5}">
                      <a16:colId xmlns:a16="http://schemas.microsoft.com/office/drawing/2014/main" val="715832165"/>
                    </a:ext>
                  </a:extLst>
                </a:gridCol>
                <a:gridCol w="1926239">
                  <a:extLst>
                    <a:ext uri="{9D8B030D-6E8A-4147-A177-3AD203B41FA5}">
                      <a16:colId xmlns:a16="http://schemas.microsoft.com/office/drawing/2014/main" val="1815425217"/>
                    </a:ext>
                  </a:extLst>
                </a:gridCol>
                <a:gridCol w="1625559">
                  <a:extLst>
                    <a:ext uri="{9D8B030D-6E8A-4147-A177-3AD203B41FA5}">
                      <a16:colId xmlns:a16="http://schemas.microsoft.com/office/drawing/2014/main" val="2437557543"/>
                    </a:ext>
                  </a:extLst>
                </a:gridCol>
                <a:gridCol w="1484615">
                  <a:extLst>
                    <a:ext uri="{9D8B030D-6E8A-4147-A177-3AD203B41FA5}">
                      <a16:colId xmlns:a16="http://schemas.microsoft.com/office/drawing/2014/main" val="3946469568"/>
                    </a:ext>
                  </a:extLst>
                </a:gridCol>
                <a:gridCol w="620156">
                  <a:extLst>
                    <a:ext uri="{9D8B030D-6E8A-4147-A177-3AD203B41FA5}">
                      <a16:colId xmlns:a16="http://schemas.microsoft.com/office/drawing/2014/main" val="953330399"/>
                    </a:ext>
                  </a:extLst>
                </a:gridCol>
                <a:gridCol w="657740">
                  <a:extLst>
                    <a:ext uri="{9D8B030D-6E8A-4147-A177-3AD203B41FA5}">
                      <a16:colId xmlns:a16="http://schemas.microsoft.com/office/drawing/2014/main" val="4289707726"/>
                    </a:ext>
                  </a:extLst>
                </a:gridCol>
              </a:tblGrid>
              <a:tr h="783337">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714143992"/>
                  </a:ext>
                </a:extLst>
              </a:tr>
              <a:tr h="1630888">
                <a:tc>
                  <a:txBody>
                    <a:bodyPr/>
                    <a:lstStyle/>
                    <a:p>
                      <a:pPr algn="ctr" fontAlgn="b"/>
                      <a:r>
                        <a:rPr lang="en-IN" sz="1050" b="1" u="none" strike="noStrike" dirty="0">
                          <a:solidFill>
                            <a:srgbClr val="4C29E4"/>
                          </a:solidFill>
                          <a:effectLst/>
                        </a:rPr>
                        <a:t>Reference 14</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The Object Detection of Underwater Garbage with an Improved YOLOv5 Algorithm</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2022</a:t>
                      </a:r>
                    </a:p>
                  </a:txBody>
                  <a:tcPr marL="4794" marR="4794" marT="4794" marB="0" anchor="b"/>
                </a:tc>
                <a:tc>
                  <a:txBody>
                    <a:bodyPr/>
                    <a:lstStyle/>
                    <a:p>
                      <a:r>
                        <a:rPr lang="en-IN" sz="1000" b="0" i="0" kern="1200" dirty="0">
                          <a:solidFill>
                            <a:schemeClr val="tx1"/>
                          </a:solidFill>
                          <a:effectLst/>
                          <a:latin typeface="+mn-lt"/>
                          <a:ea typeface="+mn-ea"/>
                          <a:cs typeface="+mn-cs"/>
                        </a:rPr>
                        <a:t>-Improve object detection for underwater garbage using YOLOv5 algorithm. </a:t>
                      </a:r>
                    </a:p>
                    <a:p>
                      <a:r>
                        <a:rPr lang="en-IN" sz="1000" b="0" i="0" kern="1200" dirty="0">
                          <a:solidFill>
                            <a:schemeClr val="tx1"/>
                          </a:solidFill>
                          <a:effectLst/>
                          <a:latin typeface="+mn-lt"/>
                          <a:ea typeface="+mn-ea"/>
                          <a:cs typeface="+mn-cs"/>
                        </a:rPr>
                        <a:t>-Enhance prediction side with </a:t>
                      </a:r>
                      <a:r>
                        <a:rPr lang="en-IN" sz="1000" b="0" i="0" kern="1200" dirty="0" err="1">
                          <a:solidFill>
                            <a:schemeClr val="tx1"/>
                          </a:solidFill>
                          <a:effectLst/>
                          <a:latin typeface="+mn-lt"/>
                          <a:ea typeface="+mn-ea"/>
                          <a:cs typeface="+mn-cs"/>
                        </a:rPr>
                        <a:t>reclustered</a:t>
                      </a:r>
                      <a:r>
                        <a:rPr lang="en-IN" sz="1000" b="0" i="0" kern="1200" dirty="0">
                          <a:solidFill>
                            <a:schemeClr val="tx1"/>
                          </a:solidFill>
                          <a:effectLst/>
                          <a:latin typeface="+mn-lt"/>
                          <a:ea typeface="+mn-ea"/>
                          <a:cs typeface="+mn-cs"/>
                        </a:rPr>
                        <a:t> anchor boxes and optimized loss function.</a:t>
                      </a:r>
                    </a:p>
                  </a:txBody>
                  <a:tcPr marL="4794" marR="4794" marT="4794" marB="0" anchor="b"/>
                </a:tc>
                <a:tc>
                  <a:txBody>
                    <a:bodyPr/>
                    <a:lstStyle/>
                    <a:p>
                      <a:pPr algn="l" fontAlgn="b"/>
                      <a:r>
                        <a:rPr lang="en-US" sz="1000" b="0" i="0" kern="1200" dirty="0" err="1">
                          <a:solidFill>
                            <a:schemeClr val="tx1"/>
                          </a:solidFill>
                          <a:effectLst/>
                          <a:latin typeface="Times New Roman" panose="02020603050405020304" pitchFamily="18" charset="0"/>
                          <a:ea typeface="+mn-ea"/>
                          <a:cs typeface="Times New Roman" panose="02020603050405020304" pitchFamily="18" charset="0"/>
                        </a:rPr>
                        <a:t>GIoU</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has limitations in non-overlapping cases for gradient updates.</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-Improved YOLOv5 algorithm achieved 88.7% detection accuracy.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-YOLOv5 enhances detection of small objects with FPN.</a:t>
                      </a: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Accuracy=88.7%</a:t>
                      </a:r>
                    </a:p>
                  </a:txBody>
                  <a:tcPr marL="4794" marR="4794" marT="4794" marB="0" anchor="b"/>
                </a:tc>
                <a:tc>
                  <a:txBody>
                    <a:bodyPr/>
                    <a:lstStyle/>
                    <a:p>
                      <a:pPr algn="l" fontAlgn="b"/>
                      <a:endParaRPr lang="en-IN" sz="1050" b="0" i="0" u="none" strike="noStrike" dirty="0">
                        <a:solidFill>
                          <a:srgbClr val="000000"/>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26683821"/>
                  </a:ext>
                </a:extLst>
              </a:tr>
              <a:tr h="1683274">
                <a:tc>
                  <a:txBody>
                    <a:bodyPr/>
                    <a:lstStyle/>
                    <a:p>
                      <a:pPr algn="ctr" fontAlgn="b"/>
                      <a:r>
                        <a:rPr lang="en-IN" sz="1050" b="1" u="none" strike="noStrike" dirty="0">
                          <a:solidFill>
                            <a:srgbClr val="4C29E4"/>
                          </a:solidFill>
                          <a:effectLst/>
                        </a:rPr>
                        <a:t>Reference 15</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Real Time Multipurpose Smart Waste Classification Model for Efficient Recycling.</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2021</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-Develop a real-time waste classification model using ML-CNN and perceptron.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-Implement binary classification for metal and non-metal waste.</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-Low computation power affects local system performance.</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-is 2 </a:t>
                      </a:r>
                      <a:r>
                        <a:rPr lang="en-US" sz="1000" b="0" i="0" kern="1200" dirty="0" err="1">
                          <a:solidFill>
                            <a:schemeClr val="tx1"/>
                          </a:solidFill>
                          <a:effectLst/>
                          <a:latin typeface="Times New Roman" panose="02020603050405020304" pitchFamily="18" charset="0"/>
                          <a:ea typeface="+mn-ea"/>
                          <a:cs typeface="Times New Roman" panose="02020603050405020304" pitchFamily="18" charset="0"/>
                        </a:rPr>
                        <a:t>KGRobotic</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arm can pick items of 12 cm to 20 cm.</a:t>
                      </a:r>
                      <a:r>
                        <a:rPr lang="en-US" sz="1000" b="1" i="0" kern="1200" dirty="0">
                          <a:solidFill>
                            <a:schemeClr val="tx1"/>
                          </a:solidFill>
                          <a:effectLst/>
                          <a:latin typeface="Times New Roman" panose="02020603050405020304" pitchFamily="18" charset="0"/>
                          <a:ea typeface="+mn-ea"/>
                          <a:cs typeface="Times New Roman" panose="02020603050405020304" pitchFamily="18" charset="0"/>
                        </a:rPr>
                        <a:t>[2]</a:t>
                      </a:r>
                      <a:endParaRPr lang="en-US" sz="10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Arm weight limitation </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-Real-time waste classification model with high accuracy.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-Hybrid approach using multilayer perceptron and convolutional neural network</a:t>
                      </a: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Accuracy=89%</a:t>
                      </a:r>
                    </a:p>
                  </a:txBody>
                  <a:tcPr marL="4794" marR="4794" marT="4794" marB="0" anchor="b"/>
                </a:tc>
                <a:tc>
                  <a:txBody>
                    <a:bodyPr/>
                    <a:lstStyle/>
                    <a:p>
                      <a:pPr algn="l" fontAlgn="b"/>
                      <a:endParaRPr lang="en-IN" sz="1050" b="0" i="0" u="none" strike="noStrike" dirty="0">
                        <a:solidFill>
                          <a:srgbClr val="000000"/>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365978179"/>
                  </a:ext>
                </a:extLst>
              </a:tr>
              <a:tr h="1514947">
                <a:tc>
                  <a:txBody>
                    <a:bodyPr/>
                    <a:lstStyle/>
                    <a:p>
                      <a:pPr algn="ctr" fontAlgn="b"/>
                      <a:r>
                        <a:rPr lang="en-IN" sz="1050" b="1" u="none" strike="noStrike" dirty="0">
                          <a:solidFill>
                            <a:srgbClr val="4C29E4"/>
                          </a:solidFill>
                          <a:effectLst/>
                        </a:rPr>
                        <a:t>Reference 16</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A waste image classification using convolutional neural networks and ensemble learning.</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2022</a:t>
                      </a:r>
                    </a:p>
                  </a:txBody>
                  <a:tcPr marL="4794" marR="4794" marT="4794" marB="0" anchor="b"/>
                </a:tc>
                <a:tc>
                  <a:txBody>
                    <a:bodyPr/>
                    <a:lstStyle/>
                    <a:p>
                      <a:r>
                        <a:rPr lang="en-IN" sz="1000" b="0" i="0" u="sng" kern="1200" dirty="0">
                          <a:solidFill>
                            <a:schemeClr val="tx1"/>
                          </a:solidFill>
                          <a:effectLst/>
                          <a:latin typeface="Times New Roman" panose="02020603050405020304" pitchFamily="18" charset="0"/>
                          <a:ea typeface="+mn-ea"/>
                          <a:cs typeface="Times New Roman" panose="02020603050405020304" pitchFamily="18" charset="0"/>
                        </a:rPr>
                        <a:t>-</a:t>
                      </a:r>
                      <a:r>
                        <a:rPr lang="en-IN" sz="1000" b="0" i="0" u="none" kern="1200" dirty="0">
                          <a:solidFill>
                            <a:schemeClr val="tx1"/>
                          </a:solidFill>
                          <a:effectLst/>
                          <a:latin typeface="Times New Roman" panose="02020603050405020304" pitchFamily="18" charset="0"/>
                          <a:ea typeface="+mn-ea"/>
                          <a:cs typeface="Times New Roman" panose="02020603050405020304" pitchFamily="18" charset="0"/>
                        </a:rPr>
                        <a:t>Compare single CNN vs. ensemble model for garbage classification accuracy. </a:t>
                      </a:r>
                    </a:p>
                    <a:p>
                      <a:r>
                        <a:rPr lang="en-IN" sz="1000" b="0" i="0" u="none" kern="1200" dirty="0">
                          <a:solidFill>
                            <a:schemeClr val="tx1"/>
                          </a:solidFill>
                          <a:effectLst/>
                          <a:latin typeface="Times New Roman" panose="02020603050405020304" pitchFamily="18" charset="0"/>
                          <a:ea typeface="+mn-ea"/>
                          <a:cs typeface="Times New Roman" panose="02020603050405020304" pitchFamily="18" charset="0"/>
                        </a:rPr>
                        <a:t>-Explore lightweight deep learning models suitable for mobile devices</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-Overfitting in neural networks addressed with early stopping mechanism.</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-Need for lightweight deep learning models for mobile devices</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-Ensemble learning outperforms single neural network models.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-Random forest achieves the highest accuracy among ensemble </a:t>
                      </a:r>
                      <a:endParaRPr lang="en-US" sz="1800" b="0" i="0" kern="1200" dirty="0">
                        <a:solidFill>
                          <a:schemeClr val="tx1"/>
                        </a:solidFill>
                        <a:effectLst/>
                        <a:latin typeface="+mn-lt"/>
                        <a:ea typeface="+mn-ea"/>
                        <a:cs typeface="+mn-cs"/>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Accuracy=80%</a:t>
                      </a:r>
                    </a:p>
                  </a:txBody>
                  <a:tcPr marL="4794" marR="4794" marT="4794" marB="0" anchor="b"/>
                </a:tc>
                <a:tc>
                  <a:txBody>
                    <a:bodyPr/>
                    <a:lstStyle/>
                    <a:p>
                      <a:pPr algn="l" fontAlgn="b"/>
                      <a:endParaRPr lang="en-IN" sz="1050" b="0" i="0" u="none" strike="noStrike" dirty="0">
                        <a:solidFill>
                          <a:srgbClr val="000000"/>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426857944"/>
                  </a:ext>
                </a:extLst>
              </a:tr>
            </a:tbl>
          </a:graphicData>
        </a:graphic>
      </p:graphicFrame>
      <p:sp>
        <p:nvSpPr>
          <p:cNvPr id="3" name="Date Placeholder 2">
            <a:extLst>
              <a:ext uri="{FF2B5EF4-FFF2-40B4-BE49-F238E27FC236}">
                <a16:creationId xmlns:a16="http://schemas.microsoft.com/office/drawing/2014/main" id="{825439E8-6330-4C73-55B7-B5BBE93A7760}"/>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99679BE3-F61B-243A-BB90-32EFCFCF300D}"/>
              </a:ext>
            </a:extLst>
          </p:cNvPr>
          <p:cNvSpPr>
            <a:spLocks noGrp="1"/>
          </p:cNvSpPr>
          <p:nvPr>
            <p:ph type="sldNum" sz="quarter" idx="12"/>
          </p:nvPr>
        </p:nvSpPr>
        <p:spPr/>
        <p:txBody>
          <a:bodyPr/>
          <a:lstStyle/>
          <a:p>
            <a:pPr>
              <a:defRPr/>
            </a:pPr>
            <a:fld id="{B9A37242-22DB-4743-88F0-CDF2C6375226}" type="slidenum">
              <a:rPr lang="en-US" smtClean="0"/>
              <a:pPr>
                <a:defRPr/>
              </a:pPr>
              <a:t>42</a:t>
            </a:fld>
            <a:endParaRPr lang="en-US" dirty="0"/>
          </a:p>
        </p:txBody>
      </p:sp>
    </p:spTree>
    <p:extLst>
      <p:ext uri="{BB962C8B-B14F-4D97-AF65-F5344CB8AC3E}">
        <p14:creationId xmlns:p14="http://schemas.microsoft.com/office/powerpoint/2010/main" val="2658595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2F32061-0758-3BBE-2DA3-CE52A0F5E414}"/>
              </a:ext>
            </a:extLst>
          </p:cNvPr>
          <p:cNvGraphicFramePr>
            <a:graphicFrameLocks noGrp="1"/>
          </p:cNvGraphicFramePr>
          <p:nvPr>
            <p:ph/>
            <p:extLst>
              <p:ext uri="{D42A27DB-BD31-4B8C-83A1-F6EECF244321}">
                <p14:modId xmlns:p14="http://schemas.microsoft.com/office/powerpoint/2010/main" val="834941438"/>
              </p:ext>
            </p:extLst>
          </p:nvPr>
        </p:nvGraphicFramePr>
        <p:xfrm>
          <a:off x="447082" y="792480"/>
          <a:ext cx="8574997" cy="5622608"/>
        </p:xfrm>
        <a:graphic>
          <a:graphicData uri="http://schemas.openxmlformats.org/drawingml/2006/table">
            <a:tbl>
              <a:tblPr firstRow="1" bandRow="1">
                <a:tableStyleId>{5940675A-B579-460E-94D1-54222C63F5DA}</a:tableStyleId>
              </a:tblPr>
              <a:tblGrid>
                <a:gridCol w="753645">
                  <a:extLst>
                    <a:ext uri="{9D8B030D-6E8A-4147-A177-3AD203B41FA5}">
                      <a16:colId xmlns:a16="http://schemas.microsoft.com/office/drawing/2014/main" val="283267744"/>
                    </a:ext>
                  </a:extLst>
                </a:gridCol>
                <a:gridCol w="1176419">
                  <a:extLst>
                    <a:ext uri="{9D8B030D-6E8A-4147-A177-3AD203B41FA5}">
                      <a16:colId xmlns:a16="http://schemas.microsoft.com/office/drawing/2014/main" val="3773227846"/>
                    </a:ext>
                  </a:extLst>
                </a:gridCol>
                <a:gridCol w="413585">
                  <a:extLst>
                    <a:ext uri="{9D8B030D-6E8A-4147-A177-3AD203B41FA5}">
                      <a16:colId xmlns:a16="http://schemas.microsoft.com/office/drawing/2014/main" val="1464003171"/>
                    </a:ext>
                  </a:extLst>
                </a:gridCol>
                <a:gridCol w="1943849">
                  <a:extLst>
                    <a:ext uri="{9D8B030D-6E8A-4147-A177-3AD203B41FA5}">
                      <a16:colId xmlns:a16="http://schemas.microsoft.com/office/drawing/2014/main" val="1581504098"/>
                    </a:ext>
                  </a:extLst>
                </a:gridCol>
                <a:gridCol w="1493502">
                  <a:extLst>
                    <a:ext uri="{9D8B030D-6E8A-4147-A177-3AD203B41FA5}">
                      <a16:colId xmlns:a16="http://schemas.microsoft.com/office/drawing/2014/main" val="3845890656"/>
                    </a:ext>
                  </a:extLst>
                </a:gridCol>
                <a:gridCol w="1387808">
                  <a:extLst>
                    <a:ext uri="{9D8B030D-6E8A-4147-A177-3AD203B41FA5}">
                      <a16:colId xmlns:a16="http://schemas.microsoft.com/office/drawing/2014/main" val="4028359809"/>
                    </a:ext>
                  </a:extLst>
                </a:gridCol>
                <a:gridCol w="753643">
                  <a:extLst>
                    <a:ext uri="{9D8B030D-6E8A-4147-A177-3AD203B41FA5}">
                      <a16:colId xmlns:a16="http://schemas.microsoft.com/office/drawing/2014/main" val="257627344"/>
                    </a:ext>
                  </a:extLst>
                </a:gridCol>
                <a:gridCol w="652546">
                  <a:extLst>
                    <a:ext uri="{9D8B030D-6E8A-4147-A177-3AD203B41FA5}">
                      <a16:colId xmlns:a16="http://schemas.microsoft.com/office/drawing/2014/main" val="142614485"/>
                    </a:ext>
                  </a:extLst>
                </a:gridCol>
              </a:tblGrid>
              <a:tr h="646183">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4036677662"/>
                  </a:ext>
                </a:extLst>
              </a:tr>
              <a:tr h="1213988">
                <a:tc>
                  <a:txBody>
                    <a:bodyPr/>
                    <a:lstStyle/>
                    <a:p>
                      <a:pPr algn="ctr" fontAlgn="b"/>
                      <a:r>
                        <a:rPr lang="en-IN" sz="1050" b="1" u="none" strike="noStrike" dirty="0">
                          <a:solidFill>
                            <a:srgbClr val="4C29E4"/>
                          </a:solidFill>
                          <a:effectLst/>
                        </a:rPr>
                        <a:t>Reference 17</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The research paper is titled "Classification of Trash for Recyclability Status</a:t>
                      </a:r>
                      <a:r>
                        <a:rPr lang="en-US" sz="1800" b="0" i="0" kern="1200" dirty="0">
                          <a:solidFill>
                            <a:schemeClr val="tx1"/>
                          </a:solidFill>
                          <a:effectLst/>
                          <a:latin typeface="+mn-lt"/>
                          <a:ea typeface="+mn-ea"/>
                          <a:cs typeface="+mn-cs"/>
                        </a:rPr>
                        <a:t>.</a:t>
                      </a:r>
                      <a:endParaRPr lang="en-IN" sz="1050" b="0" i="0" u="none" strike="noStrike" dirty="0">
                        <a:solidFill>
                          <a:srgbClr val="000000"/>
                        </a:solidFill>
                        <a:effectLst/>
                        <a:latin typeface="Calibri" panose="020F0502020204030204" pitchFamily="34"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2016</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-Classify garbage into recycling categories using SVM and CNN.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-Identify and classify multiple objects from a single image or video</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-CNN underperformed due to trouble finding optimal hyperparameters.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-SVM outperformed CNN due to its simplicity and ease of use. </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-SVM outperformed CNN in trash classification.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-CNN architecture similar to </a:t>
                      </a:r>
                      <a:r>
                        <a:rPr lang="en-US" sz="1000" b="0" i="0" kern="1200" dirty="0" err="1">
                          <a:solidFill>
                            <a:schemeClr val="tx1"/>
                          </a:solidFill>
                          <a:effectLst/>
                          <a:latin typeface="Times New Roman" panose="02020603050405020304" pitchFamily="18" charset="0"/>
                          <a:ea typeface="+mn-ea"/>
                          <a:cs typeface="Times New Roman" panose="02020603050405020304" pitchFamily="18" charset="0"/>
                        </a:rPr>
                        <a:t>AlexNet</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used for trash classification</a:t>
                      </a: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Accuracy=63%</a:t>
                      </a:r>
                    </a:p>
                  </a:txBody>
                  <a:tcPr marL="4794" marR="4794" marT="4794" marB="0" anchor="b"/>
                </a:tc>
                <a:tc>
                  <a:txBody>
                    <a:bodyPr/>
                    <a:lstStyle/>
                    <a:p>
                      <a:pPr algn="l" fontAlgn="b"/>
                      <a:endParaRPr lang="en-IN" sz="1050" b="0" i="0" u="none" strike="noStrike" dirty="0">
                        <a:solidFill>
                          <a:srgbClr val="000000"/>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015921764"/>
                  </a:ext>
                </a:extLst>
              </a:tr>
              <a:tr h="1260077">
                <a:tc>
                  <a:txBody>
                    <a:bodyPr/>
                    <a:lstStyle/>
                    <a:p>
                      <a:pPr algn="ctr" fontAlgn="b"/>
                      <a:r>
                        <a:rPr lang="en-IN" sz="1050" b="1" u="none" strike="noStrike" dirty="0">
                          <a:solidFill>
                            <a:srgbClr val="4C29E4"/>
                          </a:solidFill>
                          <a:effectLst/>
                        </a:rPr>
                        <a:t>Reference 18</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Final Report: Smart Trash Net: Waste Localization and Classification</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2018</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-Categorize waste into landfill, recycling, and paper categories.</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-Utilize Faster R-CNN for object detection and classification.</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-Bias issue with training -examples, despite even representation.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-White background similarity affecting 'paper' category performance. </a:t>
                      </a:r>
                    </a:p>
                    <a:p>
                      <a:pPr algn="l" fontAlgn="b"/>
                      <a:r>
                        <a:rPr lang="en-IN" sz="1050" b="0" i="0" u="none" strike="noStrike" dirty="0">
                          <a:solidFill>
                            <a:srgbClr val="000000"/>
                          </a:solidFill>
                          <a:effectLst/>
                          <a:latin typeface="Calibri" panose="020F0502020204030204" pitchFamily="34" charset="0"/>
                        </a:rPr>
                        <a:t>-</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-Faster R-CNN provides cost-free region proposals.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-Automated waste sorting enhances recycling rates. </a:t>
                      </a: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Accuracy=87%</a:t>
                      </a:r>
                    </a:p>
                  </a:txBody>
                  <a:tcPr marL="4794" marR="4794" marT="4794" marB="0" anchor="b"/>
                </a:tc>
                <a:tc>
                  <a:txBody>
                    <a:bodyPr/>
                    <a:lstStyle/>
                    <a:p>
                      <a:pPr algn="l" fontAlgn="b"/>
                      <a:endParaRPr lang="en-IN" sz="1050" b="0" i="0" u="none" strike="noStrike" dirty="0">
                        <a:solidFill>
                          <a:srgbClr val="000000"/>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492167626"/>
                  </a:ext>
                </a:extLst>
              </a:tr>
              <a:tr h="1251180">
                <a:tc>
                  <a:txBody>
                    <a:bodyPr/>
                    <a:lstStyle/>
                    <a:p>
                      <a:pPr algn="ctr" fontAlgn="b"/>
                      <a:r>
                        <a:rPr lang="en-IN" sz="1050" b="1" u="none" strike="noStrike" dirty="0">
                          <a:solidFill>
                            <a:srgbClr val="4C29E4"/>
                          </a:solidFill>
                          <a:effectLst/>
                        </a:rPr>
                        <a:t>Reference 19</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The research paper is about trash classification using Convolutional Neural Networks</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2021</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-Develop automated waste sorting tool using Convolutional Neural Networks.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-Achieve highest test accuracy of 79.94% with partial data augmentation.</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Limited computation power hindered full model convergence.</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-Dropout feature slowed down training loss and accuracy convergence.</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Explored various model architectures and techniques for trash classification.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-Focused on CNN models to classify recyclables and trash effectively</a:t>
                      </a: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Accuracy=79.4%</a:t>
                      </a:r>
                    </a:p>
                  </a:txBody>
                  <a:tcPr marL="4794" marR="4794" marT="4794" marB="0" anchor="b"/>
                </a:tc>
                <a:tc>
                  <a:txBody>
                    <a:bodyPr/>
                    <a:lstStyle/>
                    <a:p>
                      <a:pPr algn="l" fontAlgn="b"/>
                      <a:endParaRPr lang="en-IN" sz="1050" b="0" i="0" u="none" strike="noStrike" dirty="0">
                        <a:solidFill>
                          <a:srgbClr val="000000"/>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710362331"/>
                  </a:ext>
                </a:extLst>
              </a:tr>
              <a:tr h="1251180">
                <a:tc>
                  <a:txBody>
                    <a:bodyPr/>
                    <a:lstStyle/>
                    <a:p>
                      <a:pPr algn="ctr" fontAlgn="b"/>
                      <a:r>
                        <a:rPr lang="en-IN" sz="1050" b="1" u="none" strike="noStrike" dirty="0">
                          <a:solidFill>
                            <a:srgbClr val="4C29E4"/>
                          </a:solidFill>
                          <a:effectLst/>
                        </a:rPr>
                        <a:t>Reference 20</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The research paper is titled "Waste Object Detection and Classification."</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2019</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-Waste object detection and classification using Faster R-CNN.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-Generating collages with minimal overlap for optimal image placement.</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-Hybrid training complexity due to two learning rates.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-Avoiding GP-GANs due to blurred image features affecting performance.</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-Waste object detection and classification using Hybrid Transfer Learning.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-Generating collages to train the model from scratch</a:t>
                      </a: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Accuracy=88%</a:t>
                      </a:r>
                    </a:p>
                  </a:txBody>
                  <a:tcPr marL="4794" marR="4794" marT="4794" marB="0" anchor="b"/>
                </a:tc>
                <a:tc>
                  <a:txBody>
                    <a:bodyPr/>
                    <a:lstStyle/>
                    <a:p>
                      <a:pPr algn="l" fontAlgn="b"/>
                      <a:endParaRPr lang="en-IN" sz="1050" b="0" i="0" u="none" strike="noStrike" dirty="0">
                        <a:solidFill>
                          <a:srgbClr val="000000"/>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511212245"/>
                  </a:ext>
                </a:extLst>
              </a:tr>
            </a:tbl>
          </a:graphicData>
        </a:graphic>
      </p:graphicFrame>
      <p:sp>
        <p:nvSpPr>
          <p:cNvPr id="3" name="Date Placeholder 2">
            <a:extLst>
              <a:ext uri="{FF2B5EF4-FFF2-40B4-BE49-F238E27FC236}">
                <a16:creationId xmlns:a16="http://schemas.microsoft.com/office/drawing/2014/main" id="{8ED4CB90-8888-251F-9307-E50E476A7F84}"/>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96385277-7AC7-60D1-6E0B-D8F7DF528240}"/>
              </a:ext>
            </a:extLst>
          </p:cNvPr>
          <p:cNvSpPr>
            <a:spLocks noGrp="1"/>
          </p:cNvSpPr>
          <p:nvPr>
            <p:ph type="sldNum" sz="quarter" idx="12"/>
          </p:nvPr>
        </p:nvSpPr>
        <p:spPr/>
        <p:txBody>
          <a:bodyPr/>
          <a:lstStyle/>
          <a:p>
            <a:pPr>
              <a:defRPr/>
            </a:pPr>
            <a:fld id="{B9A37242-22DB-4743-88F0-CDF2C6375226}" type="slidenum">
              <a:rPr lang="en-US" smtClean="0"/>
              <a:pPr>
                <a:defRPr/>
              </a:pPr>
              <a:t>43</a:t>
            </a:fld>
            <a:endParaRPr lang="en-US" dirty="0"/>
          </a:p>
        </p:txBody>
      </p:sp>
    </p:spTree>
    <p:extLst>
      <p:ext uri="{BB962C8B-B14F-4D97-AF65-F5344CB8AC3E}">
        <p14:creationId xmlns:p14="http://schemas.microsoft.com/office/powerpoint/2010/main" val="451318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D1C750E-C17B-EC6D-0EE7-8DA7A12E86D3}"/>
              </a:ext>
            </a:extLst>
          </p:cNvPr>
          <p:cNvGraphicFramePr>
            <a:graphicFrameLocks noGrp="1"/>
          </p:cNvGraphicFramePr>
          <p:nvPr>
            <p:ph/>
            <p:extLst>
              <p:ext uri="{D42A27DB-BD31-4B8C-83A1-F6EECF244321}">
                <p14:modId xmlns:p14="http://schemas.microsoft.com/office/powerpoint/2010/main" val="3697434163"/>
              </p:ext>
            </p:extLst>
          </p:nvPr>
        </p:nvGraphicFramePr>
        <p:xfrm>
          <a:off x="447082" y="853440"/>
          <a:ext cx="8554677" cy="5894059"/>
        </p:xfrm>
        <a:graphic>
          <a:graphicData uri="http://schemas.openxmlformats.org/drawingml/2006/table">
            <a:tbl>
              <a:tblPr firstRow="1" bandRow="1">
                <a:tableStyleId>{5940675A-B579-460E-94D1-54222C63F5DA}</a:tableStyleId>
              </a:tblPr>
              <a:tblGrid>
                <a:gridCol w="736187">
                  <a:extLst>
                    <a:ext uri="{9D8B030D-6E8A-4147-A177-3AD203B41FA5}">
                      <a16:colId xmlns:a16="http://schemas.microsoft.com/office/drawing/2014/main" val="225959159"/>
                    </a:ext>
                  </a:extLst>
                </a:gridCol>
                <a:gridCol w="1192809">
                  <a:extLst>
                    <a:ext uri="{9D8B030D-6E8A-4147-A177-3AD203B41FA5}">
                      <a16:colId xmlns:a16="http://schemas.microsoft.com/office/drawing/2014/main" val="2712928090"/>
                    </a:ext>
                  </a:extLst>
                </a:gridCol>
                <a:gridCol w="475260">
                  <a:extLst>
                    <a:ext uri="{9D8B030D-6E8A-4147-A177-3AD203B41FA5}">
                      <a16:colId xmlns:a16="http://schemas.microsoft.com/office/drawing/2014/main" val="3721392735"/>
                    </a:ext>
                  </a:extLst>
                </a:gridCol>
                <a:gridCol w="1593519">
                  <a:extLst>
                    <a:ext uri="{9D8B030D-6E8A-4147-A177-3AD203B41FA5}">
                      <a16:colId xmlns:a16="http://schemas.microsoft.com/office/drawing/2014/main" val="889569877"/>
                    </a:ext>
                  </a:extLst>
                </a:gridCol>
                <a:gridCol w="1348899">
                  <a:extLst>
                    <a:ext uri="{9D8B030D-6E8A-4147-A177-3AD203B41FA5}">
                      <a16:colId xmlns:a16="http://schemas.microsoft.com/office/drawing/2014/main" val="1810643634"/>
                    </a:ext>
                  </a:extLst>
                </a:gridCol>
                <a:gridCol w="1362877">
                  <a:extLst>
                    <a:ext uri="{9D8B030D-6E8A-4147-A177-3AD203B41FA5}">
                      <a16:colId xmlns:a16="http://schemas.microsoft.com/office/drawing/2014/main" val="1255648208"/>
                    </a:ext>
                  </a:extLst>
                </a:gridCol>
                <a:gridCol w="605723">
                  <a:extLst>
                    <a:ext uri="{9D8B030D-6E8A-4147-A177-3AD203B41FA5}">
                      <a16:colId xmlns:a16="http://schemas.microsoft.com/office/drawing/2014/main" val="3015620886"/>
                    </a:ext>
                  </a:extLst>
                </a:gridCol>
                <a:gridCol w="1239403">
                  <a:extLst>
                    <a:ext uri="{9D8B030D-6E8A-4147-A177-3AD203B41FA5}">
                      <a16:colId xmlns:a16="http://schemas.microsoft.com/office/drawing/2014/main" val="3350303853"/>
                    </a:ext>
                  </a:extLst>
                </a:gridCol>
              </a:tblGrid>
              <a:tr h="664148">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93531886"/>
                  </a:ext>
                </a:extLst>
              </a:tr>
              <a:tr h="1300310">
                <a:tc>
                  <a:txBody>
                    <a:bodyPr/>
                    <a:lstStyle/>
                    <a:p>
                      <a:pPr algn="ctr" fontAlgn="b"/>
                      <a:r>
                        <a:rPr lang="en-IN" sz="1050" b="1" u="none" strike="noStrike" dirty="0">
                          <a:solidFill>
                            <a:srgbClr val="4C29E4"/>
                          </a:solidFill>
                          <a:effectLst/>
                        </a:rPr>
                        <a:t>Reference 21</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The research paper is titled "Deep learning-based waste detection."</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2022</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-Establish benchmarks for waste detection using deep learning approaches.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-Develop a two-stage detector for litter localization and classification</a:t>
                      </a:r>
                      <a:r>
                        <a:rPr lang="en-US" sz="1800" b="0" i="0" kern="1200" dirty="0">
                          <a:solidFill>
                            <a:schemeClr val="tx1"/>
                          </a:solidFill>
                          <a:effectLst/>
                          <a:latin typeface="+mn-lt"/>
                          <a:ea typeface="+mn-ea"/>
                          <a:cs typeface="+mn-cs"/>
                        </a:rPr>
                        <a:t>.</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-Lack of benchmarks and standards hinder waste detection comparison.</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-Limited annotated images in the dataset for waste detection</a:t>
                      </a:r>
                      <a:r>
                        <a:rPr lang="en-US" sz="1800" b="0" i="0" kern="1200" dirty="0">
                          <a:solidFill>
                            <a:schemeClr val="tx1"/>
                          </a:solidFill>
                          <a:effectLst/>
                          <a:latin typeface="+mn-lt"/>
                          <a:ea typeface="+mn-ea"/>
                          <a:cs typeface="+mn-cs"/>
                        </a:rPr>
                        <a:t>.</a:t>
                      </a: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Facilitates training and accuracy by using feature maps of preceding layers.</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Accuracy=73%</a:t>
                      </a:r>
                    </a:p>
                  </a:txBody>
                  <a:tcPr marL="4794" marR="4794" marT="4794" marB="0" anchor="b"/>
                </a:tc>
                <a:tc>
                  <a:txBody>
                    <a:bodyPr/>
                    <a:lstStyle/>
                    <a:p>
                      <a:pPr algn="l" fontAlgn="b"/>
                      <a:endParaRPr lang="en-IN" sz="1050" b="0" i="0" u="none" strike="noStrike" dirty="0">
                        <a:solidFill>
                          <a:srgbClr val="000000"/>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1556805886"/>
                  </a:ext>
                </a:extLst>
              </a:tr>
              <a:tr h="1202483">
                <a:tc>
                  <a:txBody>
                    <a:bodyPr/>
                    <a:lstStyle/>
                    <a:p>
                      <a:pPr algn="ctr" fontAlgn="b"/>
                      <a:r>
                        <a:rPr lang="en-IN" sz="1050" b="1" u="none" strike="noStrike" dirty="0">
                          <a:solidFill>
                            <a:srgbClr val="4C29E4"/>
                          </a:solidFill>
                          <a:effectLst/>
                        </a:rPr>
                        <a:t>Reference 22</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A Hybrid Deep Learning Model for Trash Classification</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2022</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-Develop a hybrid deep learning model for trash -classification.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-Achieve superior performance in classifying trash images.</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-Model not deployed in real systems.</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-Dataset limitations for garbage classification under complex background. </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-Utilized </a:t>
                      </a:r>
                      <a:r>
                        <a:rPr lang="en-US" sz="1000" b="0" i="0" kern="1200" dirty="0" err="1">
                          <a:solidFill>
                            <a:schemeClr val="tx1"/>
                          </a:solidFill>
                          <a:effectLst/>
                          <a:latin typeface="Times New Roman" panose="02020603050405020304" pitchFamily="18" charset="0"/>
                          <a:ea typeface="+mn-ea"/>
                          <a:cs typeface="Times New Roman" panose="02020603050405020304" pitchFamily="18" charset="0"/>
                        </a:rPr>
                        <a:t>ResNeXt</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model for effective trash classification.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-Implemented data augmentation to expand training dataset and prevent overfitting.</a:t>
                      </a: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Accuracy=91.9%</a:t>
                      </a:r>
                    </a:p>
                  </a:txBody>
                  <a:tcPr marL="4794" marR="4794" marT="4794" marB="0" anchor="b"/>
                </a:tc>
                <a:tc>
                  <a:txBody>
                    <a:bodyPr/>
                    <a:lstStyle/>
                    <a:p>
                      <a:pPr algn="l" fontAlgn="b"/>
                      <a:endParaRPr lang="en-IN" sz="1050" b="0" i="0" u="none" strike="noStrike" dirty="0">
                        <a:solidFill>
                          <a:srgbClr val="000000"/>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826161699"/>
                  </a:ext>
                </a:extLst>
              </a:tr>
              <a:tr h="1202483">
                <a:tc>
                  <a:txBody>
                    <a:bodyPr/>
                    <a:lstStyle/>
                    <a:p>
                      <a:pPr algn="ctr" fontAlgn="b"/>
                      <a:r>
                        <a:rPr lang="en-IN" sz="1050" b="1" u="none" strike="noStrike" dirty="0">
                          <a:solidFill>
                            <a:srgbClr val="4C29E4"/>
                          </a:solidFill>
                          <a:effectLst/>
                        </a:rPr>
                        <a:t>Reference 23</a:t>
                      </a:r>
                      <a:endParaRPr lang="en-IN" sz="1050" b="1" i="0" u="none" strike="noStrike" dirty="0">
                        <a:solidFill>
                          <a:srgbClr val="4C29E4"/>
                        </a:solidFill>
                        <a:effectLst/>
                        <a:latin typeface="Calibri" panose="020F0502020204030204" pitchFamily="34" charset="0"/>
                      </a:endParaRPr>
                    </a:p>
                  </a:txBody>
                  <a:tcPr marL="4794" marR="4794" marT="4794" marB="0" anchor="b"/>
                </a:tc>
                <a:tc>
                  <a:txBody>
                    <a:bodyPr/>
                    <a:lstStyle/>
                    <a:p>
                      <a:pPr algn="l" fontAlgn="b"/>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Focus-</a:t>
                      </a:r>
                      <a:r>
                        <a:rPr lang="en-US" sz="1000" b="0" i="0" kern="1200" dirty="0" err="1">
                          <a:solidFill>
                            <a:schemeClr val="tx1"/>
                          </a:solidFill>
                          <a:effectLst/>
                          <a:latin typeface="Times New Roman" panose="02020603050405020304" pitchFamily="18" charset="0"/>
                          <a:ea typeface="+mn-ea"/>
                          <a:cs typeface="Times New Roman" panose="02020603050405020304" pitchFamily="18" charset="0"/>
                        </a:rPr>
                        <a:t>RCNet</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a lightweight waste classification algorithm using knowledge distillation.</a:t>
                      </a:r>
                      <a:endParaRPr lang="en-IN" sz="1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2021</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-Develop a lightweight waste classification algorithm for real-time applications. </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-Introduce the </a:t>
                      </a:r>
                      <a:r>
                        <a:rPr lang="en-US" sz="1000" b="0" i="0" kern="1200" dirty="0" err="1">
                          <a:solidFill>
                            <a:schemeClr val="tx1"/>
                          </a:solidFill>
                          <a:effectLst/>
                          <a:latin typeface="Times New Roman" panose="02020603050405020304" pitchFamily="18" charset="0"/>
                          <a:ea typeface="+mn-ea"/>
                          <a:cs typeface="Times New Roman" panose="02020603050405020304" pitchFamily="18" charset="0"/>
                        </a:rPr>
                        <a:t>SimAM</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attention mechanism to focus on waste image features</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-Limited applicability to other datasets, requiring further verification.</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-Potential misjudgments in certain marginal cases despite high accuracy.</a:t>
                      </a:r>
                    </a:p>
                  </a:txBody>
                  <a:tcPr marL="4794" marR="4794" marT="4794" marB="0" anchor="b"/>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-Low computational cost, small number of parameters, high speed, high accuracy.</a:t>
                      </a:r>
                    </a:p>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-Efficient, accurate network structure with low computational cost</a:t>
                      </a:r>
                    </a:p>
                  </a:txBody>
                  <a:tcPr marL="4794" marR="4794" marT="4794" marB="0" anchor="b"/>
                </a:tc>
                <a:tc>
                  <a:txBody>
                    <a:bodyPr/>
                    <a:lstStyle/>
                    <a:p>
                      <a:pPr algn="l" fontAlgn="b"/>
                      <a:r>
                        <a:rPr lang="en-IN" sz="1050" b="0" i="0" u="none" strike="noStrike" dirty="0">
                          <a:solidFill>
                            <a:srgbClr val="000000"/>
                          </a:solidFill>
                          <a:effectLst/>
                          <a:latin typeface="Calibri" panose="020F0502020204030204" pitchFamily="34" charset="0"/>
                        </a:rPr>
                        <a:t>Accuracy=92%</a:t>
                      </a:r>
                    </a:p>
                  </a:txBody>
                  <a:tcPr marL="4794" marR="4794" marT="4794" marB="0" anchor="b"/>
                </a:tc>
                <a:tc>
                  <a:txBody>
                    <a:bodyPr/>
                    <a:lstStyle/>
                    <a:p>
                      <a:pPr algn="l" fontAlgn="b"/>
                      <a:endParaRPr lang="en-IN" sz="1050" b="0" i="0" u="none" strike="noStrike" dirty="0">
                        <a:solidFill>
                          <a:srgbClr val="000000"/>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591922643"/>
                  </a:ext>
                </a:extLst>
              </a:tr>
              <a:tr h="1506549">
                <a:tc>
                  <a:txBody>
                    <a:bodyPr/>
                    <a:lstStyle/>
                    <a:p>
                      <a:pPr algn="ctr" fontAlgn="b"/>
                      <a:r>
                        <a:rPr lang="en-IN" sz="1050" b="1" u="none" strike="noStrike" dirty="0">
                          <a:solidFill>
                            <a:srgbClr val="4C29E4"/>
                          </a:solidFill>
                          <a:effectLst/>
                        </a:rPr>
                        <a:t>Reference 24</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Hybrid Deep Learning Model for Garbage Classification </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100" kern="100" dirty="0">
                          <a:effectLst/>
                          <a:latin typeface="Times New Roman" panose="02020603050405020304" pitchFamily="18" charset="0"/>
                          <a:ea typeface="Calibri" panose="020F0502020204030204" pitchFamily="34" charset="0"/>
                          <a:cs typeface="Times New Roman" panose="02020603050405020304" pitchFamily="18" charset="0"/>
                        </a:rPr>
                        <a:t>2020</a:t>
                      </a:r>
                    </a:p>
                  </a:txBody>
                  <a:tcPr marL="68580" marR="68580" marT="0" marB="0"/>
                </a:tc>
                <a:tc>
                  <a:txBody>
                    <a:bodyPr/>
                    <a:lstStyle/>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Develop a hybrid deep learning model for garbage classification.</a:t>
                      </a:r>
                    </a:p>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Achieve accurate trash classification with upper and lower streams.</a:t>
                      </a:r>
                    </a:p>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Utilize CAM to verify image attributes for classification accuracy.</a:t>
                      </a:r>
                    </a:p>
                  </a:txBody>
                  <a:tcPr marL="68580" marR="68580" marT="0" marB="0"/>
                </a:tc>
                <a:tc>
                  <a:txBody>
                    <a:bodyPr/>
                    <a:lstStyle/>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Lack of discussion on computational complexity and model interpreted</a:t>
                      </a:r>
                    </a:p>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No detailed comparison with other hybrid models in the field</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Model can classify trash photos into six categories effectively.</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Hybrid model achieves 98.5% accuracy rate</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The model struggles with unbalanced data and feature extraction.</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6249765"/>
                  </a:ext>
                </a:extLst>
              </a:tr>
            </a:tbl>
          </a:graphicData>
        </a:graphic>
      </p:graphicFrame>
      <p:sp>
        <p:nvSpPr>
          <p:cNvPr id="4" name="Slide Number Placeholder 3">
            <a:extLst>
              <a:ext uri="{FF2B5EF4-FFF2-40B4-BE49-F238E27FC236}">
                <a16:creationId xmlns:a16="http://schemas.microsoft.com/office/drawing/2014/main" id="{67E38201-390F-5FAD-FB97-297098C40247}"/>
              </a:ext>
            </a:extLst>
          </p:cNvPr>
          <p:cNvSpPr>
            <a:spLocks noGrp="1"/>
          </p:cNvSpPr>
          <p:nvPr>
            <p:ph type="sldNum" sz="quarter" idx="12"/>
          </p:nvPr>
        </p:nvSpPr>
        <p:spPr/>
        <p:txBody>
          <a:bodyPr/>
          <a:lstStyle/>
          <a:p>
            <a:pPr>
              <a:defRPr/>
            </a:pPr>
            <a:fld id="{B9A37242-22DB-4743-88F0-CDF2C6375226}" type="slidenum">
              <a:rPr lang="en-US" smtClean="0"/>
              <a:pPr>
                <a:defRPr/>
              </a:pPr>
              <a:t>44</a:t>
            </a:fld>
            <a:endParaRPr lang="en-US" dirty="0"/>
          </a:p>
        </p:txBody>
      </p:sp>
    </p:spTree>
    <p:extLst>
      <p:ext uri="{BB962C8B-B14F-4D97-AF65-F5344CB8AC3E}">
        <p14:creationId xmlns:p14="http://schemas.microsoft.com/office/powerpoint/2010/main" val="1716514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D1C750E-C17B-EC6D-0EE7-8DA7A12E86D3}"/>
              </a:ext>
            </a:extLst>
          </p:cNvPr>
          <p:cNvGraphicFramePr>
            <a:graphicFrameLocks noGrp="1"/>
          </p:cNvGraphicFramePr>
          <p:nvPr>
            <p:ph/>
            <p:extLst>
              <p:ext uri="{D42A27DB-BD31-4B8C-83A1-F6EECF244321}">
                <p14:modId xmlns:p14="http://schemas.microsoft.com/office/powerpoint/2010/main" val="1450251452"/>
              </p:ext>
            </p:extLst>
          </p:nvPr>
        </p:nvGraphicFramePr>
        <p:xfrm>
          <a:off x="447082" y="853440"/>
          <a:ext cx="8554677" cy="5800028"/>
        </p:xfrm>
        <a:graphic>
          <a:graphicData uri="http://schemas.openxmlformats.org/drawingml/2006/table">
            <a:tbl>
              <a:tblPr firstRow="1" bandRow="1">
                <a:tableStyleId>{5940675A-B579-460E-94D1-54222C63F5DA}</a:tableStyleId>
              </a:tblPr>
              <a:tblGrid>
                <a:gridCol w="736187">
                  <a:extLst>
                    <a:ext uri="{9D8B030D-6E8A-4147-A177-3AD203B41FA5}">
                      <a16:colId xmlns:a16="http://schemas.microsoft.com/office/drawing/2014/main" val="225959159"/>
                    </a:ext>
                  </a:extLst>
                </a:gridCol>
                <a:gridCol w="1192809">
                  <a:extLst>
                    <a:ext uri="{9D8B030D-6E8A-4147-A177-3AD203B41FA5}">
                      <a16:colId xmlns:a16="http://schemas.microsoft.com/office/drawing/2014/main" val="2712928090"/>
                    </a:ext>
                  </a:extLst>
                </a:gridCol>
                <a:gridCol w="475260">
                  <a:extLst>
                    <a:ext uri="{9D8B030D-6E8A-4147-A177-3AD203B41FA5}">
                      <a16:colId xmlns:a16="http://schemas.microsoft.com/office/drawing/2014/main" val="3721392735"/>
                    </a:ext>
                  </a:extLst>
                </a:gridCol>
                <a:gridCol w="1593519">
                  <a:extLst>
                    <a:ext uri="{9D8B030D-6E8A-4147-A177-3AD203B41FA5}">
                      <a16:colId xmlns:a16="http://schemas.microsoft.com/office/drawing/2014/main" val="889569877"/>
                    </a:ext>
                  </a:extLst>
                </a:gridCol>
                <a:gridCol w="1348899">
                  <a:extLst>
                    <a:ext uri="{9D8B030D-6E8A-4147-A177-3AD203B41FA5}">
                      <a16:colId xmlns:a16="http://schemas.microsoft.com/office/drawing/2014/main" val="1810643634"/>
                    </a:ext>
                  </a:extLst>
                </a:gridCol>
                <a:gridCol w="1362877">
                  <a:extLst>
                    <a:ext uri="{9D8B030D-6E8A-4147-A177-3AD203B41FA5}">
                      <a16:colId xmlns:a16="http://schemas.microsoft.com/office/drawing/2014/main" val="1255648208"/>
                    </a:ext>
                  </a:extLst>
                </a:gridCol>
                <a:gridCol w="605723">
                  <a:extLst>
                    <a:ext uri="{9D8B030D-6E8A-4147-A177-3AD203B41FA5}">
                      <a16:colId xmlns:a16="http://schemas.microsoft.com/office/drawing/2014/main" val="3015620886"/>
                    </a:ext>
                  </a:extLst>
                </a:gridCol>
                <a:gridCol w="1239403">
                  <a:extLst>
                    <a:ext uri="{9D8B030D-6E8A-4147-A177-3AD203B41FA5}">
                      <a16:colId xmlns:a16="http://schemas.microsoft.com/office/drawing/2014/main" val="3350303853"/>
                    </a:ext>
                  </a:extLst>
                </a:gridCol>
              </a:tblGrid>
              <a:tr h="664148">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93531886"/>
                  </a:ext>
                </a:extLst>
              </a:tr>
              <a:tr h="1300310">
                <a:tc>
                  <a:txBody>
                    <a:bodyPr/>
                    <a:lstStyle/>
                    <a:p>
                      <a:pPr algn="ctr" fontAlgn="b"/>
                      <a:r>
                        <a:rPr lang="en-IN" sz="1050" b="1" u="none" strike="noStrike" dirty="0">
                          <a:solidFill>
                            <a:srgbClr val="4C29E4"/>
                          </a:solidFill>
                          <a:effectLst/>
                        </a:rPr>
                        <a:t>Reference 25 </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r>
                        <a:rPr lang="en-US" sz="1100" dirty="0">
                          <a:latin typeface="Times New Roman" panose="02020603050405020304" pitchFamily="18" charset="0"/>
                          <a:cs typeface="Times New Roman" panose="02020603050405020304" pitchFamily="18" charset="0"/>
                        </a:rPr>
                        <a:t>Waste Classification using Convolutional Neural Network on Edge</a:t>
                      </a:r>
                    </a:p>
                    <a:p>
                      <a:r>
                        <a:rPr lang="en-US" sz="1100" dirty="0">
                          <a:latin typeface="Times New Roman" panose="02020603050405020304" pitchFamily="18" charset="0"/>
                          <a:cs typeface="Times New Roman" panose="02020603050405020304" pitchFamily="18" charset="0"/>
                        </a:rPr>
                        <a:t>Devices</a:t>
                      </a:r>
                    </a:p>
                  </a:txBody>
                  <a:tcPr/>
                </a:tc>
                <a:tc>
                  <a:txBody>
                    <a:bodyPr/>
                    <a:lstStyle/>
                    <a:p>
                      <a:r>
                        <a:rPr lang="en-IN" sz="1100" dirty="0">
                          <a:latin typeface="Times New Roman" panose="02020603050405020304" pitchFamily="18" charset="0"/>
                          <a:cs typeface="Times New Roman" panose="02020603050405020304" pitchFamily="18" charset="0"/>
                        </a:rPr>
                        <a:t>2020</a:t>
                      </a:r>
                    </a:p>
                  </a:txBody>
                  <a:tcPr/>
                </a:tc>
                <a:tc>
                  <a:txBody>
                    <a:bodyPr/>
                    <a:lstStyle/>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Develop an intelligent waste classification system using deep learning models.</a:t>
                      </a:r>
                    </a:p>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Implement the waste classification system on edge devices for real-time use.</a:t>
                      </a:r>
                    </a:p>
                  </a:txBody>
                  <a:tcPr/>
                </a:tc>
                <a:tc>
                  <a:txBody>
                    <a:bodyPr/>
                    <a:lstStyle/>
                    <a:p>
                      <a:r>
                        <a:rPr lang="en-US" sz="1100" dirty="0">
                          <a:latin typeface="Times New Roman" panose="02020603050405020304" pitchFamily="18" charset="0"/>
                          <a:cs typeface="Times New Roman" panose="02020603050405020304" pitchFamily="18" charset="0"/>
                        </a:rPr>
                        <a:t>Lack of computing power for real-time inference on camera module.</a:t>
                      </a:r>
                    </a:p>
                    <a:p>
                      <a:r>
                        <a:rPr lang="en-US" sz="1100" dirty="0">
                          <a:latin typeface="Times New Roman" panose="02020603050405020304" pitchFamily="18" charset="0"/>
                          <a:cs typeface="Times New Roman" panose="02020603050405020304" pitchFamily="18" charset="0"/>
                        </a:rPr>
                        <a:t>Initial model training achieved 85% validation accuracy.</a:t>
                      </a:r>
                      <a:endParaRPr lang="en-IN" sz="1100" dirty="0">
                        <a:latin typeface="Times New Roman" panose="02020603050405020304" pitchFamily="18" charset="0"/>
                        <a:cs typeface="Times New Roman" panose="02020603050405020304" pitchFamily="18" charset="0"/>
                      </a:endParaRPr>
                    </a:p>
                  </a:txBody>
                  <a:tcPr/>
                </a:tc>
                <a:tc>
                  <a:txBody>
                    <a:bodyPr/>
                    <a:lstStyle/>
                    <a:p>
                      <a:pPr>
                        <a:buFont typeface="Arial" panose="020B0604020202020204" pitchFamily="34" charset="0"/>
                        <a:buNone/>
                      </a:pPr>
                      <a:r>
                        <a:rPr lang="en-US" sz="1100" dirty="0">
                          <a:effectLst/>
                          <a:latin typeface="Times New Roman" panose="02020603050405020304" pitchFamily="18" charset="0"/>
                          <a:cs typeface="Times New Roman" panose="02020603050405020304" pitchFamily="18" charset="0"/>
                        </a:rPr>
                        <a:t>Utilizes </a:t>
                      </a:r>
                      <a:r>
                        <a:rPr lang="en-US" sz="1100" dirty="0" err="1">
                          <a:effectLst/>
                          <a:latin typeface="Times New Roman" panose="02020603050405020304" pitchFamily="18" charset="0"/>
                          <a:cs typeface="Times New Roman" panose="02020603050405020304" pitchFamily="18" charset="0"/>
                        </a:rPr>
                        <a:t>Xception</a:t>
                      </a:r>
                      <a:r>
                        <a:rPr lang="en-US" sz="1100" dirty="0">
                          <a:effectLst/>
                          <a:latin typeface="Times New Roman" panose="02020603050405020304" pitchFamily="18" charset="0"/>
                          <a:cs typeface="Times New Roman" panose="02020603050405020304" pitchFamily="18" charset="0"/>
                        </a:rPr>
                        <a:t> model for deep learning with transfer learning. Model optimized for size and latency, suitable for edge devices. </a:t>
                      </a:r>
                    </a:p>
                  </a:txBody>
                  <a:tcPr/>
                </a:tc>
                <a:tc>
                  <a:txBody>
                    <a:bodyPr/>
                    <a:lstStyle/>
                    <a:p>
                      <a:r>
                        <a:rPr lang="en-US" sz="1100" dirty="0">
                          <a:effectLst/>
                          <a:latin typeface="Times New Roman" panose="02020603050405020304" pitchFamily="18" charset="0"/>
                          <a:cs typeface="Times New Roman" panose="02020603050405020304" pitchFamily="18" charset="0"/>
                        </a:rPr>
                        <a:t>Validation accuracy initially 85%, fine-tuned to 92%.</a:t>
                      </a:r>
                      <a:endParaRPr lang="en-IN" sz="1100" dirty="0">
                        <a:effectLst/>
                        <a:latin typeface="Times New Roman" panose="02020603050405020304" pitchFamily="18" charset="0"/>
                        <a:cs typeface="Times New Roman" panose="02020603050405020304" pitchFamily="18" charset="0"/>
                      </a:endParaRPr>
                    </a:p>
                  </a:txBody>
                  <a:tcPr/>
                </a:tc>
                <a:tc>
                  <a:txBody>
                    <a:bodyPr/>
                    <a:lstStyle/>
                    <a:p>
                      <a:r>
                        <a:rPr lang="en-US" sz="1100" b="0" i="0" kern="1200" dirty="0">
                          <a:solidFill>
                            <a:schemeClr val="tx1"/>
                          </a:solidFill>
                          <a:effectLst/>
                          <a:latin typeface="Times New Roman" panose="02020603050405020304" pitchFamily="18" charset="0"/>
                          <a:ea typeface="+mn-ea"/>
                          <a:cs typeface="Times New Roman" panose="02020603050405020304" pitchFamily="18" charset="0"/>
                        </a:rPr>
                        <a:t>Metal was often misclassified as glass due to similar features. Waste segregation was demonstrated.</a:t>
                      </a:r>
                    </a:p>
                  </a:txBody>
                  <a:tcPr/>
                </a:tc>
                <a:extLst>
                  <a:ext uri="{0D108BD9-81ED-4DB2-BD59-A6C34878D82A}">
                    <a16:rowId xmlns:a16="http://schemas.microsoft.com/office/drawing/2014/main" val="1556805886"/>
                  </a:ext>
                </a:extLst>
              </a:tr>
              <a:tr h="1202483">
                <a:tc>
                  <a:txBody>
                    <a:bodyPr/>
                    <a:lstStyle/>
                    <a:p>
                      <a:pPr algn="ctr" fontAlgn="b"/>
                      <a:r>
                        <a:rPr lang="en-IN" sz="1050" b="1" u="none" strike="noStrike" dirty="0">
                          <a:solidFill>
                            <a:srgbClr val="4C29E4"/>
                          </a:solidFill>
                          <a:effectLst/>
                        </a:rPr>
                        <a:t>Reference 26</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r>
                        <a:rPr lang="en-US" sz="1100" dirty="0">
                          <a:latin typeface="Times New Roman" panose="02020603050405020304" pitchFamily="18" charset="0"/>
                          <a:cs typeface="Times New Roman" panose="02020603050405020304" pitchFamily="18" charset="0"/>
                        </a:rPr>
                        <a:t>A Garbage Classification Method Based on a Small Convolution Neural Network</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2022</a:t>
                      </a:r>
                    </a:p>
                  </a:txBody>
                  <a:tcPr/>
                </a:tc>
                <a:tc>
                  <a:txBody>
                    <a:bodyPr/>
                    <a:lstStyle/>
                    <a:p>
                      <a:r>
                        <a:rPr lang="en-US" sz="1100" b="0" i="0" u="none" kern="1200" dirty="0">
                          <a:solidFill>
                            <a:schemeClr val="dk1"/>
                          </a:solidFill>
                          <a:effectLst/>
                          <a:latin typeface="Times New Roman" panose="02020603050405020304" pitchFamily="18" charset="0"/>
                          <a:ea typeface="+mn-ea"/>
                          <a:cs typeface="Times New Roman" panose="02020603050405020304" pitchFamily="18" charset="0"/>
                        </a:rPr>
                        <a:t>Develop an intelligent waste classification system using deep learning models</a:t>
                      </a:r>
                      <a:endParaRPr lang="en-IN" sz="1100" u="none" dirty="0">
                        <a:latin typeface="Times New Roman" panose="02020603050405020304" pitchFamily="18" charset="0"/>
                        <a:cs typeface="Times New Roman" panose="02020603050405020304" pitchFamily="18" charset="0"/>
                      </a:endParaRPr>
                    </a:p>
                  </a:txBody>
                  <a:tcPr/>
                </a:tc>
                <a:tc>
                  <a:txBody>
                    <a:bodyPr/>
                    <a:lstStyle/>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Longer learning time for larger networks with higher resolution images.</a:t>
                      </a:r>
                    </a:p>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Lower effectiveness compared to other convolutional neural networks</a:t>
                      </a:r>
                    </a:p>
                  </a:txBody>
                  <a:tcPr/>
                </a:tc>
                <a:tc>
                  <a:txBody>
                    <a:bodyPr/>
                    <a:lstStyle/>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Deep learning improves plastic waste segregation efficiency. </a:t>
                      </a:r>
                    </a:p>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Recycling reduces material consumption, operating costs, and environmental losses</a:t>
                      </a:r>
                    </a:p>
                  </a:txBody>
                  <a:tcPr/>
                </a:tc>
                <a:tc>
                  <a:txBody>
                    <a:bodyPr/>
                    <a:lstStyle/>
                    <a:p>
                      <a:pPr>
                        <a:buFont typeface="Arial" panose="020B0604020202020204" pitchFamily="34" charset="0"/>
                        <a:buNone/>
                      </a:pPr>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Accuracy reached 97.43% </a:t>
                      </a:r>
                      <a:endParaRPr lang="en-US" dirty="0">
                        <a:effectLst/>
                      </a:endParaRPr>
                    </a:p>
                  </a:txBody>
                  <a:tcPr/>
                </a:tc>
                <a:tc>
                  <a:txBody>
                    <a:bodyPr/>
                    <a:lstStyle/>
                    <a:p>
                      <a:endParaRPr lang="en-IN"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6161699"/>
                  </a:ext>
                </a:extLst>
              </a:tr>
              <a:tr h="1202483">
                <a:tc>
                  <a:txBody>
                    <a:bodyPr/>
                    <a:lstStyle/>
                    <a:p>
                      <a:pPr algn="ctr" fontAlgn="b"/>
                      <a:r>
                        <a:rPr lang="en-IN" sz="1050" b="1" u="none" strike="noStrike" dirty="0">
                          <a:solidFill>
                            <a:srgbClr val="4C29E4"/>
                          </a:solidFill>
                          <a:effectLst/>
                        </a:rPr>
                        <a:t>Reference 27</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r>
                        <a:rPr lang="en-US" sz="1100" dirty="0">
                          <a:latin typeface="Times New Roman" panose="02020603050405020304" pitchFamily="18" charset="0"/>
                          <a:cs typeface="Times New Roman" panose="02020603050405020304" pitchFamily="18" charset="0"/>
                        </a:rPr>
                        <a:t>A waste separation system based on sensor technology and deep learning</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2023</a:t>
                      </a:r>
                    </a:p>
                  </a:txBody>
                  <a:tcPr/>
                </a:tc>
                <a:tc>
                  <a:txBody>
                    <a:bodyPr/>
                    <a:lstStyle/>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Minimize items in residual waste and dirty bins.</a:t>
                      </a:r>
                    </a:p>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Reduce misidentified placements by the camera</a:t>
                      </a:r>
                    </a:p>
                  </a:txBody>
                  <a:tcPr/>
                </a:tc>
                <a:tc>
                  <a:txBody>
                    <a:bodyPr/>
                    <a:lstStyle/>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Sensor readings affected by color, reshaping of plastic packaging materials.</a:t>
                      </a:r>
                    </a:p>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Camera-based separation limited by cleanliness of plastic packaging materials</a:t>
                      </a:r>
                    </a:p>
                  </a:txBody>
                  <a:tcPr/>
                </a:tc>
                <a:tc>
                  <a:txBody>
                    <a:bodyPr/>
                    <a:lstStyle/>
                    <a:p>
                      <a:r>
                        <a:rPr lang="en-US" sz="1100" b="0" i="0" u="none" kern="1200" dirty="0">
                          <a:solidFill>
                            <a:schemeClr val="dk1"/>
                          </a:solidFill>
                          <a:effectLst/>
                          <a:latin typeface="Times New Roman" panose="02020603050405020304" pitchFamily="18" charset="0"/>
                          <a:ea typeface="+mn-ea"/>
                          <a:cs typeface="Times New Roman" panose="02020603050405020304" pitchFamily="18" charset="0"/>
                        </a:rPr>
                        <a:t>DenseNet-201 mitigates vanishing gradient problems and reduces parameters. </a:t>
                      </a:r>
                    </a:p>
                    <a:p>
                      <a:r>
                        <a:rPr lang="en-US" sz="1100" b="0" i="0" u="none" kern="1200" dirty="0">
                          <a:solidFill>
                            <a:schemeClr val="dk1"/>
                          </a:solidFill>
                          <a:effectLst/>
                          <a:latin typeface="Times New Roman" panose="02020603050405020304" pitchFamily="18" charset="0"/>
                          <a:ea typeface="+mn-ea"/>
                          <a:cs typeface="Times New Roman" panose="02020603050405020304" pitchFamily="18" charset="0"/>
                        </a:rPr>
                        <a:t>Proposed smart waste separation system contributes to increased recycling. </a:t>
                      </a:r>
                    </a:p>
                  </a:txBody>
                  <a:tcPr/>
                </a:tc>
                <a:tc>
                  <a:txBody>
                    <a:bodyPr/>
                    <a:lstStyle/>
                    <a:p>
                      <a:endParaRPr lang="en-IN" dirty="0"/>
                    </a:p>
                  </a:txBody>
                  <a:tcPr/>
                </a:tc>
                <a:tc>
                  <a:txBody>
                    <a:bodyPr/>
                    <a:lstStyle/>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The study highlights challenges like difficulty, high cost, and low efficiency. </a:t>
                      </a:r>
                    </a:p>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Sensor-based sorting </a:t>
                      </a:r>
                    </a:p>
                  </a:txBody>
                  <a:tcPr/>
                </a:tc>
                <a:extLst>
                  <a:ext uri="{0D108BD9-81ED-4DB2-BD59-A6C34878D82A}">
                    <a16:rowId xmlns:a16="http://schemas.microsoft.com/office/drawing/2014/main" val="2591922643"/>
                  </a:ext>
                </a:extLst>
              </a:tr>
            </a:tbl>
          </a:graphicData>
        </a:graphic>
      </p:graphicFrame>
      <p:sp>
        <p:nvSpPr>
          <p:cNvPr id="3" name="Date Placeholder 2">
            <a:extLst>
              <a:ext uri="{FF2B5EF4-FFF2-40B4-BE49-F238E27FC236}">
                <a16:creationId xmlns:a16="http://schemas.microsoft.com/office/drawing/2014/main" id="{53879328-4F9D-D52B-3AFF-302B6BE6A3A9}"/>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67E38201-390F-5FAD-FB97-297098C40247}"/>
              </a:ext>
            </a:extLst>
          </p:cNvPr>
          <p:cNvSpPr>
            <a:spLocks noGrp="1"/>
          </p:cNvSpPr>
          <p:nvPr>
            <p:ph type="sldNum" sz="quarter" idx="12"/>
          </p:nvPr>
        </p:nvSpPr>
        <p:spPr/>
        <p:txBody>
          <a:bodyPr/>
          <a:lstStyle/>
          <a:p>
            <a:pPr>
              <a:defRPr/>
            </a:pPr>
            <a:fld id="{B9A37242-22DB-4743-88F0-CDF2C6375226}" type="slidenum">
              <a:rPr lang="en-US" smtClean="0"/>
              <a:pPr>
                <a:defRPr/>
              </a:pPr>
              <a:t>45</a:t>
            </a:fld>
            <a:endParaRPr lang="en-US" dirty="0"/>
          </a:p>
        </p:txBody>
      </p:sp>
    </p:spTree>
    <p:extLst>
      <p:ext uri="{BB962C8B-B14F-4D97-AF65-F5344CB8AC3E}">
        <p14:creationId xmlns:p14="http://schemas.microsoft.com/office/powerpoint/2010/main" val="1523047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D1C750E-C17B-EC6D-0EE7-8DA7A12E86D3}"/>
              </a:ext>
            </a:extLst>
          </p:cNvPr>
          <p:cNvGraphicFramePr>
            <a:graphicFrameLocks noGrp="1"/>
          </p:cNvGraphicFramePr>
          <p:nvPr>
            <p:ph/>
            <p:extLst>
              <p:ext uri="{D42A27DB-BD31-4B8C-83A1-F6EECF244321}">
                <p14:modId xmlns:p14="http://schemas.microsoft.com/office/powerpoint/2010/main" val="635031170"/>
              </p:ext>
            </p:extLst>
          </p:nvPr>
        </p:nvGraphicFramePr>
        <p:xfrm>
          <a:off x="447082" y="853440"/>
          <a:ext cx="8554677" cy="2431988"/>
        </p:xfrm>
        <a:graphic>
          <a:graphicData uri="http://schemas.openxmlformats.org/drawingml/2006/table">
            <a:tbl>
              <a:tblPr firstRow="1" bandRow="1">
                <a:tableStyleId>{5940675A-B579-460E-94D1-54222C63F5DA}</a:tableStyleId>
              </a:tblPr>
              <a:tblGrid>
                <a:gridCol w="736187">
                  <a:extLst>
                    <a:ext uri="{9D8B030D-6E8A-4147-A177-3AD203B41FA5}">
                      <a16:colId xmlns:a16="http://schemas.microsoft.com/office/drawing/2014/main" val="225959159"/>
                    </a:ext>
                  </a:extLst>
                </a:gridCol>
                <a:gridCol w="1192809">
                  <a:extLst>
                    <a:ext uri="{9D8B030D-6E8A-4147-A177-3AD203B41FA5}">
                      <a16:colId xmlns:a16="http://schemas.microsoft.com/office/drawing/2014/main" val="2712928090"/>
                    </a:ext>
                  </a:extLst>
                </a:gridCol>
                <a:gridCol w="475260">
                  <a:extLst>
                    <a:ext uri="{9D8B030D-6E8A-4147-A177-3AD203B41FA5}">
                      <a16:colId xmlns:a16="http://schemas.microsoft.com/office/drawing/2014/main" val="3721392735"/>
                    </a:ext>
                  </a:extLst>
                </a:gridCol>
                <a:gridCol w="1593519">
                  <a:extLst>
                    <a:ext uri="{9D8B030D-6E8A-4147-A177-3AD203B41FA5}">
                      <a16:colId xmlns:a16="http://schemas.microsoft.com/office/drawing/2014/main" val="889569877"/>
                    </a:ext>
                  </a:extLst>
                </a:gridCol>
                <a:gridCol w="1348899">
                  <a:extLst>
                    <a:ext uri="{9D8B030D-6E8A-4147-A177-3AD203B41FA5}">
                      <a16:colId xmlns:a16="http://schemas.microsoft.com/office/drawing/2014/main" val="1810643634"/>
                    </a:ext>
                  </a:extLst>
                </a:gridCol>
                <a:gridCol w="1362877">
                  <a:extLst>
                    <a:ext uri="{9D8B030D-6E8A-4147-A177-3AD203B41FA5}">
                      <a16:colId xmlns:a16="http://schemas.microsoft.com/office/drawing/2014/main" val="1255648208"/>
                    </a:ext>
                  </a:extLst>
                </a:gridCol>
                <a:gridCol w="605723">
                  <a:extLst>
                    <a:ext uri="{9D8B030D-6E8A-4147-A177-3AD203B41FA5}">
                      <a16:colId xmlns:a16="http://schemas.microsoft.com/office/drawing/2014/main" val="3015620886"/>
                    </a:ext>
                  </a:extLst>
                </a:gridCol>
                <a:gridCol w="1239403">
                  <a:extLst>
                    <a:ext uri="{9D8B030D-6E8A-4147-A177-3AD203B41FA5}">
                      <a16:colId xmlns:a16="http://schemas.microsoft.com/office/drawing/2014/main" val="3350303853"/>
                    </a:ext>
                  </a:extLst>
                </a:gridCol>
              </a:tblGrid>
              <a:tr h="664148">
                <a:tc>
                  <a:txBody>
                    <a:bodyPr/>
                    <a:lstStyle/>
                    <a:p>
                      <a:pPr algn="l" fontAlgn="b"/>
                      <a:endParaRPr lang="en-IN" sz="1200" b="1" i="0" u="none" strike="noStrike" dirty="0">
                        <a:solidFill>
                          <a:srgbClr val="000000"/>
                        </a:solidFill>
                        <a:effectLst/>
                        <a:latin typeface="Calibri" panose="020F0502020204030204" pitchFamily="34" charset="0"/>
                      </a:endParaRPr>
                    </a:p>
                  </a:txBody>
                  <a:tcPr marL="4794" marR="4794" marT="4794" marB="0" anchor="b"/>
                </a:tc>
                <a:tc>
                  <a:txBody>
                    <a:bodyPr/>
                    <a:lstStyle/>
                    <a:p>
                      <a:pPr algn="ctr" fontAlgn="b"/>
                      <a:r>
                        <a:rPr lang="en-US" sz="1200" b="1" u="none" strike="noStrike" dirty="0">
                          <a:solidFill>
                            <a:srgbClr val="003399"/>
                          </a:solidFill>
                          <a:effectLst/>
                        </a:rPr>
                        <a:t>Title </a:t>
                      </a:r>
                      <a:endParaRPr lang="en-US" sz="1200" b="1" i="0" u="none" strike="noStrike" dirty="0">
                        <a:solidFill>
                          <a:srgbClr val="003399"/>
                        </a:solidFill>
                        <a:effectLst/>
                        <a:latin typeface="Calibri" panose="020F0502020204030204" pitchFamily="34" charset="0"/>
                      </a:endParaRPr>
                    </a:p>
                  </a:txBody>
                  <a:tcPr marL="4794" marR="4794" marT="479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1" u="none" strike="noStrike" dirty="0">
                          <a:solidFill>
                            <a:srgbClr val="003399"/>
                          </a:solidFill>
                          <a:effectLst/>
                        </a:rPr>
                        <a:t>year</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200" b="1" u="none" strike="noStrike" dirty="0">
                          <a:solidFill>
                            <a:srgbClr val="003399"/>
                          </a:solidFill>
                          <a:effectLst/>
                        </a:rPr>
                        <a:t>Objectives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Limitations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Advantages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Performance metrics</a:t>
                      </a:r>
                      <a:endParaRPr lang="en-IN" sz="1200" b="1" i="0" u="none" strike="noStrike" dirty="0">
                        <a:solidFill>
                          <a:srgbClr val="003399"/>
                        </a:solidFill>
                        <a:effectLst/>
                        <a:latin typeface="Calibri" panose="020F0502020204030204" pitchFamily="34" charset="0"/>
                      </a:endParaRPr>
                    </a:p>
                  </a:txBody>
                  <a:tcPr marL="4794" marR="4794" marT="4794" marB="0" anchor="b"/>
                </a:tc>
                <a:tc>
                  <a:txBody>
                    <a:bodyPr/>
                    <a:lstStyle/>
                    <a:p>
                      <a:pPr algn="ctr" fontAlgn="b"/>
                      <a:r>
                        <a:rPr lang="en-IN" sz="1200" b="1" u="none" strike="noStrike" dirty="0">
                          <a:solidFill>
                            <a:srgbClr val="003399"/>
                          </a:solidFill>
                          <a:effectLst/>
                        </a:rPr>
                        <a:t>Gaps</a:t>
                      </a:r>
                      <a:endParaRPr lang="en-IN" sz="1200" b="1" i="0" u="none" strike="noStrike" dirty="0">
                        <a:solidFill>
                          <a:srgbClr val="003399"/>
                        </a:solidFill>
                        <a:effectLst/>
                        <a:latin typeface="Calibri" panose="020F0502020204030204" pitchFamily="34" charset="0"/>
                      </a:endParaRPr>
                    </a:p>
                  </a:txBody>
                  <a:tcPr marL="4794" marR="4794" marT="4794" marB="0" anchor="b"/>
                </a:tc>
                <a:extLst>
                  <a:ext uri="{0D108BD9-81ED-4DB2-BD59-A6C34878D82A}">
                    <a16:rowId xmlns:a16="http://schemas.microsoft.com/office/drawing/2014/main" val="293531886"/>
                  </a:ext>
                </a:extLst>
              </a:tr>
              <a:tr h="1300310">
                <a:tc>
                  <a:txBody>
                    <a:bodyPr/>
                    <a:lstStyle/>
                    <a:p>
                      <a:pPr algn="ctr" fontAlgn="b"/>
                      <a:r>
                        <a:rPr lang="en-IN" sz="1050" b="1" u="none" strike="noStrike" dirty="0">
                          <a:solidFill>
                            <a:srgbClr val="4C29E4"/>
                          </a:solidFill>
                          <a:effectLst/>
                        </a:rPr>
                        <a:t>Reference 28</a:t>
                      </a:r>
                      <a:endParaRPr lang="en-IN" sz="1050" b="1" i="0" u="none" strike="noStrike" dirty="0">
                        <a:solidFill>
                          <a:srgbClr val="4C29E4"/>
                        </a:solidFill>
                        <a:effectLst/>
                        <a:latin typeface="Calibri" panose="020F0502020204030204" pitchFamily="34" charset="0"/>
                      </a:endParaRPr>
                    </a:p>
                  </a:txBody>
                  <a:tcPr marL="4794" marR="4794" marT="4794"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100" dirty="0">
                          <a:latin typeface="Times New Roman" panose="02020603050405020304" pitchFamily="18" charset="0"/>
                          <a:cs typeface="Times New Roman" panose="02020603050405020304" pitchFamily="18" charset="0"/>
                        </a:rPr>
                        <a:t>Janusz Bobulski and Mariusz Kubanek</a:t>
                      </a:r>
                      <a:r>
                        <a:rPr lang="en-IN" sz="1100" dirty="0">
                          <a:latin typeface="Times New Roman" panose="02020603050405020304" pitchFamily="18" charset="0"/>
                          <a:cs typeface="Times New Roman" panose="02020603050405020304" pitchFamily="18" charset="0"/>
                        </a:rPr>
                        <a:t>,</a:t>
                      </a:r>
                      <a:r>
                        <a:rPr lang="en-US" sz="1100" dirty="0">
                          <a:latin typeface="Times New Roman" panose="02020603050405020304" pitchFamily="18" charset="0"/>
                          <a:cs typeface="Times New Roman" panose="02020603050405020304" pitchFamily="18" charset="0"/>
                        </a:rPr>
                        <a:t> Deep Learning for Plastic Waste Classification System</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100" dirty="0">
                          <a:latin typeface="Times New Roman" panose="02020603050405020304" pitchFamily="18" charset="0"/>
                          <a:cs typeface="Times New Roman" panose="02020603050405020304" pitchFamily="18" charset="0"/>
                        </a:rPr>
                        <a:t>2021</a:t>
                      </a:r>
                    </a:p>
                  </a:txBody>
                  <a:tcPr/>
                </a:tc>
                <a:tc>
                  <a:txBody>
                    <a:bodyPr/>
                    <a:lstStyle/>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Propose a garbage classification method using a small CNN.</a:t>
                      </a:r>
                    </a:p>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Enhance accuracy through adaptive image-brightening</a:t>
                      </a:r>
                    </a:p>
                  </a:txBody>
                  <a:tcPr/>
                </a:tc>
                <a:tc>
                  <a:txBody>
                    <a:bodyPr/>
                    <a:lstStyle/>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Continued research needed for plastic bottles and glass misjudgment. </a:t>
                      </a:r>
                    </a:p>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Dataset construction should enhance discrimination of different object classes</a:t>
                      </a:r>
                      <a:endParaRPr lang="en-US" sz="1800" b="0" i="0" kern="1200" dirty="0">
                        <a:solidFill>
                          <a:schemeClr val="dk1"/>
                        </a:solidFill>
                        <a:effectLst/>
                        <a:latin typeface="+mn-lt"/>
                        <a:ea typeface="+mn-ea"/>
                        <a:cs typeface="+mn-cs"/>
                      </a:endParaRPr>
                    </a:p>
                  </a:txBody>
                  <a:tcPr/>
                </a:tc>
                <a:tc>
                  <a:txBody>
                    <a:bodyPr/>
                    <a:lstStyle/>
                    <a:p>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Improved garbage classification accuracy through adaptive image-brightening algorithm.</a:t>
                      </a:r>
                    </a:p>
                  </a:txBody>
                  <a:tcPr/>
                </a:tc>
                <a:tc>
                  <a:txBody>
                    <a:bodyPr/>
                    <a:lstStyle/>
                    <a:p>
                      <a:r>
                        <a:rPr lang="en-IN" sz="1100" b="0" i="0" kern="1200" dirty="0">
                          <a:solidFill>
                            <a:schemeClr val="dk1"/>
                          </a:solidFill>
                          <a:effectLst/>
                          <a:latin typeface="Times New Roman" panose="02020603050405020304" pitchFamily="18" charset="0"/>
                          <a:ea typeface="+mn-ea"/>
                          <a:cs typeface="Times New Roman" panose="02020603050405020304" pitchFamily="18" charset="0"/>
                        </a:rPr>
                        <a:t>Accuracy rates: 96.77%</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The study highlights the need for improved image feature extraction. </a:t>
                      </a:r>
                    </a:p>
                    <a:p>
                      <a:r>
                        <a:rPr lang="en-US" sz="1100" b="0" i="0" kern="1200" dirty="0">
                          <a:solidFill>
                            <a:schemeClr val="dk1"/>
                          </a:solidFill>
                          <a:effectLst/>
                          <a:latin typeface="Times New Roman" panose="02020603050405020304" pitchFamily="18" charset="0"/>
                          <a:ea typeface="+mn-ea"/>
                          <a:cs typeface="Times New Roman" panose="02020603050405020304" pitchFamily="18" charset="0"/>
                        </a:rPr>
                        <a:t>Existing garbage classification algorithms lack clear actual test results</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556805886"/>
                  </a:ext>
                </a:extLst>
              </a:tr>
            </a:tbl>
          </a:graphicData>
        </a:graphic>
      </p:graphicFrame>
      <p:sp>
        <p:nvSpPr>
          <p:cNvPr id="3" name="Date Placeholder 2">
            <a:extLst>
              <a:ext uri="{FF2B5EF4-FFF2-40B4-BE49-F238E27FC236}">
                <a16:creationId xmlns:a16="http://schemas.microsoft.com/office/drawing/2014/main" id="{53879328-4F9D-D52B-3AFF-302B6BE6A3A9}"/>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67E38201-390F-5FAD-FB97-297098C40247}"/>
              </a:ext>
            </a:extLst>
          </p:cNvPr>
          <p:cNvSpPr>
            <a:spLocks noGrp="1"/>
          </p:cNvSpPr>
          <p:nvPr>
            <p:ph type="sldNum" sz="quarter" idx="12"/>
          </p:nvPr>
        </p:nvSpPr>
        <p:spPr/>
        <p:txBody>
          <a:bodyPr/>
          <a:lstStyle/>
          <a:p>
            <a:pPr>
              <a:defRPr/>
            </a:pPr>
            <a:fld id="{B9A37242-22DB-4743-88F0-CDF2C6375226}" type="slidenum">
              <a:rPr lang="en-US" smtClean="0"/>
              <a:pPr>
                <a:defRPr/>
              </a:pPr>
              <a:t>46</a:t>
            </a:fld>
            <a:endParaRPr lang="en-US" dirty="0"/>
          </a:p>
        </p:txBody>
      </p:sp>
    </p:spTree>
    <p:extLst>
      <p:ext uri="{BB962C8B-B14F-4D97-AF65-F5344CB8AC3E}">
        <p14:creationId xmlns:p14="http://schemas.microsoft.com/office/powerpoint/2010/main" val="1176622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1524000" y="730640"/>
            <a:ext cx="7222435" cy="461665"/>
          </a:xfrm>
          <a:prstGeom prst="rect">
            <a:avLst/>
          </a:prstGeom>
          <a:noFill/>
        </p:spPr>
        <p:txBody>
          <a:bodyPr wrap="square">
            <a:spAutoFit/>
          </a:bodyPr>
          <a:lstStyle/>
          <a:p>
            <a:r>
              <a:rPr lang="en-IN" b="1" dirty="0"/>
              <a:t>Existing Model/Architecture of your project   </a:t>
            </a:r>
            <a:endParaRPr lang="en-IN" dirty="0"/>
          </a:p>
        </p:txBody>
      </p:sp>
      <p:pic>
        <p:nvPicPr>
          <p:cNvPr id="3" name="Picture 2" descr="A diagram of a software development process&#10;&#10;Description automatically generated">
            <a:extLst>
              <a:ext uri="{FF2B5EF4-FFF2-40B4-BE49-F238E27FC236}">
                <a16:creationId xmlns:a16="http://schemas.microsoft.com/office/drawing/2014/main" id="{029606D7-2885-E08B-56DA-D45F8D7BA0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 y="1351280"/>
            <a:ext cx="8228275" cy="5090159"/>
          </a:xfrm>
          <a:prstGeom prst="rect">
            <a:avLst/>
          </a:prstGeom>
        </p:spPr>
      </p:pic>
    </p:spTree>
    <p:extLst>
      <p:ext uri="{BB962C8B-B14F-4D97-AF65-F5344CB8AC3E}">
        <p14:creationId xmlns:p14="http://schemas.microsoft.com/office/powerpoint/2010/main" val="165385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3EA08-AB9D-FF4C-DD37-465B332AEDDC}"/>
              </a:ext>
            </a:extLst>
          </p:cNvPr>
          <p:cNvSpPr txBox="1"/>
          <p:nvPr/>
        </p:nvSpPr>
        <p:spPr>
          <a:xfrm>
            <a:off x="1524000" y="730640"/>
            <a:ext cx="7222435" cy="461665"/>
          </a:xfrm>
          <a:prstGeom prst="rect">
            <a:avLst/>
          </a:prstGeom>
          <a:noFill/>
        </p:spPr>
        <p:txBody>
          <a:bodyPr wrap="square">
            <a:spAutoFit/>
          </a:bodyPr>
          <a:lstStyle/>
          <a:p>
            <a:r>
              <a:rPr lang="en-IN" b="1" dirty="0"/>
              <a:t>Proposed Model/Architecture of your project   </a:t>
            </a:r>
            <a:endParaRPr lang="en-IN" dirty="0"/>
          </a:p>
        </p:txBody>
      </p:sp>
      <p:pic>
        <p:nvPicPr>
          <p:cNvPr id="3" name="Picture 2" descr="A diagram of a diagram&#10;&#10;Description automatically generated">
            <a:extLst>
              <a:ext uri="{FF2B5EF4-FFF2-40B4-BE49-F238E27FC236}">
                <a16:creationId xmlns:a16="http://schemas.microsoft.com/office/drawing/2014/main" id="{8CC5394E-B3DE-B3AB-21EE-4FA4559E8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880" y="1489634"/>
            <a:ext cx="8055555" cy="4728942"/>
          </a:xfrm>
          <a:prstGeom prst="rect">
            <a:avLst/>
          </a:prstGeom>
        </p:spPr>
      </p:pic>
    </p:spTree>
    <p:extLst>
      <p:ext uri="{BB962C8B-B14F-4D97-AF65-F5344CB8AC3E}">
        <p14:creationId xmlns:p14="http://schemas.microsoft.com/office/powerpoint/2010/main" val="1653850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AD15D1-2706-DD65-0FA3-BA7F44E87DCE}"/>
              </a:ext>
            </a:extLst>
          </p:cNvPr>
          <p:cNvSpPr>
            <a:spLocks noGrp="1"/>
          </p:cNvSpPr>
          <p:nvPr>
            <p:ph/>
          </p:nvPr>
        </p:nvSpPr>
        <p:spPr>
          <a:xfrm>
            <a:off x="457200" y="783771"/>
            <a:ext cx="8229600" cy="5660572"/>
          </a:xfrm>
        </p:spPr>
        <p:txBody>
          <a:bodyPr/>
          <a:lstStyle/>
          <a:p>
            <a:endParaRPr lang="en-US"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pPr marL="0" indent="0" algn="ctr">
              <a:buNone/>
            </a:pPr>
            <a:endParaRPr lang="en-IN" sz="1800" dirty="0">
              <a:latin typeface="Times New Roman" panose="02020603050405020304" pitchFamily="18" charset="0"/>
              <a:cs typeface="Times New Roman" panose="02020603050405020304" pitchFamily="18" charset="0"/>
            </a:endParaRPr>
          </a:p>
          <a:p>
            <a:pPr marL="0" indent="0" algn="ctr">
              <a:buNone/>
            </a:pPr>
            <a:r>
              <a:rPr lang="en-IN" sz="1800" dirty="0">
                <a:latin typeface="Times New Roman" panose="02020603050405020304" pitchFamily="18" charset="0"/>
                <a:cs typeface="Times New Roman" panose="02020603050405020304" pitchFamily="18" charset="0"/>
              </a:rPr>
              <a:t>VGG-16 architecture</a:t>
            </a:r>
          </a:p>
        </p:txBody>
      </p:sp>
      <p:pic>
        <p:nvPicPr>
          <p:cNvPr id="3074" name="Picture 2" descr="An overview of VGG16 and NiN models | by Khuyen Le | Medium">
            <a:extLst>
              <a:ext uri="{FF2B5EF4-FFF2-40B4-BE49-F238E27FC236}">
                <a16:creationId xmlns:a16="http://schemas.microsoft.com/office/drawing/2014/main" id="{DC9BF617-9210-7FC7-4856-8D63CE1F7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81" y="1219200"/>
            <a:ext cx="8229601" cy="3460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1903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424517" y="815788"/>
            <a:ext cx="2635624" cy="457200"/>
          </a:xfrm>
          <a:prstGeom prst="rect">
            <a:avLst/>
          </a:prstGeom>
          <a:noFill/>
        </p:spPr>
        <p:txBody>
          <a:bodyPr wrap="square" rtlCol="0">
            <a:spAutoFit/>
          </a:bodyPr>
          <a:lstStyle/>
          <a:p>
            <a:r>
              <a:rPr lang="en-IN" b="1" dirty="0"/>
              <a:t>Introduction   </a:t>
            </a:r>
          </a:p>
        </p:txBody>
      </p:sp>
      <p:sp>
        <p:nvSpPr>
          <p:cNvPr id="3" name="TextBox 2">
            <a:extLst>
              <a:ext uri="{FF2B5EF4-FFF2-40B4-BE49-F238E27FC236}">
                <a16:creationId xmlns:a16="http://schemas.microsoft.com/office/drawing/2014/main" id="{EFED476C-0563-79E5-50D0-523F38DFD6F4}"/>
              </a:ext>
            </a:extLst>
          </p:cNvPr>
          <p:cNvSpPr txBox="1"/>
          <p:nvPr/>
        </p:nvSpPr>
        <p:spPr>
          <a:xfrm>
            <a:off x="447040" y="1272988"/>
            <a:ext cx="8585200" cy="5324535"/>
          </a:xfrm>
          <a:prstGeom prst="rect">
            <a:avLst/>
          </a:prstGeom>
          <a:noFill/>
        </p:spPr>
        <p:txBody>
          <a:bodyPr wrap="square" rtlCol="0">
            <a:spAutoFit/>
          </a:bodyPr>
          <a:lstStyle/>
          <a:p>
            <a:pPr algn="just"/>
            <a:r>
              <a:rPr lang="en-US" sz="2000" dirty="0">
                <a:solidFill>
                  <a:schemeClr val="tx1"/>
                </a:solidFill>
              </a:rPr>
              <a:t>Imagine a world where waste sorting is no longer a manual, time-consuming task, but an automated process, handled with precision by machines. This technology could be integrated into smart bins, enabling them to automatically sort waste into the correct categories, thereby increasing the efficiency of recycling </a:t>
            </a:r>
            <a:r>
              <a:rPr lang="en-US" sz="2000" dirty="0" err="1">
                <a:solidFill>
                  <a:schemeClr val="tx1"/>
                </a:solidFill>
              </a:rPr>
              <a:t>processes.In</a:t>
            </a:r>
            <a:r>
              <a:rPr lang="en-US" sz="2000" dirty="0">
                <a:solidFill>
                  <a:schemeClr val="tx1"/>
                </a:solidFill>
              </a:rPr>
              <a:t> addition, this technology could be used in waste treatment facilities to automate the process of separating recyclables from non-recyclables, reducing human error and increasing the overall efficiency of waste management. Now, let's move on to our project. We are tackling the pressing issue of waste classification by leveraging the power of the Vgg16 algorithm on the </a:t>
            </a:r>
            <a:r>
              <a:rPr lang="en-US" sz="2000" dirty="0" err="1">
                <a:solidFill>
                  <a:schemeClr val="tx1"/>
                </a:solidFill>
              </a:rPr>
              <a:t>TrashNet</a:t>
            </a:r>
            <a:r>
              <a:rPr lang="en-US" sz="2000" dirty="0">
                <a:solidFill>
                  <a:schemeClr val="tx1"/>
                </a:solidFill>
              </a:rPr>
              <a:t> dataset, a dataset known for its limited data and similar-looking waste types. Our primary focus is efficiency and accuracy in classifying waste into six distinct categories: Cardboard, Glass, Metal, Paper, Plastic, and Trash or Non-Recyclable items. Through meticulous testing and analysis of our model, we aim to fine-tune the settings, or parameters, for the Vgg16. Our goal is to achieve the highest possible accuracy on the </a:t>
            </a:r>
            <a:r>
              <a:rPr lang="en-US" sz="2000" dirty="0" err="1">
                <a:solidFill>
                  <a:schemeClr val="tx1"/>
                </a:solidFill>
              </a:rPr>
              <a:t>TrashNet</a:t>
            </a:r>
            <a:r>
              <a:rPr lang="en-US" sz="2000" dirty="0">
                <a:solidFill>
                  <a:schemeClr val="tx1"/>
                </a:solidFill>
              </a:rPr>
              <a:t> dataset. Furthermore, we will delve into how different optimization techniques impact waste image classification. We are on a quest to discover the most effective approach to enhance our model's performance.</a:t>
            </a:r>
            <a:endParaRPr lang="en-IN" sz="2000" dirty="0">
              <a:solidFill>
                <a:schemeClr val="tx1"/>
              </a:solidFill>
            </a:endParaRPr>
          </a:p>
        </p:txBody>
      </p:sp>
    </p:spTree>
    <p:extLst>
      <p:ext uri="{BB962C8B-B14F-4D97-AF65-F5344CB8AC3E}">
        <p14:creationId xmlns:p14="http://schemas.microsoft.com/office/powerpoint/2010/main" val="16561242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87B393-2D46-BDC8-9C00-C92A948D0DF9}"/>
              </a:ext>
            </a:extLst>
          </p:cNvPr>
          <p:cNvSpPr>
            <a:spLocks noGrp="1"/>
          </p:cNvSpPr>
          <p:nvPr>
            <p:ph/>
          </p:nvPr>
        </p:nvSpPr>
        <p:spPr>
          <a:xfrm>
            <a:off x="457199" y="888274"/>
            <a:ext cx="8338457" cy="5625737"/>
          </a:xfrm>
        </p:spPr>
        <p:txBody>
          <a:bodyPr/>
          <a:lstStyle/>
          <a:p>
            <a:pPr algn="just"/>
            <a:r>
              <a:rPr lang="en-US" sz="1600" dirty="0">
                <a:latin typeface="Times New Roman" panose="02020603050405020304" pitchFamily="18" charset="0"/>
                <a:cs typeface="Times New Roman" panose="02020603050405020304" pitchFamily="18" charset="0"/>
              </a:rPr>
              <a:t>The architecture Receives the input image, typically represented as a multi-dimensional array with dimensions corresponding to its height, width, and channels (e.g., 224x224x3 for an RGB image).</a:t>
            </a:r>
          </a:p>
          <a:p>
            <a:pPr algn="just"/>
            <a:r>
              <a:rPr lang="en-US" sz="1600" dirty="0">
                <a:latin typeface="Times New Roman" panose="02020603050405020304" pitchFamily="18" charset="0"/>
                <a:cs typeface="Times New Roman" panose="02020603050405020304" pitchFamily="18" charset="0"/>
              </a:rPr>
              <a:t>Fundamental building blocks of CNNs that apply filters (kernels) to extract features from the input data. Each convolutional layer typically employs multiple filters and produces feature maps. In this architecture, convolutional layers use a 3x3 kernel size.</a:t>
            </a:r>
          </a:p>
          <a:p>
            <a:pPr algn="just"/>
            <a:r>
              <a:rPr lang="en-US" sz="1600" dirty="0">
                <a:latin typeface="Times New Roman" panose="02020603050405020304" pitchFamily="18" charset="0"/>
                <a:cs typeface="Times New Roman" panose="02020603050405020304" pitchFamily="18" charset="0"/>
              </a:rPr>
              <a:t> Activation function applied after most convolutional layers, introducing non-linearity by zeroing out negative values and leaving positive values unchanged.</a:t>
            </a:r>
          </a:p>
          <a:p>
            <a:pPr algn="just"/>
            <a:r>
              <a:rPr lang="en-US" sz="1600" dirty="0">
                <a:latin typeface="Times New Roman" panose="02020603050405020304" pitchFamily="18" charset="0"/>
                <a:cs typeface="Times New Roman" panose="02020603050405020304" pitchFamily="18" charset="0"/>
              </a:rPr>
              <a:t> Max pooling reduces the dimensionality of feature maps by down-sampling them, often using a 2x2 window to select the maximum value within each region. This helps decrease computational complexity and enhance network robustness to variations in input.</a:t>
            </a:r>
          </a:p>
          <a:p>
            <a:pPr algn="just"/>
            <a:r>
              <a:rPr lang="en-US" sz="1600" dirty="0">
                <a:latin typeface="Times New Roman" panose="02020603050405020304" pitchFamily="18" charset="0"/>
                <a:cs typeface="Times New Roman" panose="02020603050405020304" pitchFamily="18" charset="0"/>
              </a:rPr>
              <a:t> Fully connected layer located at the end of the network, these layers connect every neuron in one layer to every neuron in the next layer, enabling classification of the input image. The architecture includes two fully connected layers, each followed by a </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 activation function.</a:t>
            </a:r>
          </a:p>
          <a:p>
            <a:pPr algn="just"/>
            <a:r>
              <a:rPr lang="en-US" sz="1600" dirty="0">
                <a:latin typeface="Times New Roman" panose="02020603050405020304" pitchFamily="18" charset="0"/>
                <a:cs typeface="Times New Roman" panose="02020603050405020304" pitchFamily="18" charset="0"/>
              </a:rPr>
              <a:t>Final layer of the network responsible for producing a probability distribution across classes. Particularly in image classification tasks, the number of classes corresponds to the potential objects the image could depict, with </a:t>
            </a:r>
            <a:r>
              <a:rPr lang="en-US" sz="1600" dirty="0" err="1">
                <a:latin typeface="Times New Roman" panose="02020603050405020304" pitchFamily="18" charset="0"/>
                <a:cs typeface="Times New Roman" panose="02020603050405020304" pitchFamily="18" charset="0"/>
              </a:rPr>
              <a:t>softmax</a:t>
            </a:r>
            <a:r>
              <a:rPr lang="en-US" sz="1600" dirty="0">
                <a:latin typeface="Times New Roman" panose="02020603050405020304" pitchFamily="18" charset="0"/>
                <a:cs typeface="Times New Roman" panose="02020603050405020304" pitchFamily="18" charset="0"/>
              </a:rPr>
              <a:t> ensuring output probabilities sum to 1, facilitating multi-class classification.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6598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9499F6A-B33A-9F3C-CE7A-36053B6530D5}"/>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B42F220B-C068-6616-0E45-410C19C336B4}"/>
              </a:ext>
            </a:extLst>
          </p:cNvPr>
          <p:cNvSpPr>
            <a:spLocks noGrp="1"/>
          </p:cNvSpPr>
          <p:nvPr>
            <p:ph type="sldNum" sz="quarter" idx="12"/>
          </p:nvPr>
        </p:nvSpPr>
        <p:spPr/>
        <p:txBody>
          <a:bodyPr/>
          <a:lstStyle/>
          <a:p>
            <a:pPr>
              <a:defRPr/>
            </a:pPr>
            <a:fld id="{B9A37242-22DB-4743-88F0-CDF2C6375226}" type="slidenum">
              <a:rPr lang="en-US" smtClean="0"/>
              <a:pPr>
                <a:defRPr/>
              </a:pPr>
              <a:t>51</a:t>
            </a:fld>
            <a:endParaRPr lang="en-US" dirty="0"/>
          </a:p>
        </p:txBody>
      </p:sp>
      <p:pic>
        <p:nvPicPr>
          <p:cNvPr id="1026" name="Picture 2">
            <a:extLst>
              <a:ext uri="{FF2B5EF4-FFF2-40B4-BE49-F238E27FC236}">
                <a16:creationId xmlns:a16="http://schemas.microsoft.com/office/drawing/2014/main" id="{ADCE0478-6DF4-4835-3E44-61348A04EC2B}"/>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2545976" y="1049338"/>
            <a:ext cx="3908611"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102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517A40-BD27-174B-7625-779F30651263}"/>
              </a:ext>
            </a:extLst>
          </p:cNvPr>
          <p:cNvSpPr>
            <a:spLocks noGrp="1"/>
          </p:cNvSpPr>
          <p:nvPr>
            <p:ph/>
          </p:nvPr>
        </p:nvSpPr>
        <p:spPr>
          <a:xfrm>
            <a:off x="457199" y="806824"/>
            <a:ext cx="8543366" cy="5608264"/>
          </a:xfrm>
        </p:spPr>
        <p:txBody>
          <a:bodyPr/>
          <a:lstStyle/>
          <a:p>
            <a:r>
              <a:rPr lang="en-US" sz="1600" dirty="0"/>
              <a:t>The process begins by loading the pre-trained VGG16 </a:t>
            </a:r>
            <a:r>
              <a:rPr lang="en-US" sz="1600" dirty="0" err="1"/>
              <a:t>model.It</a:t>
            </a:r>
            <a:r>
              <a:rPr lang="en-US" sz="1600" dirty="0"/>
              <a:t> defines the input shape for the model as (224, 224, 3) which represents images with 3 channels (RGB) and a resolution of 224x224 pixels.</a:t>
            </a:r>
          </a:p>
          <a:p>
            <a:r>
              <a:rPr lang="en-US" sz="1600" dirty="0"/>
              <a:t>The code loads the pre-trained weights from "</a:t>
            </a:r>
            <a:r>
              <a:rPr lang="en-US" sz="1600" dirty="0" err="1"/>
              <a:t>imagenet</a:t>
            </a:r>
            <a:r>
              <a:rPr lang="en-US" sz="1600" dirty="0"/>
              <a:t>".It then sets the trainable property of the base model to False, which means the weights of the pre-trained VGG16 model will not be updated during training.</a:t>
            </a:r>
          </a:p>
          <a:p>
            <a:r>
              <a:rPr lang="en-US" sz="1600" dirty="0"/>
              <a:t>Next, a sequential model is created using </a:t>
            </a:r>
            <a:r>
              <a:rPr lang="en-US" sz="1600" dirty="0" err="1"/>
              <a:t>keras.models.Sequential</a:t>
            </a:r>
            <a:r>
              <a:rPr lang="en-US" sz="1600" dirty="0"/>
              <a:t>.</a:t>
            </a:r>
          </a:p>
          <a:p>
            <a:r>
              <a:rPr lang="en-US" sz="1600" dirty="0"/>
              <a:t>The flowchart give if the </a:t>
            </a:r>
            <a:r>
              <a:rPr lang="en-US" sz="1600" dirty="0" err="1"/>
              <a:t>include_top</a:t>
            </a:r>
            <a:r>
              <a:rPr lang="en-US" sz="1600" dirty="0"/>
              <a:t> parameter when loading the VGG16 model was set to True.</a:t>
            </a:r>
          </a:p>
          <a:p>
            <a:r>
              <a:rPr lang="en-US" sz="1600" dirty="0"/>
              <a:t>If yes, an error message should be displayed indicating the top layers (classification layers) are already included in the loaded model, and adding another Dense layer might lead to unexpected behavior. This step is not explicitly shown in the code, but it's implied logically.</a:t>
            </a:r>
          </a:p>
          <a:p>
            <a:r>
              <a:rPr lang="en-US" sz="1600" dirty="0"/>
              <a:t>If no (which is the case in this code snippet), a Flatten layer is added to the sequential model. This layer flattens the multi-dimensional output of the convolutional layers from VGG16 into a single-dimensional vector.</a:t>
            </a:r>
          </a:p>
          <a:p>
            <a:r>
              <a:rPr lang="en-US" sz="1600" dirty="0"/>
              <a:t>A Dropout layer with a rate of 0.5 is added to the model. This layer randomly drops out 50% of the neurons during training to prevent overfitting.</a:t>
            </a:r>
          </a:p>
          <a:p>
            <a:r>
              <a:rPr lang="en-US" sz="1600" dirty="0"/>
              <a:t>Finally, a Dense layer with 6 units and a </a:t>
            </a:r>
            <a:r>
              <a:rPr lang="en-US" sz="1600" dirty="0" err="1"/>
              <a:t>softmax</a:t>
            </a:r>
            <a:r>
              <a:rPr lang="en-US" sz="1600" dirty="0"/>
              <a:t> activation function is added. The Dense layer creates a fully connected layer with 6 neurons, and the </a:t>
            </a:r>
            <a:r>
              <a:rPr lang="en-US" sz="1600" dirty="0" err="1"/>
              <a:t>softmax</a:t>
            </a:r>
            <a:r>
              <a:rPr lang="en-US" sz="1600" dirty="0"/>
              <a:t> activation ensures the output probabilities sum to 1, making it suitable for multi-class classification problems.</a:t>
            </a:r>
            <a:endParaRPr lang="en-IN" sz="1600" dirty="0"/>
          </a:p>
        </p:txBody>
      </p:sp>
      <p:sp>
        <p:nvSpPr>
          <p:cNvPr id="3" name="Date Placeholder 2">
            <a:extLst>
              <a:ext uri="{FF2B5EF4-FFF2-40B4-BE49-F238E27FC236}">
                <a16:creationId xmlns:a16="http://schemas.microsoft.com/office/drawing/2014/main" id="{8078CB1F-4B0D-C020-C945-A33AC5337769}"/>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70BF3EA7-A66D-F2AC-BDED-5D7DC94E12CA}"/>
              </a:ext>
            </a:extLst>
          </p:cNvPr>
          <p:cNvSpPr>
            <a:spLocks noGrp="1"/>
          </p:cNvSpPr>
          <p:nvPr>
            <p:ph type="sldNum" sz="quarter" idx="12"/>
          </p:nvPr>
        </p:nvSpPr>
        <p:spPr/>
        <p:txBody>
          <a:bodyPr/>
          <a:lstStyle/>
          <a:p>
            <a:pPr>
              <a:defRPr/>
            </a:pPr>
            <a:fld id="{B9A37242-22DB-4743-88F0-CDF2C6375226}" type="slidenum">
              <a:rPr lang="en-US" smtClean="0"/>
              <a:pPr>
                <a:defRPr/>
              </a:pPr>
              <a:t>52</a:t>
            </a:fld>
            <a:endParaRPr lang="en-US" dirty="0"/>
          </a:p>
        </p:txBody>
      </p:sp>
    </p:spTree>
    <p:extLst>
      <p:ext uri="{BB962C8B-B14F-4D97-AF65-F5344CB8AC3E}">
        <p14:creationId xmlns:p14="http://schemas.microsoft.com/office/powerpoint/2010/main" val="34280744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7112DC-ED22-DE9C-0A8F-289E47021FE7}"/>
              </a:ext>
            </a:extLst>
          </p:cNvPr>
          <p:cNvSpPr>
            <a:spLocks noGrp="1"/>
          </p:cNvSpPr>
          <p:nvPr>
            <p:ph/>
          </p:nvPr>
        </p:nvSpPr>
        <p:spPr>
          <a:xfrm>
            <a:off x="582706" y="-861323"/>
            <a:ext cx="8229600" cy="2271088"/>
          </a:xfrm>
        </p:spPr>
        <p:txBody>
          <a:bodyPr/>
          <a:lstStyle/>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lgn="ctr">
              <a:buNone/>
            </a:pPr>
            <a:endParaRPr lang="en-IN" sz="1800" dirty="0">
              <a:latin typeface="Times New Roman" panose="02020603050405020304" pitchFamily="18" charset="0"/>
              <a:cs typeface="Times New Roman" panose="02020603050405020304" pitchFamily="18" charset="0"/>
            </a:endParaRPr>
          </a:p>
          <a:p>
            <a:pPr marL="0" indent="0" algn="ctr">
              <a:buNone/>
            </a:pPr>
            <a:endParaRPr lang="en-IN" sz="1800" dirty="0">
              <a:latin typeface="Times New Roman" panose="02020603050405020304" pitchFamily="18" charset="0"/>
              <a:cs typeface="Times New Roman" panose="02020603050405020304" pitchFamily="18" charset="0"/>
            </a:endParaRPr>
          </a:p>
          <a:p>
            <a:pPr marL="0" indent="0" algn="ctr">
              <a:buNone/>
            </a:pPr>
            <a:r>
              <a:rPr lang="en-IN" sz="1800" dirty="0" err="1">
                <a:latin typeface="Times New Roman" panose="02020603050405020304" pitchFamily="18" charset="0"/>
                <a:cs typeface="Times New Roman" panose="02020603050405020304" pitchFamily="18" charset="0"/>
              </a:rPr>
              <a:t>DenseNet</a:t>
            </a:r>
            <a:r>
              <a:rPr lang="en-IN" sz="1800" dirty="0">
                <a:latin typeface="Times New Roman" panose="02020603050405020304" pitchFamily="18" charset="0"/>
                <a:cs typeface="Times New Roman" panose="02020603050405020304" pitchFamily="18" charset="0"/>
              </a:rPr>
              <a:t> Architecture</a:t>
            </a:r>
          </a:p>
        </p:txBody>
      </p:sp>
      <p:pic>
        <p:nvPicPr>
          <p:cNvPr id="1026" name="Picture 2" descr="6: A schematic illustration of the DenseNet-121 architecture [82]. |  Download Scientific Diagram">
            <a:extLst>
              <a:ext uri="{FF2B5EF4-FFF2-40B4-BE49-F238E27FC236}">
                <a16:creationId xmlns:a16="http://schemas.microsoft.com/office/drawing/2014/main" id="{2E16B11B-7291-5941-8968-DA2AA86D89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381" y="1757082"/>
            <a:ext cx="8096250" cy="2465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3160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83BEBC-5F47-EDCB-B118-C87CA751DBCF}"/>
              </a:ext>
            </a:extLst>
          </p:cNvPr>
          <p:cNvSpPr>
            <a:spLocks noGrp="1"/>
          </p:cNvSpPr>
          <p:nvPr>
            <p:ph/>
          </p:nvPr>
        </p:nvSpPr>
        <p:spPr>
          <a:xfrm>
            <a:off x="457200" y="735106"/>
            <a:ext cx="8588188" cy="5674403"/>
          </a:xfrm>
        </p:spPr>
        <p:txBody>
          <a:bodyPr/>
          <a:lstStyle/>
          <a:p>
            <a:pPr algn="just">
              <a:buFont typeface="Arial" panose="020B0604020202020204" pitchFamily="34" charset="0"/>
              <a:buChar char="•"/>
            </a:pPr>
            <a:r>
              <a:rPr lang="en-US" sz="1500" dirty="0"/>
              <a:t>Dense Blocks are the building blocks of </a:t>
            </a:r>
            <a:r>
              <a:rPr lang="en-US" sz="1500" dirty="0" err="1"/>
              <a:t>DenseNets</a:t>
            </a:r>
            <a:r>
              <a:rPr lang="en-US" sz="1500" dirty="0"/>
              <a:t> and are represented by the four colored boxes (Dense Block 1, 2, 3, and 4) in the image. Each block consists of multiple convolutional layers stacked together. Unlike traditional CNNs, these convolutional layers are all connected to each other. This allows for better feature reuse and information flow throughout the network.</a:t>
            </a:r>
          </a:p>
          <a:p>
            <a:pPr algn="just">
              <a:buFont typeface="Arial" panose="020B0604020202020204" pitchFamily="34" charset="0"/>
              <a:buChar char="•"/>
            </a:pPr>
            <a:r>
              <a:rPr lang="en-US" sz="1500" dirty="0"/>
              <a:t>Convolution (Conv) layers (shown as Conv 3x3 in the image) are the fundamental blocks responsible for extracting features from the input image. They apply a filter (kernel) to the data and produce feature maps.</a:t>
            </a:r>
          </a:p>
          <a:p>
            <a:pPr algn="just">
              <a:buFont typeface="Arial" panose="020B0604020202020204" pitchFamily="34" charset="0"/>
              <a:buChar char="•"/>
            </a:pPr>
            <a:r>
              <a:rPr lang="en-US" sz="1500" dirty="0"/>
              <a:t>Batch Normalization is a technique is applied after each convolutional layer (shown as Batch Norm in the image) and helps to stabilize the training process and improve the speed of convergence.</a:t>
            </a:r>
          </a:p>
          <a:p>
            <a:pPr algn="just">
              <a:buFont typeface="Arial" panose="020B0604020202020204" pitchFamily="34" charset="0"/>
              <a:buChar char="•"/>
            </a:pPr>
            <a:r>
              <a:rPr lang="en-US" sz="1500" dirty="0" err="1"/>
              <a:t>ReLU</a:t>
            </a:r>
            <a:r>
              <a:rPr lang="en-US" sz="1500" dirty="0"/>
              <a:t> (Rectified Linear Unit) activation function (shown as </a:t>
            </a:r>
            <a:r>
              <a:rPr lang="en-US" sz="1500" dirty="0" err="1"/>
              <a:t>ReLU</a:t>
            </a:r>
            <a:r>
              <a:rPr lang="en-US" sz="1500" dirty="0"/>
              <a:t> in the image) adds non-linearity to the network by setting all negative values to zero. It's used after most convolutional and Batch Normalization layers.</a:t>
            </a:r>
          </a:p>
          <a:p>
            <a:pPr algn="just">
              <a:buFont typeface="Arial" panose="020B0604020202020204" pitchFamily="34" charset="0"/>
              <a:buChar char="•"/>
            </a:pPr>
            <a:r>
              <a:rPr lang="en-US" sz="1500" dirty="0"/>
              <a:t>In Pooling The image shows a pooling layer (Pool 2x2) that reduces the dimensionality of the data by </a:t>
            </a:r>
            <a:r>
              <a:rPr lang="en-US" sz="1500" dirty="0" err="1"/>
              <a:t>downsampling</a:t>
            </a:r>
            <a:r>
              <a:rPr lang="en-US" sz="1500" dirty="0"/>
              <a:t>. This is typically achieved by selecting the maximum value from a subregion of the input (often a 2x2 square).</a:t>
            </a:r>
          </a:p>
          <a:p>
            <a:pPr algn="just">
              <a:buFont typeface="Arial" panose="020B0604020202020204" pitchFamily="34" charset="0"/>
              <a:buChar char="•"/>
            </a:pPr>
            <a:r>
              <a:rPr lang="en-US" sz="1500" dirty="0"/>
              <a:t>Transition Layers are Not included in the image, but essential to the </a:t>
            </a:r>
            <a:r>
              <a:rPr lang="en-US" sz="1500" dirty="0" err="1"/>
              <a:t>DenseNet</a:t>
            </a:r>
            <a:r>
              <a:rPr lang="en-US" sz="1500" dirty="0"/>
              <a:t> architecture, are transition layers. These layers are inserted between dense blocks and are used to reduce the number of feature maps. This helps to control the growth rate of the network and prevent it from becoming too computationally expensive.</a:t>
            </a:r>
          </a:p>
          <a:p>
            <a:pPr algn="just">
              <a:buFont typeface="Arial" panose="020B0604020202020204" pitchFamily="34" charset="0"/>
              <a:buChar char="•"/>
            </a:pPr>
            <a:r>
              <a:rPr lang="en-US" sz="1500" dirty="0"/>
              <a:t>Fully Connected (FC) Layer  in the network (FC 1 in the image) is used for classification. It takes the features extracted by the convolutional layers and maps them to a specific class (e.g., cat, dog, airplane).</a:t>
            </a:r>
          </a:p>
          <a:p>
            <a:pPr algn="just"/>
            <a:endParaRPr lang="en-IN" sz="15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814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1E11211-A748-196E-69D8-9688FCD4D96F}"/>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1712259" y="842963"/>
            <a:ext cx="6131859" cy="5521325"/>
          </a:xfrm>
        </p:spPr>
      </p:pic>
      <p:sp>
        <p:nvSpPr>
          <p:cNvPr id="3" name="Date Placeholder 2">
            <a:extLst>
              <a:ext uri="{FF2B5EF4-FFF2-40B4-BE49-F238E27FC236}">
                <a16:creationId xmlns:a16="http://schemas.microsoft.com/office/drawing/2014/main" id="{A423BE27-498C-973E-3FD0-DAA4704D47F8}"/>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1D099C54-C420-0AEA-CDEE-73F245A81B82}"/>
              </a:ext>
            </a:extLst>
          </p:cNvPr>
          <p:cNvSpPr>
            <a:spLocks noGrp="1"/>
          </p:cNvSpPr>
          <p:nvPr>
            <p:ph type="sldNum" sz="quarter" idx="12"/>
          </p:nvPr>
        </p:nvSpPr>
        <p:spPr/>
        <p:txBody>
          <a:bodyPr/>
          <a:lstStyle/>
          <a:p>
            <a:pPr>
              <a:defRPr/>
            </a:pPr>
            <a:fld id="{B9A37242-22DB-4743-88F0-CDF2C6375226}" type="slidenum">
              <a:rPr lang="en-US" smtClean="0"/>
              <a:pPr>
                <a:defRPr/>
              </a:pPr>
              <a:t>55</a:t>
            </a:fld>
            <a:endParaRPr lang="en-US" dirty="0"/>
          </a:p>
        </p:txBody>
      </p:sp>
    </p:spTree>
    <p:extLst>
      <p:ext uri="{BB962C8B-B14F-4D97-AF65-F5344CB8AC3E}">
        <p14:creationId xmlns:p14="http://schemas.microsoft.com/office/powerpoint/2010/main" val="2480991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F205B7-8CD6-B94E-B1CB-F788F506269B}"/>
              </a:ext>
            </a:extLst>
          </p:cNvPr>
          <p:cNvSpPr>
            <a:spLocks noGrp="1"/>
          </p:cNvSpPr>
          <p:nvPr>
            <p:ph/>
          </p:nvPr>
        </p:nvSpPr>
        <p:spPr>
          <a:xfrm>
            <a:off x="457200" y="806824"/>
            <a:ext cx="8462682" cy="5557533"/>
          </a:xfrm>
        </p:spPr>
        <p:txBody>
          <a:bodyPr/>
          <a:lstStyle/>
          <a:p>
            <a:r>
              <a:rPr lang="en-US" sz="1800" dirty="0"/>
              <a:t>Input: The global average pooling layer typically receives a 3D tensor as input. This tensor represents the output of a convolutional layer, and it contains feature maps. Each feature map captures specific features extracted from the input image by the convolutional filters.</a:t>
            </a:r>
          </a:p>
          <a:p>
            <a:endParaRPr lang="en-US" sz="1800" dirty="0"/>
          </a:p>
          <a:p>
            <a:r>
              <a:rPr lang="en-US" sz="1800" dirty="0"/>
              <a:t>Average Pooling: In global average pooling, a single average value is calculated for each feature map. This is achieved by averaging all the elements within a feature map. The result is a 1D vector with the same number of elements as the number of feature maps in the input.</a:t>
            </a:r>
          </a:p>
          <a:p>
            <a:endParaRPr lang="en-US" sz="1800" dirty="0"/>
          </a:p>
          <a:p>
            <a:r>
              <a:rPr lang="en-US" sz="1800" dirty="0"/>
              <a:t>Output: This 1D vector becomes the output of the global average pooling layer. It represents a summarized version of the features extracted by the convolutional layer.</a:t>
            </a:r>
            <a:endParaRPr lang="en-IN" sz="1800" dirty="0"/>
          </a:p>
        </p:txBody>
      </p:sp>
      <p:sp>
        <p:nvSpPr>
          <p:cNvPr id="3" name="Date Placeholder 2">
            <a:extLst>
              <a:ext uri="{FF2B5EF4-FFF2-40B4-BE49-F238E27FC236}">
                <a16:creationId xmlns:a16="http://schemas.microsoft.com/office/drawing/2014/main" id="{F21F2B96-3A1E-5FB1-C5C3-9704434E2A94}"/>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ABF203E3-D495-42FE-FB3D-376DF954580A}"/>
              </a:ext>
            </a:extLst>
          </p:cNvPr>
          <p:cNvSpPr>
            <a:spLocks noGrp="1"/>
          </p:cNvSpPr>
          <p:nvPr>
            <p:ph type="sldNum" sz="quarter" idx="12"/>
          </p:nvPr>
        </p:nvSpPr>
        <p:spPr/>
        <p:txBody>
          <a:bodyPr/>
          <a:lstStyle/>
          <a:p>
            <a:pPr>
              <a:defRPr/>
            </a:pPr>
            <a:fld id="{B9A37242-22DB-4743-88F0-CDF2C6375226}" type="slidenum">
              <a:rPr lang="en-US" smtClean="0"/>
              <a:pPr>
                <a:defRPr/>
              </a:pPr>
              <a:t>56</a:t>
            </a:fld>
            <a:endParaRPr lang="en-US" dirty="0"/>
          </a:p>
        </p:txBody>
      </p:sp>
    </p:spTree>
    <p:extLst>
      <p:ext uri="{BB962C8B-B14F-4D97-AF65-F5344CB8AC3E}">
        <p14:creationId xmlns:p14="http://schemas.microsoft.com/office/powerpoint/2010/main" val="1736194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665802C-A39F-1253-8BA5-703D19FA8B13}"/>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2B15301D-5B12-1ACC-AE94-9C710FAFF2C2}"/>
              </a:ext>
            </a:extLst>
          </p:cNvPr>
          <p:cNvSpPr>
            <a:spLocks noGrp="1"/>
          </p:cNvSpPr>
          <p:nvPr>
            <p:ph type="sldNum" sz="quarter" idx="12"/>
          </p:nvPr>
        </p:nvSpPr>
        <p:spPr/>
        <p:txBody>
          <a:bodyPr/>
          <a:lstStyle/>
          <a:p>
            <a:pPr>
              <a:defRPr/>
            </a:pPr>
            <a:fld id="{B9A37242-22DB-4743-88F0-CDF2C6375226}" type="slidenum">
              <a:rPr lang="en-US" smtClean="0"/>
              <a:pPr>
                <a:defRPr/>
              </a:pPr>
              <a:t>57</a:t>
            </a:fld>
            <a:endParaRPr lang="en-US" dirty="0"/>
          </a:p>
        </p:txBody>
      </p:sp>
      <p:pic>
        <p:nvPicPr>
          <p:cNvPr id="5" name="Content Placeholder 4">
            <a:extLst>
              <a:ext uri="{FF2B5EF4-FFF2-40B4-BE49-F238E27FC236}">
                <a16:creationId xmlns:a16="http://schemas.microsoft.com/office/drawing/2014/main" id="{0EC97F81-6C04-A57A-4547-D902590B9205}"/>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bwMode="auto">
          <a:xfrm>
            <a:off x="1958318" y="825500"/>
            <a:ext cx="5522639" cy="5538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545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C5A0E5-C8C9-34FF-4DA4-06378CF72A2E}"/>
              </a:ext>
            </a:extLst>
          </p:cNvPr>
          <p:cNvSpPr>
            <a:spLocks noGrp="1"/>
          </p:cNvSpPr>
          <p:nvPr>
            <p:ph/>
          </p:nvPr>
        </p:nvSpPr>
        <p:spPr>
          <a:xfrm>
            <a:off x="457200" y="1255059"/>
            <a:ext cx="8444753" cy="5109298"/>
          </a:xfrm>
        </p:spPr>
        <p:txBody>
          <a:bodyPr/>
          <a:lstStyle/>
          <a:p>
            <a:pPr marL="342900" indent="-342900" algn="just">
              <a:buFont typeface="Wingdings" panose="05000000000000000000" pitchFamily="2" charset="2"/>
              <a:buChar char="§"/>
            </a:pPr>
            <a:r>
              <a:rPr lang="en-IN" sz="1800" dirty="0">
                <a:solidFill>
                  <a:schemeClr val="tx1"/>
                </a:solidFill>
              </a:rPr>
              <a:t>In MobileNetV3 for image classification, input images are </a:t>
            </a:r>
            <a:r>
              <a:rPr lang="en-IN" sz="1800" dirty="0" err="1">
                <a:solidFill>
                  <a:schemeClr val="tx1"/>
                </a:solidFill>
              </a:rPr>
              <a:t>preprocessed</a:t>
            </a:r>
            <a:r>
              <a:rPr lang="en-IN" sz="1800" dirty="0">
                <a:solidFill>
                  <a:schemeClr val="tx1"/>
                </a:solidFill>
              </a:rPr>
              <a:t> by resizing them to a fixed size (e.g., 224x224) and normalizing pixel values.</a:t>
            </a:r>
          </a:p>
          <a:p>
            <a:pPr marL="342900" indent="-342900" algn="just">
              <a:buFont typeface="Wingdings" panose="05000000000000000000" pitchFamily="2" charset="2"/>
              <a:buChar char="§"/>
            </a:pPr>
            <a:r>
              <a:rPr lang="en-IN" sz="1800" dirty="0">
                <a:solidFill>
                  <a:schemeClr val="tx1"/>
                </a:solidFill>
              </a:rPr>
              <a:t> The network consists of lightweight </a:t>
            </a:r>
            <a:r>
              <a:rPr lang="en-IN" sz="1800" dirty="0" err="1">
                <a:solidFill>
                  <a:schemeClr val="tx1"/>
                </a:solidFill>
              </a:rPr>
              <a:t>depthwise</a:t>
            </a:r>
            <a:r>
              <a:rPr lang="en-IN" sz="1800" dirty="0">
                <a:solidFill>
                  <a:schemeClr val="tx1"/>
                </a:solidFill>
              </a:rPr>
              <a:t> separable convolution layers, applying </a:t>
            </a:r>
            <a:r>
              <a:rPr lang="en-IN" sz="1800" dirty="0" err="1">
                <a:solidFill>
                  <a:schemeClr val="tx1"/>
                </a:solidFill>
              </a:rPr>
              <a:t>depthwise</a:t>
            </a:r>
            <a:r>
              <a:rPr lang="en-IN" sz="1800" dirty="0">
                <a:solidFill>
                  <a:schemeClr val="tx1"/>
                </a:solidFill>
              </a:rPr>
              <a:t> convolutions independently to each channel followed by pointwise convolutions to adjust channel dimensions.</a:t>
            </a:r>
          </a:p>
          <a:p>
            <a:pPr marL="342900" indent="-342900" algn="just">
              <a:buFont typeface="Wingdings" panose="05000000000000000000" pitchFamily="2" charset="2"/>
              <a:buChar char="§"/>
            </a:pPr>
            <a:r>
              <a:rPr lang="en-IN" sz="1800" dirty="0">
                <a:solidFill>
                  <a:schemeClr val="tx1"/>
                </a:solidFill>
              </a:rPr>
              <a:t> Activation functions like Hard Swish and Swish-6 introduce non-linearity for learning complex patterns. </a:t>
            </a:r>
          </a:p>
          <a:p>
            <a:pPr marL="342900" indent="-342900" algn="just">
              <a:buFont typeface="Wingdings" panose="05000000000000000000" pitchFamily="2" charset="2"/>
              <a:buChar char="§"/>
            </a:pPr>
            <a:r>
              <a:rPr lang="en-IN" sz="1800" dirty="0">
                <a:solidFill>
                  <a:schemeClr val="tx1"/>
                </a:solidFill>
              </a:rPr>
              <a:t>Squeeze-and-Excitation (SE) blocks are used to selectively emphasize informative features by recalibrating channel-wise dependencies. After feature extraction, a global average pooling layer aggregates spatial information into a fixed-size representation. </a:t>
            </a:r>
          </a:p>
          <a:p>
            <a:pPr marL="342900" indent="-342900" algn="just">
              <a:buFont typeface="Wingdings" panose="05000000000000000000" pitchFamily="2" charset="2"/>
              <a:buChar char="§"/>
            </a:pPr>
            <a:r>
              <a:rPr lang="en-IN" sz="1800" dirty="0">
                <a:solidFill>
                  <a:schemeClr val="tx1"/>
                </a:solidFill>
              </a:rPr>
              <a:t>A linear classifier (e.g., fully connected layer) then predicts class probabilities. MobileNetV3's design optimizes for efficiency and accuracy, making it suitable for image classification on resource-constrained devices.</a:t>
            </a:r>
          </a:p>
          <a:p>
            <a:endParaRPr lang="en-IN" sz="1800" dirty="0"/>
          </a:p>
        </p:txBody>
      </p:sp>
      <p:sp>
        <p:nvSpPr>
          <p:cNvPr id="3" name="Date Placeholder 2">
            <a:extLst>
              <a:ext uri="{FF2B5EF4-FFF2-40B4-BE49-F238E27FC236}">
                <a16:creationId xmlns:a16="http://schemas.microsoft.com/office/drawing/2014/main" id="{B43960C0-D446-D848-97DB-DE1575A2A892}"/>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44BE8718-ECB0-4263-E33F-80819E631836}"/>
              </a:ext>
            </a:extLst>
          </p:cNvPr>
          <p:cNvSpPr>
            <a:spLocks noGrp="1"/>
          </p:cNvSpPr>
          <p:nvPr>
            <p:ph type="sldNum" sz="quarter" idx="12"/>
          </p:nvPr>
        </p:nvSpPr>
        <p:spPr/>
        <p:txBody>
          <a:bodyPr/>
          <a:lstStyle/>
          <a:p>
            <a:pPr>
              <a:defRPr/>
            </a:pPr>
            <a:fld id="{B9A37242-22DB-4743-88F0-CDF2C6375226}" type="slidenum">
              <a:rPr lang="en-US" smtClean="0"/>
              <a:pPr>
                <a:defRPr/>
              </a:pPr>
              <a:t>58</a:t>
            </a:fld>
            <a:endParaRPr lang="en-US" dirty="0"/>
          </a:p>
        </p:txBody>
      </p:sp>
    </p:spTree>
    <p:extLst>
      <p:ext uri="{BB962C8B-B14F-4D97-AF65-F5344CB8AC3E}">
        <p14:creationId xmlns:p14="http://schemas.microsoft.com/office/powerpoint/2010/main" val="11846712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84DDE5C-F5FD-1566-568D-4E98A6210656}"/>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F4B0D35B-2756-AEA8-82D6-3D8B6D583397}"/>
              </a:ext>
            </a:extLst>
          </p:cNvPr>
          <p:cNvSpPr>
            <a:spLocks noGrp="1"/>
          </p:cNvSpPr>
          <p:nvPr>
            <p:ph type="sldNum" sz="quarter" idx="12"/>
          </p:nvPr>
        </p:nvSpPr>
        <p:spPr/>
        <p:txBody>
          <a:bodyPr/>
          <a:lstStyle/>
          <a:p>
            <a:pPr>
              <a:defRPr/>
            </a:pPr>
            <a:fld id="{B9A37242-22DB-4743-88F0-CDF2C6375226}" type="slidenum">
              <a:rPr lang="en-US" smtClean="0"/>
              <a:pPr>
                <a:defRPr/>
              </a:pPr>
              <a:t>59</a:t>
            </a:fld>
            <a:endParaRPr lang="en-US" dirty="0"/>
          </a:p>
        </p:txBody>
      </p:sp>
      <p:pic>
        <p:nvPicPr>
          <p:cNvPr id="7" name="Content Placeholder 6">
            <a:extLst>
              <a:ext uri="{FF2B5EF4-FFF2-40B4-BE49-F238E27FC236}">
                <a16:creationId xmlns:a16="http://schemas.microsoft.com/office/drawing/2014/main" id="{337618EF-772E-97C8-5F28-D5D1214C1F7A}"/>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2671482" y="1219200"/>
            <a:ext cx="4491318" cy="4563035"/>
          </a:xfrm>
        </p:spPr>
      </p:pic>
    </p:spTree>
    <p:extLst>
      <p:ext uri="{BB962C8B-B14F-4D97-AF65-F5344CB8AC3E}">
        <p14:creationId xmlns:p14="http://schemas.microsoft.com/office/powerpoint/2010/main" val="124465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F0F4C-DE4A-6A78-77E4-875F5E15D36B}"/>
              </a:ext>
            </a:extLst>
          </p:cNvPr>
          <p:cNvSpPr>
            <a:spLocks noGrp="1"/>
          </p:cNvSpPr>
          <p:nvPr>
            <p:ph idx="1"/>
          </p:nvPr>
        </p:nvSpPr>
        <p:spPr>
          <a:xfrm>
            <a:off x="441960" y="787558"/>
            <a:ext cx="8519160" cy="5663477"/>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This project, with its emphasis on a proven algorithm, Vgg16, and simpler models, aspires to deliver a practical solution for waste classification. The insights we gain from this project will contribute significantly to smarter waste management practices. We aim to provide valuable insights for optimizing waste classification methods, thereby promoting progress towards sustainable waste handling and environmental protection.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36067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85DEFF-2FF8-1702-F298-5DA2A2072E46}"/>
              </a:ext>
            </a:extLst>
          </p:cNvPr>
          <p:cNvSpPr>
            <a:spLocks noGrp="1"/>
          </p:cNvSpPr>
          <p:nvPr>
            <p:ph/>
          </p:nvPr>
        </p:nvSpPr>
        <p:spPr>
          <a:xfrm>
            <a:off x="457199" y="1201271"/>
            <a:ext cx="8408895" cy="5163086"/>
          </a:xfrm>
        </p:spPr>
        <p:txBody>
          <a:bodyPr/>
          <a:lstStyle/>
          <a:p>
            <a:r>
              <a:rPr lang="en-US" sz="1800" dirty="0"/>
              <a:t>MobilenetV3small_input: This is the first layer of the model and it receives the input data.</a:t>
            </a:r>
          </a:p>
          <a:p>
            <a:r>
              <a:rPr lang="en-US" sz="1800" dirty="0"/>
              <a:t>MobilenetV3small: This is a pre-trained convolutional neural network (CNN) that extracts features from the input data. It is likely a lightweight version of the </a:t>
            </a:r>
            <a:r>
              <a:rPr lang="en-US" sz="1800" dirty="0" err="1"/>
              <a:t>EfficientNet</a:t>
            </a:r>
            <a:r>
              <a:rPr lang="en-US" sz="1800" dirty="0"/>
              <a:t> model, designed for mobile applications due to its computational efficiency.</a:t>
            </a:r>
          </a:p>
          <a:p>
            <a:r>
              <a:rPr lang="en-US" sz="1800" dirty="0"/>
              <a:t>GlobalAveragePooling2D: This layer reduces the spatial dimensions of the data by averaging the values in each feature map. This helps to prepare the data for the fully-connected layers.</a:t>
            </a:r>
          </a:p>
          <a:p>
            <a:r>
              <a:rPr lang="en-US" sz="1800" dirty="0"/>
              <a:t>Dropout: This layer randomly drops a certain percentage of activations during training to prevent overfitting.</a:t>
            </a:r>
          </a:p>
          <a:p>
            <a:r>
              <a:rPr lang="en-US" sz="1800" dirty="0"/>
              <a:t>Dense: This layer is a fully-connected layer that takes the features extracted by the convolutional layers and maps them to a probability of patient survival.</a:t>
            </a:r>
          </a:p>
          <a:p>
            <a:endParaRPr lang="en-IN" sz="1800" dirty="0"/>
          </a:p>
        </p:txBody>
      </p:sp>
      <p:sp>
        <p:nvSpPr>
          <p:cNvPr id="3" name="Date Placeholder 2">
            <a:extLst>
              <a:ext uri="{FF2B5EF4-FFF2-40B4-BE49-F238E27FC236}">
                <a16:creationId xmlns:a16="http://schemas.microsoft.com/office/drawing/2014/main" id="{C6E82453-8232-FECE-C6B6-5E941EFFF830}"/>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CE9E1B9C-E4E5-FC2A-1FB6-FD3135E751D6}"/>
              </a:ext>
            </a:extLst>
          </p:cNvPr>
          <p:cNvSpPr>
            <a:spLocks noGrp="1"/>
          </p:cNvSpPr>
          <p:nvPr>
            <p:ph type="sldNum" sz="quarter" idx="12"/>
          </p:nvPr>
        </p:nvSpPr>
        <p:spPr/>
        <p:txBody>
          <a:bodyPr/>
          <a:lstStyle/>
          <a:p>
            <a:pPr>
              <a:defRPr/>
            </a:pPr>
            <a:fld id="{B9A37242-22DB-4743-88F0-CDF2C6375226}" type="slidenum">
              <a:rPr lang="en-US" smtClean="0"/>
              <a:pPr>
                <a:defRPr/>
              </a:pPr>
              <a:t>60</a:t>
            </a:fld>
            <a:endParaRPr lang="en-US" dirty="0"/>
          </a:p>
        </p:txBody>
      </p:sp>
    </p:spTree>
    <p:extLst>
      <p:ext uri="{BB962C8B-B14F-4D97-AF65-F5344CB8AC3E}">
        <p14:creationId xmlns:p14="http://schemas.microsoft.com/office/powerpoint/2010/main" val="2161352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E98020-09BA-79B7-E667-9AED9DFB9B83}"/>
              </a:ext>
            </a:extLst>
          </p:cNvPr>
          <p:cNvSpPr>
            <a:spLocks noGrp="1"/>
          </p:cNvSpPr>
          <p:nvPr>
            <p:ph/>
          </p:nvPr>
        </p:nvSpPr>
        <p:spPr>
          <a:xfrm>
            <a:off x="457200" y="762000"/>
            <a:ext cx="8579224" cy="5653088"/>
          </a:xfrm>
        </p:spPr>
        <p:txBody>
          <a:bodyPr/>
          <a:lstStyle/>
          <a:p>
            <a:pPr marL="0" indent="0">
              <a:buNone/>
            </a:pPr>
            <a:r>
              <a:rPr lang="en-US" dirty="0"/>
              <a:t>                            </a:t>
            </a:r>
            <a:r>
              <a:rPr lang="en-US" sz="2800" dirty="0">
                <a:solidFill>
                  <a:schemeClr val="accent2">
                    <a:lumMod val="50000"/>
                  </a:schemeClr>
                </a:solidFill>
              </a:rPr>
              <a:t>Results</a:t>
            </a:r>
          </a:p>
          <a:p>
            <a:pPr marL="0" indent="0">
              <a:buNone/>
            </a:pPr>
            <a:endParaRPr lang="en-IN" sz="2800" dirty="0">
              <a:solidFill>
                <a:schemeClr val="accent2">
                  <a:lumMod val="50000"/>
                </a:schemeClr>
              </a:solidFill>
            </a:endParaRPr>
          </a:p>
        </p:txBody>
      </p:sp>
      <p:sp>
        <p:nvSpPr>
          <p:cNvPr id="3" name="Date Placeholder 2">
            <a:extLst>
              <a:ext uri="{FF2B5EF4-FFF2-40B4-BE49-F238E27FC236}">
                <a16:creationId xmlns:a16="http://schemas.microsoft.com/office/drawing/2014/main" id="{E4074316-BD21-6439-B9D2-9E4ACE985F7D}"/>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44E402DA-87A3-EC26-2780-6E8C18EB6CBB}"/>
              </a:ext>
            </a:extLst>
          </p:cNvPr>
          <p:cNvSpPr>
            <a:spLocks noGrp="1"/>
          </p:cNvSpPr>
          <p:nvPr>
            <p:ph type="sldNum" sz="quarter" idx="12"/>
          </p:nvPr>
        </p:nvSpPr>
        <p:spPr/>
        <p:txBody>
          <a:bodyPr/>
          <a:lstStyle/>
          <a:p>
            <a:pPr>
              <a:defRPr/>
            </a:pPr>
            <a:fld id="{B9A37242-22DB-4743-88F0-CDF2C6375226}" type="slidenum">
              <a:rPr lang="en-US" smtClean="0"/>
              <a:pPr>
                <a:defRPr/>
              </a:pPr>
              <a:t>61</a:t>
            </a:fld>
            <a:endParaRPr lang="en-US" dirty="0"/>
          </a:p>
        </p:txBody>
      </p:sp>
      <p:graphicFrame>
        <p:nvGraphicFramePr>
          <p:cNvPr id="5" name="Table 4">
            <a:extLst>
              <a:ext uri="{FF2B5EF4-FFF2-40B4-BE49-F238E27FC236}">
                <a16:creationId xmlns:a16="http://schemas.microsoft.com/office/drawing/2014/main" id="{32CB3708-7826-DD47-3655-93F2072D51EB}"/>
              </a:ext>
            </a:extLst>
          </p:cNvPr>
          <p:cNvGraphicFramePr>
            <a:graphicFrameLocks noGrp="1"/>
          </p:cNvGraphicFramePr>
          <p:nvPr>
            <p:extLst>
              <p:ext uri="{D42A27DB-BD31-4B8C-83A1-F6EECF244321}">
                <p14:modId xmlns:p14="http://schemas.microsoft.com/office/powerpoint/2010/main" val="879250113"/>
              </p:ext>
            </p:extLst>
          </p:nvPr>
        </p:nvGraphicFramePr>
        <p:xfrm>
          <a:off x="926432" y="1397000"/>
          <a:ext cx="7760368" cy="3771128"/>
        </p:xfrm>
        <a:graphic>
          <a:graphicData uri="http://schemas.openxmlformats.org/drawingml/2006/table">
            <a:tbl>
              <a:tblPr firstRow="1" bandRow="1">
                <a:tableStyleId>{5940675A-B579-460E-94D1-54222C63F5DA}</a:tableStyleId>
              </a:tblPr>
              <a:tblGrid>
                <a:gridCol w="1283193">
                  <a:extLst>
                    <a:ext uri="{9D8B030D-6E8A-4147-A177-3AD203B41FA5}">
                      <a16:colId xmlns:a16="http://schemas.microsoft.com/office/drawing/2014/main" val="2535934473"/>
                    </a:ext>
                  </a:extLst>
                </a:gridCol>
                <a:gridCol w="1295435">
                  <a:extLst>
                    <a:ext uri="{9D8B030D-6E8A-4147-A177-3AD203B41FA5}">
                      <a16:colId xmlns:a16="http://schemas.microsoft.com/office/drawing/2014/main" val="3939330662"/>
                    </a:ext>
                  </a:extLst>
                </a:gridCol>
                <a:gridCol w="1295435">
                  <a:extLst>
                    <a:ext uri="{9D8B030D-6E8A-4147-A177-3AD203B41FA5}">
                      <a16:colId xmlns:a16="http://schemas.microsoft.com/office/drawing/2014/main" val="1010056989"/>
                    </a:ext>
                  </a:extLst>
                </a:gridCol>
                <a:gridCol w="1295435">
                  <a:extLst>
                    <a:ext uri="{9D8B030D-6E8A-4147-A177-3AD203B41FA5}">
                      <a16:colId xmlns:a16="http://schemas.microsoft.com/office/drawing/2014/main" val="3658792795"/>
                    </a:ext>
                  </a:extLst>
                </a:gridCol>
                <a:gridCol w="1295435">
                  <a:extLst>
                    <a:ext uri="{9D8B030D-6E8A-4147-A177-3AD203B41FA5}">
                      <a16:colId xmlns:a16="http://schemas.microsoft.com/office/drawing/2014/main" val="55427083"/>
                    </a:ext>
                  </a:extLst>
                </a:gridCol>
                <a:gridCol w="1295435">
                  <a:extLst>
                    <a:ext uri="{9D8B030D-6E8A-4147-A177-3AD203B41FA5}">
                      <a16:colId xmlns:a16="http://schemas.microsoft.com/office/drawing/2014/main" val="2891545383"/>
                    </a:ext>
                  </a:extLst>
                </a:gridCol>
              </a:tblGrid>
              <a:tr h="720558">
                <a:tc>
                  <a:txBody>
                    <a:bodyPr/>
                    <a:lstStyle/>
                    <a:p>
                      <a:endParaRPr lang="en-US" dirty="0"/>
                    </a:p>
                    <a:p>
                      <a:endParaRPr lang="en-IN" dirty="0"/>
                    </a:p>
                  </a:txBody>
                  <a:tcPr/>
                </a:tc>
                <a:tc>
                  <a:txBody>
                    <a:bodyPr/>
                    <a:lstStyle/>
                    <a:p>
                      <a:endParaRPr lang="en-US" dirty="0"/>
                    </a:p>
                    <a:p>
                      <a:r>
                        <a:rPr lang="en-IN" dirty="0"/>
                        <a:t>Precision </a:t>
                      </a:r>
                    </a:p>
                  </a:txBody>
                  <a:tcPr/>
                </a:tc>
                <a:tc>
                  <a:txBody>
                    <a:bodyPr/>
                    <a:lstStyle/>
                    <a:p>
                      <a:endParaRPr lang="en-US" dirty="0"/>
                    </a:p>
                    <a:p>
                      <a:r>
                        <a:rPr lang="en-IN" dirty="0"/>
                        <a:t>Precision </a:t>
                      </a:r>
                    </a:p>
                  </a:txBody>
                  <a:tcPr/>
                </a:tc>
                <a:tc>
                  <a:txBody>
                    <a:bodyPr/>
                    <a:lstStyle/>
                    <a:p>
                      <a:endParaRPr lang="en-IN" dirty="0"/>
                    </a:p>
                    <a:p>
                      <a:r>
                        <a:rPr lang="en-IN" dirty="0"/>
                        <a:t>F1-score </a:t>
                      </a:r>
                    </a:p>
                  </a:txBody>
                  <a:tcPr/>
                </a:tc>
                <a:tc>
                  <a:txBody>
                    <a:bodyPr/>
                    <a:lstStyle/>
                    <a:p>
                      <a:endParaRPr lang="en-US" dirty="0"/>
                    </a:p>
                    <a:p>
                      <a:r>
                        <a:rPr lang="en-IN" dirty="0"/>
                        <a:t>Support </a:t>
                      </a:r>
                    </a:p>
                  </a:txBody>
                  <a:tcPr/>
                </a:tc>
                <a:tc>
                  <a:txBody>
                    <a:bodyPr/>
                    <a:lstStyle/>
                    <a:p>
                      <a:endParaRPr lang="en-US" dirty="0"/>
                    </a:p>
                    <a:p>
                      <a:r>
                        <a:rPr lang="en-IN" dirty="0"/>
                        <a:t>Accuracy</a:t>
                      </a:r>
                    </a:p>
                  </a:txBody>
                  <a:tcPr/>
                </a:tc>
                <a:extLst>
                  <a:ext uri="{0D108BD9-81ED-4DB2-BD59-A6C34878D82A}">
                    <a16:rowId xmlns:a16="http://schemas.microsoft.com/office/drawing/2014/main" val="1633341677"/>
                  </a:ext>
                </a:extLst>
              </a:tr>
              <a:tr h="525242">
                <a:tc>
                  <a:txBody>
                    <a:bodyPr/>
                    <a:lstStyle/>
                    <a:p>
                      <a:r>
                        <a:rPr lang="en-US" dirty="0"/>
                        <a:t>Cardboard </a:t>
                      </a:r>
                      <a:endParaRPr lang="en-IN" dirty="0"/>
                    </a:p>
                  </a:txBody>
                  <a:tcPr/>
                </a:tc>
                <a:tc>
                  <a:txBody>
                    <a:bodyPr/>
                    <a:lstStyle/>
                    <a:p>
                      <a:r>
                        <a:rPr lang="en-US" dirty="0"/>
                        <a:t>0.94</a:t>
                      </a:r>
                      <a:endParaRPr lang="en-IN" dirty="0"/>
                    </a:p>
                  </a:txBody>
                  <a:tcPr/>
                </a:tc>
                <a:tc>
                  <a:txBody>
                    <a:bodyPr/>
                    <a:lstStyle/>
                    <a:p>
                      <a:r>
                        <a:rPr lang="en-US" dirty="0"/>
                        <a:t>0.97</a:t>
                      </a:r>
                      <a:endParaRPr lang="en-IN" dirty="0"/>
                    </a:p>
                  </a:txBody>
                  <a:tcPr/>
                </a:tc>
                <a:tc>
                  <a:txBody>
                    <a:bodyPr/>
                    <a:lstStyle/>
                    <a:p>
                      <a:r>
                        <a:rPr lang="en-US" dirty="0"/>
                        <a:t>0.95 </a:t>
                      </a:r>
                      <a:endParaRPr lang="en-IN" dirty="0"/>
                    </a:p>
                  </a:txBody>
                  <a:tcPr/>
                </a:tc>
                <a:tc>
                  <a:txBody>
                    <a:bodyPr/>
                    <a:lstStyle/>
                    <a:p>
                      <a:r>
                        <a:rPr lang="en-US" dirty="0"/>
                        <a:t>30</a:t>
                      </a:r>
                      <a:endParaRPr lang="en-IN" dirty="0"/>
                    </a:p>
                  </a:txBody>
                  <a:tcPr/>
                </a:tc>
                <a:tc>
                  <a:txBody>
                    <a:bodyPr/>
                    <a:lstStyle/>
                    <a:p>
                      <a:r>
                        <a:rPr lang="en-US" dirty="0"/>
                        <a:t> 0.96 </a:t>
                      </a:r>
                      <a:endParaRPr lang="en-IN" dirty="0"/>
                    </a:p>
                  </a:txBody>
                  <a:tcPr/>
                </a:tc>
                <a:extLst>
                  <a:ext uri="{0D108BD9-81ED-4DB2-BD59-A6C34878D82A}">
                    <a16:rowId xmlns:a16="http://schemas.microsoft.com/office/drawing/2014/main" val="1974114042"/>
                  </a:ext>
                </a:extLst>
              </a:tr>
              <a:tr h="523240">
                <a:tc>
                  <a:txBody>
                    <a:bodyPr/>
                    <a:lstStyle/>
                    <a:p>
                      <a:r>
                        <a:rPr lang="en-IN" dirty="0"/>
                        <a:t>Glass </a:t>
                      </a:r>
                    </a:p>
                  </a:txBody>
                  <a:tcPr/>
                </a:tc>
                <a:tc>
                  <a:txBody>
                    <a:bodyPr/>
                    <a:lstStyle/>
                    <a:p>
                      <a:r>
                        <a:rPr lang="en-IN" dirty="0"/>
                        <a:t> 0.95  </a:t>
                      </a:r>
                    </a:p>
                  </a:txBody>
                  <a:tcPr/>
                </a:tc>
                <a:tc>
                  <a:txBody>
                    <a:bodyPr/>
                    <a:lstStyle/>
                    <a:p>
                      <a:r>
                        <a:rPr lang="en-IN" dirty="0"/>
                        <a:t>0.92 </a:t>
                      </a:r>
                    </a:p>
                  </a:txBody>
                  <a:tcPr/>
                </a:tc>
                <a:tc>
                  <a:txBody>
                    <a:bodyPr/>
                    <a:lstStyle/>
                    <a:p>
                      <a:r>
                        <a:rPr lang="en-IN" dirty="0"/>
                        <a:t> 0.94 </a:t>
                      </a:r>
                    </a:p>
                  </a:txBody>
                  <a:tcPr/>
                </a:tc>
                <a:tc>
                  <a:txBody>
                    <a:bodyPr/>
                    <a:lstStyle/>
                    <a:p>
                      <a:r>
                        <a:rPr lang="en-IN" dirty="0"/>
                        <a:t> 39  </a:t>
                      </a:r>
                    </a:p>
                  </a:txBody>
                  <a:tcPr/>
                </a:tc>
                <a:tc>
                  <a:txBody>
                    <a:bodyPr/>
                    <a:lstStyle/>
                    <a:p>
                      <a:r>
                        <a:rPr lang="en-IN" dirty="0"/>
                        <a:t> 0.92 </a:t>
                      </a:r>
                    </a:p>
                  </a:txBody>
                  <a:tcPr/>
                </a:tc>
                <a:extLst>
                  <a:ext uri="{0D108BD9-81ED-4DB2-BD59-A6C34878D82A}">
                    <a16:rowId xmlns:a16="http://schemas.microsoft.com/office/drawing/2014/main" val="3415003332"/>
                  </a:ext>
                </a:extLst>
              </a:tr>
              <a:tr h="524981">
                <a:tc>
                  <a:txBody>
                    <a:bodyPr/>
                    <a:lstStyle/>
                    <a:p>
                      <a:r>
                        <a:rPr lang="en-IN" dirty="0"/>
                        <a:t>Metal  </a:t>
                      </a:r>
                    </a:p>
                  </a:txBody>
                  <a:tcPr/>
                </a:tc>
                <a:tc>
                  <a:txBody>
                    <a:bodyPr/>
                    <a:lstStyle/>
                    <a:p>
                      <a:r>
                        <a:rPr lang="en-IN" dirty="0"/>
                        <a:t>1.00 </a:t>
                      </a:r>
                    </a:p>
                  </a:txBody>
                  <a:tcPr/>
                </a:tc>
                <a:tc>
                  <a:txBody>
                    <a:bodyPr/>
                    <a:lstStyle/>
                    <a:p>
                      <a:r>
                        <a:rPr lang="en-IN" dirty="0"/>
                        <a:t>0.94  </a:t>
                      </a:r>
                    </a:p>
                  </a:txBody>
                  <a:tcPr/>
                </a:tc>
                <a:tc>
                  <a:txBody>
                    <a:bodyPr/>
                    <a:lstStyle/>
                    <a:p>
                      <a:r>
                        <a:rPr lang="en-IN" dirty="0"/>
                        <a:t> 0.97 </a:t>
                      </a:r>
                    </a:p>
                  </a:txBody>
                  <a:tcPr/>
                </a:tc>
                <a:tc>
                  <a:txBody>
                    <a:bodyPr/>
                    <a:lstStyle/>
                    <a:p>
                      <a:r>
                        <a:rPr lang="en-IN" dirty="0"/>
                        <a:t> 36  </a:t>
                      </a:r>
                    </a:p>
                  </a:txBody>
                  <a:tcPr/>
                </a:tc>
                <a:tc>
                  <a:txBody>
                    <a:bodyPr/>
                    <a:lstStyle/>
                    <a:p>
                      <a:r>
                        <a:rPr lang="en-IN" dirty="0"/>
                        <a:t> 0.94 </a:t>
                      </a:r>
                    </a:p>
                  </a:txBody>
                  <a:tcPr/>
                </a:tc>
                <a:extLst>
                  <a:ext uri="{0D108BD9-81ED-4DB2-BD59-A6C34878D82A}">
                    <a16:rowId xmlns:a16="http://schemas.microsoft.com/office/drawing/2014/main" val="3739648515"/>
                  </a:ext>
                </a:extLst>
              </a:tr>
              <a:tr h="514691">
                <a:tc>
                  <a:txBody>
                    <a:bodyPr/>
                    <a:lstStyle/>
                    <a:p>
                      <a:r>
                        <a:rPr lang="en-IN" dirty="0"/>
                        <a:t>Paper  </a:t>
                      </a:r>
                    </a:p>
                  </a:txBody>
                  <a:tcPr/>
                </a:tc>
                <a:tc>
                  <a:txBody>
                    <a:bodyPr/>
                    <a:lstStyle/>
                    <a:p>
                      <a:r>
                        <a:rPr lang="en-IN" dirty="0"/>
                        <a:t>0.95 </a:t>
                      </a:r>
                    </a:p>
                  </a:txBody>
                  <a:tcPr/>
                </a:tc>
                <a:tc>
                  <a:txBody>
                    <a:bodyPr/>
                    <a:lstStyle/>
                    <a:p>
                      <a:r>
                        <a:rPr lang="en-IN" dirty="0"/>
                        <a:t>0.98 </a:t>
                      </a:r>
                    </a:p>
                  </a:txBody>
                  <a:tcPr/>
                </a:tc>
                <a:tc>
                  <a:txBody>
                    <a:bodyPr/>
                    <a:lstStyle/>
                    <a:p>
                      <a:r>
                        <a:rPr lang="en-IN" dirty="0"/>
                        <a:t> 0.96 </a:t>
                      </a:r>
                    </a:p>
                  </a:txBody>
                  <a:tcPr/>
                </a:tc>
                <a:tc>
                  <a:txBody>
                    <a:bodyPr/>
                    <a:lstStyle/>
                    <a:p>
                      <a:r>
                        <a:rPr lang="en-IN" dirty="0"/>
                        <a:t> 56 </a:t>
                      </a:r>
                    </a:p>
                  </a:txBody>
                  <a:tcPr/>
                </a:tc>
                <a:tc>
                  <a:txBody>
                    <a:bodyPr/>
                    <a:lstStyle/>
                    <a:p>
                      <a:r>
                        <a:rPr lang="en-IN" dirty="0"/>
                        <a:t> 0.98 </a:t>
                      </a:r>
                    </a:p>
                  </a:txBody>
                  <a:tcPr/>
                </a:tc>
                <a:extLst>
                  <a:ext uri="{0D108BD9-81ED-4DB2-BD59-A6C34878D82A}">
                    <a16:rowId xmlns:a16="http://schemas.microsoft.com/office/drawing/2014/main" val="281451669"/>
                  </a:ext>
                </a:extLst>
              </a:tr>
              <a:tr h="492369">
                <a:tc>
                  <a:txBody>
                    <a:bodyPr/>
                    <a:lstStyle/>
                    <a:p>
                      <a:r>
                        <a:rPr lang="en-US" dirty="0"/>
                        <a:t>Plastic </a:t>
                      </a:r>
                      <a:endParaRPr lang="en-IN" dirty="0"/>
                    </a:p>
                  </a:txBody>
                  <a:tcPr/>
                </a:tc>
                <a:tc>
                  <a:txBody>
                    <a:bodyPr/>
                    <a:lstStyle/>
                    <a:p>
                      <a:r>
                        <a:rPr lang="en-US" dirty="0"/>
                        <a:t> 0.91 </a:t>
                      </a:r>
                      <a:endParaRPr lang="en-IN" dirty="0"/>
                    </a:p>
                  </a:txBody>
                  <a:tcPr/>
                </a:tc>
                <a:tc>
                  <a:txBody>
                    <a:bodyPr/>
                    <a:lstStyle/>
                    <a:p>
                      <a:r>
                        <a:rPr lang="en-US" dirty="0"/>
                        <a:t> 0.91  </a:t>
                      </a:r>
                      <a:endParaRPr lang="en-IN" dirty="0"/>
                    </a:p>
                  </a:txBody>
                  <a:tcPr/>
                </a:tc>
                <a:tc>
                  <a:txBody>
                    <a:bodyPr/>
                    <a:lstStyle/>
                    <a:p>
                      <a:r>
                        <a:rPr lang="en-US" dirty="0"/>
                        <a:t>0.88  </a:t>
                      </a:r>
                      <a:endParaRPr lang="en-IN" dirty="0"/>
                    </a:p>
                  </a:txBody>
                  <a:tcPr/>
                </a:tc>
                <a:tc>
                  <a:txBody>
                    <a:bodyPr/>
                    <a:lstStyle/>
                    <a:p>
                      <a:r>
                        <a:rPr lang="en-US" dirty="0"/>
                        <a:t>0.88 </a:t>
                      </a:r>
                      <a:endParaRPr lang="en-IN" dirty="0"/>
                    </a:p>
                  </a:txBody>
                  <a:tcPr/>
                </a:tc>
                <a:tc>
                  <a:txBody>
                    <a:bodyPr/>
                    <a:lstStyle/>
                    <a:p>
                      <a:r>
                        <a:rPr lang="en-US" dirty="0"/>
                        <a:t>0.87 </a:t>
                      </a:r>
                      <a:endParaRPr lang="en-IN" dirty="0"/>
                    </a:p>
                  </a:txBody>
                  <a:tcPr/>
                </a:tc>
                <a:extLst>
                  <a:ext uri="{0D108BD9-81ED-4DB2-BD59-A6C34878D82A}">
                    <a16:rowId xmlns:a16="http://schemas.microsoft.com/office/drawing/2014/main" val="3274315841"/>
                  </a:ext>
                </a:extLst>
              </a:tr>
              <a:tr h="470047">
                <a:tc>
                  <a:txBody>
                    <a:bodyPr/>
                    <a:lstStyle/>
                    <a:p>
                      <a:r>
                        <a:rPr lang="en-IN" dirty="0"/>
                        <a:t>Trash </a:t>
                      </a:r>
                    </a:p>
                  </a:txBody>
                  <a:tcPr/>
                </a:tc>
                <a:tc>
                  <a:txBody>
                    <a:bodyPr/>
                    <a:lstStyle/>
                    <a:p>
                      <a:r>
                        <a:rPr lang="en-IN" dirty="0"/>
                        <a:t>0.88 </a:t>
                      </a:r>
                    </a:p>
                  </a:txBody>
                  <a:tcPr/>
                </a:tc>
                <a:tc>
                  <a:txBody>
                    <a:bodyPr/>
                    <a:lstStyle/>
                    <a:p>
                      <a:r>
                        <a:rPr lang="en-IN" dirty="0"/>
                        <a:t> 1.00  </a:t>
                      </a:r>
                    </a:p>
                  </a:txBody>
                  <a:tcPr/>
                </a:tc>
                <a:tc>
                  <a:txBody>
                    <a:bodyPr/>
                    <a:lstStyle/>
                    <a:p>
                      <a:r>
                        <a:rPr lang="en-IN" dirty="0"/>
                        <a:t> 0.93 </a:t>
                      </a:r>
                    </a:p>
                  </a:txBody>
                  <a:tcPr/>
                </a:tc>
                <a:tc>
                  <a:txBody>
                    <a:bodyPr/>
                    <a:lstStyle/>
                    <a:p>
                      <a:r>
                        <a:rPr lang="en-IN" dirty="0"/>
                        <a:t> 14  </a:t>
                      </a:r>
                    </a:p>
                  </a:txBody>
                  <a:tcPr/>
                </a:tc>
                <a:tc>
                  <a:txBody>
                    <a:bodyPr/>
                    <a:lstStyle/>
                    <a:p>
                      <a:r>
                        <a:rPr lang="en-IN" dirty="0"/>
                        <a:t> 1.00 </a:t>
                      </a:r>
                    </a:p>
                  </a:txBody>
                  <a:tcPr/>
                </a:tc>
                <a:extLst>
                  <a:ext uri="{0D108BD9-81ED-4DB2-BD59-A6C34878D82A}">
                    <a16:rowId xmlns:a16="http://schemas.microsoft.com/office/drawing/2014/main" val="2626132015"/>
                  </a:ext>
                </a:extLst>
              </a:tr>
            </a:tbl>
          </a:graphicData>
        </a:graphic>
      </p:graphicFrame>
    </p:spTree>
    <p:extLst>
      <p:ext uri="{BB962C8B-B14F-4D97-AF65-F5344CB8AC3E}">
        <p14:creationId xmlns:p14="http://schemas.microsoft.com/office/powerpoint/2010/main" val="3505561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9C7F5B-4F92-3E38-798F-F594AB42EC08}"/>
              </a:ext>
            </a:extLst>
          </p:cNvPr>
          <p:cNvSpPr>
            <a:spLocks noGrp="1"/>
          </p:cNvSpPr>
          <p:nvPr>
            <p:ph/>
          </p:nvPr>
        </p:nvSpPr>
        <p:spPr>
          <a:xfrm>
            <a:off x="457199" y="782053"/>
            <a:ext cx="8542421" cy="5582304"/>
          </a:xfrm>
        </p:spPr>
        <p:txBody>
          <a:bodyPr/>
          <a:lstStyle/>
          <a:p>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Fig : Confusion metrics                         </a:t>
            </a:r>
            <a:r>
              <a:rPr lang="en-IN" sz="1800" kern="100" dirty="0">
                <a:solidFill>
                  <a:srgbClr val="000000"/>
                </a:solidFill>
                <a:effectLst/>
                <a:latin typeface="Times New Roman" panose="02020603050405020304" pitchFamily="18" charset="0"/>
                <a:ea typeface="Times New Roman" panose="02020603050405020304" pitchFamily="18" charset="0"/>
              </a:rPr>
              <a:t>Fig: Actual and predicted images  </a:t>
            </a:r>
          </a:p>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  </a:t>
            </a:r>
          </a:p>
        </p:txBody>
      </p:sp>
      <p:sp>
        <p:nvSpPr>
          <p:cNvPr id="3" name="Date Placeholder 2">
            <a:extLst>
              <a:ext uri="{FF2B5EF4-FFF2-40B4-BE49-F238E27FC236}">
                <a16:creationId xmlns:a16="http://schemas.microsoft.com/office/drawing/2014/main" id="{CEC62425-57D1-1C3F-EACA-C3BDB66B10C3}"/>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44DDFDA7-0B8A-AB3A-A612-BC80C3D1B71D}"/>
              </a:ext>
            </a:extLst>
          </p:cNvPr>
          <p:cNvSpPr>
            <a:spLocks noGrp="1"/>
          </p:cNvSpPr>
          <p:nvPr>
            <p:ph type="sldNum" sz="quarter" idx="12"/>
          </p:nvPr>
        </p:nvSpPr>
        <p:spPr/>
        <p:txBody>
          <a:bodyPr/>
          <a:lstStyle/>
          <a:p>
            <a:pPr>
              <a:defRPr/>
            </a:pPr>
            <a:fld id="{B9A37242-22DB-4743-88F0-CDF2C6375226}" type="slidenum">
              <a:rPr lang="en-US" smtClean="0"/>
              <a:pPr>
                <a:defRPr/>
              </a:pPr>
              <a:t>62</a:t>
            </a:fld>
            <a:endParaRPr lang="en-US" dirty="0"/>
          </a:p>
        </p:txBody>
      </p:sp>
      <p:pic>
        <p:nvPicPr>
          <p:cNvPr id="5" name="Picture 4">
            <a:extLst>
              <a:ext uri="{FF2B5EF4-FFF2-40B4-BE49-F238E27FC236}">
                <a16:creationId xmlns:a16="http://schemas.microsoft.com/office/drawing/2014/main" id="{2E8CC430-C02A-ACCB-4430-B97AD689F0F4}"/>
              </a:ext>
            </a:extLst>
          </p:cNvPr>
          <p:cNvPicPr/>
          <p:nvPr/>
        </p:nvPicPr>
        <p:blipFill>
          <a:blip r:embed="rId2"/>
          <a:stretch>
            <a:fillRect/>
          </a:stretch>
        </p:blipFill>
        <p:spPr>
          <a:xfrm>
            <a:off x="1070811" y="1455821"/>
            <a:ext cx="3621505" cy="4078705"/>
          </a:xfrm>
          <a:prstGeom prst="rect">
            <a:avLst/>
          </a:prstGeom>
        </p:spPr>
      </p:pic>
      <p:grpSp>
        <p:nvGrpSpPr>
          <p:cNvPr id="6" name="Group 5">
            <a:extLst>
              <a:ext uri="{FF2B5EF4-FFF2-40B4-BE49-F238E27FC236}">
                <a16:creationId xmlns:a16="http://schemas.microsoft.com/office/drawing/2014/main" id="{10189015-3C85-09FD-A761-0C1AFCC6613D}"/>
              </a:ext>
            </a:extLst>
          </p:cNvPr>
          <p:cNvGrpSpPr/>
          <p:nvPr/>
        </p:nvGrpSpPr>
        <p:grpSpPr>
          <a:xfrm>
            <a:off x="5029200" y="1744579"/>
            <a:ext cx="3801979" cy="3368841"/>
            <a:chOff x="0" y="0"/>
            <a:chExt cx="2455662" cy="2141220"/>
          </a:xfrm>
        </p:grpSpPr>
        <p:pic>
          <p:nvPicPr>
            <p:cNvPr id="7" name="Picture 6">
              <a:extLst>
                <a:ext uri="{FF2B5EF4-FFF2-40B4-BE49-F238E27FC236}">
                  <a16:creationId xmlns:a16="http://schemas.microsoft.com/office/drawing/2014/main" id="{7DB3E888-E06C-52E5-208D-E2C6D82690F4}"/>
                </a:ext>
              </a:extLst>
            </p:cNvPr>
            <p:cNvPicPr/>
            <p:nvPr/>
          </p:nvPicPr>
          <p:blipFill>
            <a:blip r:embed="rId3"/>
            <a:stretch>
              <a:fillRect/>
            </a:stretch>
          </p:blipFill>
          <p:spPr>
            <a:xfrm>
              <a:off x="0" y="0"/>
              <a:ext cx="1272540" cy="2141220"/>
            </a:xfrm>
            <a:prstGeom prst="rect">
              <a:avLst/>
            </a:prstGeom>
          </p:spPr>
        </p:pic>
        <p:pic>
          <p:nvPicPr>
            <p:cNvPr id="8" name="Picture 7">
              <a:extLst>
                <a:ext uri="{FF2B5EF4-FFF2-40B4-BE49-F238E27FC236}">
                  <a16:creationId xmlns:a16="http://schemas.microsoft.com/office/drawing/2014/main" id="{94882E0C-EEF4-38DF-B03B-F1CC9E491D5C}"/>
                </a:ext>
              </a:extLst>
            </p:cNvPr>
            <p:cNvPicPr/>
            <p:nvPr/>
          </p:nvPicPr>
          <p:blipFill>
            <a:blip r:embed="rId4"/>
            <a:stretch>
              <a:fillRect/>
            </a:stretch>
          </p:blipFill>
          <p:spPr>
            <a:xfrm>
              <a:off x="1276351" y="0"/>
              <a:ext cx="1179311" cy="2141220"/>
            </a:xfrm>
            <a:prstGeom prst="rect">
              <a:avLst/>
            </a:prstGeom>
          </p:spPr>
        </p:pic>
      </p:grpSp>
    </p:spTree>
    <p:extLst>
      <p:ext uri="{BB962C8B-B14F-4D97-AF65-F5344CB8AC3E}">
        <p14:creationId xmlns:p14="http://schemas.microsoft.com/office/powerpoint/2010/main" val="23824281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AAA25F70-9288-63AA-EF29-4708C4D78DBC}"/>
              </a:ext>
            </a:extLst>
          </p:cNvPr>
          <p:cNvGraphicFramePr>
            <a:graphicFrameLocks noGrp="1"/>
          </p:cNvGraphicFramePr>
          <p:nvPr>
            <p:ph/>
            <p:extLst>
              <p:ext uri="{D42A27DB-BD31-4B8C-83A1-F6EECF244321}">
                <p14:modId xmlns:p14="http://schemas.microsoft.com/office/powerpoint/2010/main" val="3549671820"/>
              </p:ext>
            </p:extLst>
          </p:nvPr>
        </p:nvGraphicFramePr>
        <p:xfrm>
          <a:off x="960522" y="830179"/>
          <a:ext cx="7230978" cy="2079372"/>
        </p:xfrm>
        <a:graphic>
          <a:graphicData uri="http://schemas.openxmlformats.org/drawingml/2006/table">
            <a:tbl>
              <a:tblPr firstRow="1" bandRow="1">
                <a:tableStyleId>{5940675A-B579-460E-94D1-54222C63F5DA}</a:tableStyleId>
              </a:tblPr>
              <a:tblGrid>
                <a:gridCol w="2410326">
                  <a:extLst>
                    <a:ext uri="{9D8B030D-6E8A-4147-A177-3AD203B41FA5}">
                      <a16:colId xmlns:a16="http://schemas.microsoft.com/office/drawing/2014/main" val="3557535738"/>
                    </a:ext>
                  </a:extLst>
                </a:gridCol>
                <a:gridCol w="2410326">
                  <a:extLst>
                    <a:ext uri="{9D8B030D-6E8A-4147-A177-3AD203B41FA5}">
                      <a16:colId xmlns:a16="http://schemas.microsoft.com/office/drawing/2014/main" val="1622003393"/>
                    </a:ext>
                  </a:extLst>
                </a:gridCol>
                <a:gridCol w="2410326">
                  <a:extLst>
                    <a:ext uri="{9D8B030D-6E8A-4147-A177-3AD203B41FA5}">
                      <a16:colId xmlns:a16="http://schemas.microsoft.com/office/drawing/2014/main" val="4025711990"/>
                    </a:ext>
                  </a:extLst>
                </a:gridCol>
              </a:tblGrid>
              <a:tr h="583684">
                <a:tc>
                  <a:txBody>
                    <a:bodyPr/>
                    <a:lstStyle/>
                    <a:p>
                      <a:r>
                        <a:rPr lang="en-US" dirty="0"/>
                        <a:t>       </a:t>
                      </a:r>
                      <a:r>
                        <a:rPr lang="en-US" sz="2000" dirty="0"/>
                        <a:t>Model</a:t>
                      </a:r>
                      <a:endParaRPr lang="en-IN" sz="2000" dirty="0"/>
                    </a:p>
                  </a:txBody>
                  <a:tcPr/>
                </a:tc>
                <a:tc>
                  <a:txBody>
                    <a:bodyPr/>
                    <a:lstStyle/>
                    <a:p>
                      <a:r>
                        <a:rPr lang="en-US" dirty="0"/>
                        <a:t>    </a:t>
                      </a:r>
                      <a:r>
                        <a:rPr lang="en-US" sz="2000" dirty="0"/>
                        <a:t>Train Accuracy</a:t>
                      </a:r>
                      <a:endParaRPr lang="en-IN" sz="2000" dirty="0"/>
                    </a:p>
                  </a:txBody>
                  <a:tcPr/>
                </a:tc>
                <a:tc>
                  <a:txBody>
                    <a:bodyPr/>
                    <a:lstStyle/>
                    <a:p>
                      <a:r>
                        <a:rPr lang="en-US" sz="2000" dirty="0"/>
                        <a:t>    Test Accuracy</a:t>
                      </a:r>
                      <a:endParaRPr lang="en-IN" sz="2000" dirty="0"/>
                    </a:p>
                  </a:txBody>
                  <a:tcPr/>
                </a:tc>
                <a:extLst>
                  <a:ext uri="{0D108BD9-81ED-4DB2-BD59-A6C34878D82A}">
                    <a16:rowId xmlns:a16="http://schemas.microsoft.com/office/drawing/2014/main" val="108859949"/>
                  </a:ext>
                </a:extLst>
              </a:tr>
              <a:tr h="510723">
                <a:tc>
                  <a:txBody>
                    <a:bodyPr/>
                    <a:lstStyle/>
                    <a:p>
                      <a:r>
                        <a:rPr lang="en-US" dirty="0"/>
                        <a:t>     VGG 16</a:t>
                      </a:r>
                      <a:endParaRPr lang="en-IN" dirty="0"/>
                    </a:p>
                  </a:txBody>
                  <a:tcPr/>
                </a:tc>
                <a:tc>
                  <a:txBody>
                    <a:bodyPr/>
                    <a:lstStyle/>
                    <a:p>
                      <a:r>
                        <a:rPr lang="en-US" dirty="0"/>
                        <a:t>         98%</a:t>
                      </a:r>
                      <a:endParaRPr lang="en-IN" dirty="0"/>
                    </a:p>
                  </a:txBody>
                  <a:tcPr/>
                </a:tc>
                <a:tc>
                  <a:txBody>
                    <a:bodyPr/>
                    <a:lstStyle/>
                    <a:p>
                      <a:r>
                        <a:rPr lang="en-US" dirty="0"/>
                        <a:t>         94.19  </a:t>
                      </a:r>
                      <a:endParaRPr lang="en-IN" dirty="0"/>
                    </a:p>
                  </a:txBody>
                  <a:tcPr/>
                </a:tc>
                <a:extLst>
                  <a:ext uri="{0D108BD9-81ED-4DB2-BD59-A6C34878D82A}">
                    <a16:rowId xmlns:a16="http://schemas.microsoft.com/office/drawing/2014/main" val="1046498107"/>
                  </a:ext>
                </a:extLst>
              </a:tr>
              <a:tr h="522883">
                <a:tc>
                  <a:txBody>
                    <a:bodyPr/>
                    <a:lstStyle/>
                    <a:p>
                      <a:r>
                        <a:rPr lang="en-US" dirty="0"/>
                        <a:t>   Densenet121</a:t>
                      </a:r>
                      <a:endParaRPr lang="en-IN" dirty="0"/>
                    </a:p>
                  </a:txBody>
                  <a:tcPr/>
                </a:tc>
                <a:tc>
                  <a:txBody>
                    <a:bodyPr/>
                    <a:lstStyle/>
                    <a:p>
                      <a:r>
                        <a:rPr lang="en-US" dirty="0"/>
                        <a:t>        93%</a:t>
                      </a:r>
                      <a:endParaRPr lang="en-IN" dirty="0"/>
                    </a:p>
                  </a:txBody>
                  <a:tcPr/>
                </a:tc>
                <a:tc>
                  <a:txBody>
                    <a:bodyPr/>
                    <a:lstStyle/>
                    <a:p>
                      <a:r>
                        <a:rPr lang="en-US" dirty="0"/>
                        <a:t>         84.82%</a:t>
                      </a:r>
                      <a:endParaRPr lang="en-IN" dirty="0"/>
                    </a:p>
                  </a:txBody>
                  <a:tcPr/>
                </a:tc>
                <a:extLst>
                  <a:ext uri="{0D108BD9-81ED-4DB2-BD59-A6C34878D82A}">
                    <a16:rowId xmlns:a16="http://schemas.microsoft.com/office/drawing/2014/main" val="2243879795"/>
                  </a:ext>
                </a:extLst>
              </a:tr>
              <a:tr h="462082">
                <a:tc>
                  <a:txBody>
                    <a:bodyPr/>
                    <a:lstStyle/>
                    <a:p>
                      <a:r>
                        <a:rPr lang="en-US" dirty="0"/>
                        <a:t>    MobilenetV3</a:t>
                      </a:r>
                      <a:endParaRPr lang="en-IN" dirty="0"/>
                    </a:p>
                  </a:txBody>
                  <a:tcPr/>
                </a:tc>
                <a:tc>
                  <a:txBody>
                    <a:bodyPr/>
                    <a:lstStyle/>
                    <a:p>
                      <a:r>
                        <a:rPr lang="en-US" dirty="0"/>
                        <a:t>        82.9</a:t>
                      </a:r>
                      <a:endParaRPr lang="en-IN" dirty="0"/>
                    </a:p>
                  </a:txBody>
                  <a:tcPr/>
                </a:tc>
                <a:tc>
                  <a:txBody>
                    <a:bodyPr/>
                    <a:lstStyle/>
                    <a:p>
                      <a:r>
                        <a:rPr lang="en-US" dirty="0"/>
                        <a:t>         87.05</a:t>
                      </a:r>
                    </a:p>
                  </a:txBody>
                  <a:tcPr/>
                </a:tc>
                <a:extLst>
                  <a:ext uri="{0D108BD9-81ED-4DB2-BD59-A6C34878D82A}">
                    <a16:rowId xmlns:a16="http://schemas.microsoft.com/office/drawing/2014/main" val="3957993856"/>
                  </a:ext>
                </a:extLst>
              </a:tr>
            </a:tbl>
          </a:graphicData>
        </a:graphic>
      </p:graphicFrame>
      <p:sp>
        <p:nvSpPr>
          <p:cNvPr id="3" name="Date Placeholder 2">
            <a:extLst>
              <a:ext uri="{FF2B5EF4-FFF2-40B4-BE49-F238E27FC236}">
                <a16:creationId xmlns:a16="http://schemas.microsoft.com/office/drawing/2014/main" id="{67E3DA6E-21C3-AF9A-2940-E0E5D0ACC2AE}"/>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D1C05651-33FC-86C4-F06C-8F34F962C0BA}"/>
              </a:ext>
            </a:extLst>
          </p:cNvPr>
          <p:cNvSpPr>
            <a:spLocks noGrp="1"/>
          </p:cNvSpPr>
          <p:nvPr>
            <p:ph type="sldNum" sz="quarter" idx="12"/>
          </p:nvPr>
        </p:nvSpPr>
        <p:spPr/>
        <p:txBody>
          <a:bodyPr/>
          <a:lstStyle/>
          <a:p>
            <a:pPr>
              <a:defRPr/>
            </a:pPr>
            <a:fld id="{B9A37242-22DB-4743-88F0-CDF2C6375226}" type="slidenum">
              <a:rPr lang="en-US" smtClean="0"/>
              <a:pPr>
                <a:defRPr/>
              </a:pPr>
              <a:t>63</a:t>
            </a:fld>
            <a:endParaRPr lang="en-US" dirty="0"/>
          </a:p>
        </p:txBody>
      </p:sp>
      <p:sp>
        <p:nvSpPr>
          <p:cNvPr id="7" name="TextBox 6">
            <a:extLst>
              <a:ext uri="{FF2B5EF4-FFF2-40B4-BE49-F238E27FC236}">
                <a16:creationId xmlns:a16="http://schemas.microsoft.com/office/drawing/2014/main" id="{F37BEF43-A44A-F152-69ED-C654515C502C}"/>
              </a:ext>
            </a:extLst>
          </p:cNvPr>
          <p:cNvSpPr txBox="1"/>
          <p:nvPr/>
        </p:nvSpPr>
        <p:spPr>
          <a:xfrm>
            <a:off x="2279985" y="3010282"/>
            <a:ext cx="4584030" cy="369332"/>
          </a:xfrm>
          <a:prstGeom prst="rect">
            <a:avLst/>
          </a:prstGeom>
          <a:noFill/>
        </p:spPr>
        <p:txBody>
          <a:bodyPr wrap="square">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               Table : Experiment results  </a:t>
            </a:r>
            <a:endParaRPr lang="en-IN" sz="1800" dirty="0"/>
          </a:p>
        </p:txBody>
      </p:sp>
      <p:pic>
        <p:nvPicPr>
          <p:cNvPr id="8" name="Picture 7">
            <a:extLst>
              <a:ext uri="{FF2B5EF4-FFF2-40B4-BE49-F238E27FC236}">
                <a16:creationId xmlns:a16="http://schemas.microsoft.com/office/drawing/2014/main" id="{A56F9063-B7B3-994E-D0D6-2DC1E3B3934A}"/>
              </a:ext>
            </a:extLst>
          </p:cNvPr>
          <p:cNvPicPr/>
          <p:nvPr/>
        </p:nvPicPr>
        <p:blipFill>
          <a:blip r:embed="rId2"/>
          <a:stretch>
            <a:fillRect/>
          </a:stretch>
        </p:blipFill>
        <p:spPr>
          <a:xfrm>
            <a:off x="757990" y="3429833"/>
            <a:ext cx="7050506" cy="2285766"/>
          </a:xfrm>
          <a:prstGeom prst="rect">
            <a:avLst/>
          </a:prstGeom>
        </p:spPr>
      </p:pic>
      <p:sp>
        <p:nvSpPr>
          <p:cNvPr id="10" name="TextBox 9">
            <a:extLst>
              <a:ext uri="{FF2B5EF4-FFF2-40B4-BE49-F238E27FC236}">
                <a16:creationId xmlns:a16="http://schemas.microsoft.com/office/drawing/2014/main" id="{35417C23-E3E2-8660-5763-F409EB52F4BA}"/>
              </a:ext>
            </a:extLst>
          </p:cNvPr>
          <p:cNvSpPr txBox="1"/>
          <p:nvPr/>
        </p:nvSpPr>
        <p:spPr>
          <a:xfrm>
            <a:off x="2012699" y="5715598"/>
            <a:ext cx="4664828" cy="684546"/>
          </a:xfrm>
          <a:prstGeom prst="rect">
            <a:avLst/>
          </a:prstGeom>
          <a:noFill/>
        </p:spPr>
        <p:txBody>
          <a:bodyPr wrap="square">
            <a:spAutoFit/>
          </a:bodyPr>
          <a:lstStyle/>
          <a:p>
            <a:pPr marL="5715" marR="898525" indent="-6350" algn="just">
              <a:lnSpc>
                <a:spcPct val="111000"/>
              </a:lnSpc>
              <a:spcAft>
                <a:spcPts val="1565"/>
              </a:spcAft>
            </a:pPr>
            <a:r>
              <a:rPr lang="en-IN" sz="1800" kern="100" dirty="0">
                <a:solidFill>
                  <a:srgbClr val="000000"/>
                </a:solidFill>
                <a:effectLst/>
                <a:latin typeface="Times New Roman" panose="02020603050405020304" pitchFamily="18" charset="0"/>
                <a:ea typeface="Times New Roman" panose="02020603050405020304" pitchFamily="18" charset="0"/>
              </a:rPr>
              <a:t>Fig :Comparison</a:t>
            </a:r>
            <a:r>
              <a:rPr lang="en-IN" sz="1800" kern="100" dirty="0">
                <a:solidFill>
                  <a:srgbClr val="000000"/>
                </a:solidFill>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of accuracy on                                	different models </a:t>
            </a:r>
          </a:p>
        </p:txBody>
      </p:sp>
    </p:spTree>
    <p:extLst>
      <p:ext uri="{BB962C8B-B14F-4D97-AF65-F5344CB8AC3E}">
        <p14:creationId xmlns:p14="http://schemas.microsoft.com/office/powerpoint/2010/main" val="34635481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D63D65-8C0D-4EF3-0439-6686E2BFFE00}"/>
              </a:ext>
            </a:extLst>
          </p:cNvPr>
          <p:cNvSpPr>
            <a:spLocks noGrp="1"/>
          </p:cNvSpPr>
          <p:nvPr>
            <p:ph/>
          </p:nvPr>
        </p:nvSpPr>
        <p:spPr>
          <a:xfrm>
            <a:off x="457199" y="670747"/>
            <a:ext cx="8597153" cy="5693610"/>
          </a:xfrm>
        </p:spPr>
        <p:txBody>
          <a:bodyPr/>
          <a:lstStyle/>
          <a:p>
            <a:pPr marL="0" indent="0" algn="just">
              <a:buNone/>
            </a:pPr>
            <a:r>
              <a:rPr lang="en-US" sz="1900" dirty="0">
                <a:latin typeface="Times New Roman" panose="02020603050405020304" pitchFamily="18" charset="0"/>
                <a:cs typeface="Times New Roman" panose="02020603050405020304" pitchFamily="18" charset="0"/>
              </a:rPr>
              <a:t>                                                    </a:t>
            </a:r>
            <a:r>
              <a:rPr lang="en-US" sz="2400" dirty="0">
                <a:solidFill>
                  <a:schemeClr val="accent2">
                    <a:lumMod val="50000"/>
                  </a:schemeClr>
                </a:solidFill>
                <a:latin typeface="Times New Roman" panose="02020603050405020304" pitchFamily="18" charset="0"/>
                <a:cs typeface="Times New Roman" panose="02020603050405020304" pitchFamily="18" charset="0"/>
              </a:rPr>
              <a:t>Conclusion</a:t>
            </a:r>
          </a:p>
          <a:p>
            <a:pPr marL="0" indent="0" algn="just">
              <a:buNone/>
            </a:pPr>
            <a:r>
              <a:rPr lang="en-US" sz="1900" dirty="0">
                <a:latin typeface="Times New Roman" panose="02020603050405020304" pitchFamily="18" charset="0"/>
                <a:cs typeface="Times New Roman" panose="02020603050405020304" pitchFamily="18" charset="0"/>
              </a:rPr>
              <a:t>In this study, the implementation of the VGG16 model yielded remarkable results, achieving an impressive accuracy of 94% on the test data, outperforming both DenseNet121 (84% accuracy) and MobileNetV3 (87% accuracy). This highlights the model's high efficiency in classifying garbage images, underscoring its effectiveness in waste management applications. The success of VGG16 underscores its potential to contribute significantly to reducing garbage in our surroundings. With its robust classification capabilities, VGG16 holds promise for enhancing waste sorting processes and ultimately promoting cleaner environments.  </a:t>
            </a:r>
          </a:p>
          <a:p>
            <a:pPr marL="0" indent="0" algn="just">
              <a:buNone/>
            </a:pPr>
            <a:r>
              <a:rPr lang="en-US" sz="1900" dirty="0">
                <a:latin typeface="Times New Roman" panose="02020603050405020304" pitchFamily="18" charset="0"/>
                <a:cs typeface="Times New Roman" panose="02020603050405020304" pitchFamily="18" charset="0"/>
              </a:rPr>
              <a:t>Moving forward, future work could involve leveraging feature maps to further enhance garbage detection and classification systems. By utilizing tools like OpenCV, a versatile system for detecting various images, including cars, could be developed. With advancements in image detection, this system could be expanded to effectively identify a wide variety of trash, including ocean debris. Additionally, the development of a website or mobile app where users can upload images for classification could be explored. Handheld or portable machines for image detection could also be designed to aid in tasks such as beach garbage collection. Ultimately, these advancements could lead to the creation of robots </a:t>
            </a:r>
          </a:p>
          <a:p>
            <a:pPr marL="0" indent="0" algn="just">
              <a:buNone/>
            </a:pPr>
            <a:endParaRPr lang="en-IN" sz="1900" dirty="0">
              <a:solidFill>
                <a:schemeClr val="accent2">
                  <a:lumMod val="50000"/>
                </a:schemeClr>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27572DBC-AFEB-967E-0F11-8EF6D6939B80}"/>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C1B2D44F-4009-64D9-126C-8E38C4AC90FF}"/>
              </a:ext>
            </a:extLst>
          </p:cNvPr>
          <p:cNvSpPr>
            <a:spLocks noGrp="1"/>
          </p:cNvSpPr>
          <p:nvPr>
            <p:ph type="sldNum" sz="quarter" idx="12"/>
          </p:nvPr>
        </p:nvSpPr>
        <p:spPr/>
        <p:txBody>
          <a:bodyPr/>
          <a:lstStyle/>
          <a:p>
            <a:pPr>
              <a:defRPr/>
            </a:pPr>
            <a:fld id="{B9A37242-22DB-4743-88F0-CDF2C6375226}" type="slidenum">
              <a:rPr lang="en-US" smtClean="0"/>
              <a:pPr>
                <a:defRPr/>
              </a:pPr>
              <a:t>64</a:t>
            </a:fld>
            <a:endParaRPr lang="en-US" dirty="0"/>
          </a:p>
        </p:txBody>
      </p:sp>
      <p:sp>
        <p:nvSpPr>
          <p:cNvPr id="6" name="TextBox 5">
            <a:extLst>
              <a:ext uri="{FF2B5EF4-FFF2-40B4-BE49-F238E27FC236}">
                <a16:creationId xmlns:a16="http://schemas.microsoft.com/office/drawing/2014/main" id="{4C79CA21-C5A4-2206-4233-738EFA8F9596}"/>
              </a:ext>
            </a:extLst>
          </p:cNvPr>
          <p:cNvSpPr txBox="1"/>
          <p:nvPr/>
        </p:nvSpPr>
        <p:spPr>
          <a:xfrm>
            <a:off x="397040" y="1164390"/>
            <a:ext cx="8597153" cy="369332"/>
          </a:xfrm>
          <a:prstGeom prst="rect">
            <a:avLst/>
          </a:prstGeom>
          <a:noFill/>
        </p:spPr>
        <p:txBody>
          <a:bodyPr wrap="square">
            <a:spAutoFit/>
          </a:bodyPr>
          <a:lstStyle/>
          <a:p>
            <a:pPr marL="5715" marR="898525" indent="-6350" algn="just">
              <a:spcAft>
                <a:spcPts val="705"/>
              </a:spcAft>
            </a:pPr>
            <a:endParaRPr lang="en-IN" sz="1800" dirty="0"/>
          </a:p>
        </p:txBody>
      </p:sp>
    </p:spTree>
    <p:extLst>
      <p:ext uri="{BB962C8B-B14F-4D97-AF65-F5344CB8AC3E}">
        <p14:creationId xmlns:p14="http://schemas.microsoft.com/office/powerpoint/2010/main" val="29757539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433138" y="815788"/>
            <a:ext cx="8482262" cy="461665"/>
          </a:xfrm>
          <a:prstGeom prst="rect">
            <a:avLst/>
          </a:prstGeom>
          <a:noFill/>
        </p:spPr>
        <p:txBody>
          <a:bodyPr wrap="square" rtlCol="0">
            <a:spAutoFit/>
          </a:bodyPr>
          <a:lstStyle/>
          <a:p>
            <a:r>
              <a:rPr lang="en-IN" b="1" dirty="0"/>
              <a:t> </a:t>
            </a:r>
          </a:p>
        </p:txBody>
      </p:sp>
      <p:sp>
        <p:nvSpPr>
          <p:cNvPr id="4" name="TextBox 3">
            <a:extLst>
              <a:ext uri="{FF2B5EF4-FFF2-40B4-BE49-F238E27FC236}">
                <a16:creationId xmlns:a16="http://schemas.microsoft.com/office/drawing/2014/main" id="{5343EA08-AB9D-FF4C-DD37-465B332AEDDC}"/>
              </a:ext>
            </a:extLst>
          </p:cNvPr>
          <p:cNvSpPr txBox="1"/>
          <p:nvPr/>
        </p:nvSpPr>
        <p:spPr>
          <a:xfrm>
            <a:off x="433138" y="815788"/>
            <a:ext cx="8602577" cy="6001643"/>
          </a:xfrm>
          <a:prstGeom prst="rect">
            <a:avLst/>
          </a:prstGeom>
          <a:noFill/>
        </p:spPr>
        <p:txBody>
          <a:bodyPr wrap="square">
            <a:spAutoFit/>
          </a:bodyPr>
          <a:lstStyle/>
          <a:p>
            <a:r>
              <a:rPr lang="en-IN" sz="1900" b="1" dirty="0"/>
              <a:t>                                             </a:t>
            </a:r>
            <a:r>
              <a:rPr lang="en-IN" sz="2200" b="1" dirty="0"/>
              <a:t>References</a:t>
            </a:r>
          </a:p>
          <a:p>
            <a:r>
              <a:rPr lang="en-IN" sz="1800" b="1" dirty="0">
                <a:solidFill>
                  <a:schemeClr val="tx1"/>
                </a:solidFill>
              </a:rPr>
              <a:t>1)</a:t>
            </a:r>
            <a:r>
              <a:rPr lang="en-IN" sz="1800" dirty="0">
                <a:solidFill>
                  <a:schemeClr val="tx1"/>
                </a:solidFill>
              </a:rPr>
              <a:t> </a:t>
            </a:r>
            <a:r>
              <a:rPr lang="en-IN" sz="1800" dirty="0">
                <a:solidFill>
                  <a:schemeClr val="tx1">
                    <a:lumMod val="95000"/>
                    <a:lumOff val="5000"/>
                  </a:schemeClr>
                </a:solidFill>
              </a:rPr>
              <a:t>Shi, C., Tan, C., Wang, T., &amp; Wang, L. (2021). A waste classification method based on a m0ultilayer hybrid convolution neural network. Applied Sciences, 11(18), 8572. </a:t>
            </a:r>
          </a:p>
          <a:p>
            <a:r>
              <a:rPr lang="en-IN" sz="1800" b="1" dirty="0">
                <a:solidFill>
                  <a:schemeClr val="tx1">
                    <a:lumMod val="95000"/>
                    <a:lumOff val="5000"/>
                  </a:schemeClr>
                </a:solidFill>
              </a:rPr>
              <a:t>2) </a:t>
            </a:r>
            <a:r>
              <a:rPr lang="en-IN" sz="1800" dirty="0">
                <a:solidFill>
                  <a:schemeClr val="tx1">
                    <a:lumMod val="95000"/>
                    <a:lumOff val="5000"/>
                  </a:schemeClr>
                </a:solidFill>
              </a:rPr>
              <a:t>Melinte, D. O., </a:t>
            </a:r>
            <a:r>
              <a:rPr lang="en-IN" sz="1800" dirty="0" err="1">
                <a:solidFill>
                  <a:schemeClr val="tx1">
                    <a:lumMod val="95000"/>
                    <a:lumOff val="5000"/>
                  </a:schemeClr>
                </a:solidFill>
              </a:rPr>
              <a:t>Travediu</a:t>
            </a:r>
            <a:r>
              <a:rPr lang="en-IN" sz="1800" dirty="0">
                <a:solidFill>
                  <a:schemeClr val="tx1">
                    <a:lumMod val="95000"/>
                    <a:lumOff val="5000"/>
                  </a:schemeClr>
                </a:solidFill>
              </a:rPr>
              <a:t>, A. M., &amp; </a:t>
            </a:r>
            <a:r>
              <a:rPr lang="en-IN" sz="1800" dirty="0" err="1">
                <a:solidFill>
                  <a:schemeClr val="tx1">
                    <a:lumMod val="95000"/>
                    <a:lumOff val="5000"/>
                  </a:schemeClr>
                </a:solidFill>
              </a:rPr>
              <a:t>Dumitriu</a:t>
            </a:r>
            <a:r>
              <a:rPr lang="en-IN" sz="1800" dirty="0">
                <a:solidFill>
                  <a:schemeClr val="tx1">
                    <a:lumMod val="95000"/>
                    <a:lumOff val="5000"/>
                  </a:schemeClr>
                </a:solidFill>
              </a:rPr>
              <a:t>, D. N. (2020). Deep convolutional neural networks object detector for real-time waste identification. Applied Sciences, 10(20), 7301. </a:t>
            </a:r>
          </a:p>
          <a:p>
            <a:r>
              <a:rPr lang="en-IN" sz="1800" b="1" dirty="0">
                <a:solidFill>
                  <a:schemeClr val="tx1">
                    <a:lumMod val="95000"/>
                    <a:lumOff val="5000"/>
                  </a:schemeClr>
                </a:solidFill>
              </a:rPr>
              <a:t>3)</a:t>
            </a:r>
            <a:r>
              <a:rPr lang="en-IN" sz="1800" dirty="0">
                <a:solidFill>
                  <a:schemeClr val="tx1">
                    <a:lumMod val="95000"/>
                    <a:lumOff val="5000"/>
                  </a:schemeClr>
                </a:solidFill>
              </a:rPr>
              <a:t> Kang, B., &amp; Jeong, C. S. (2023). ARTD-Net: Anchor-Free Based Recyclable Trash Detection Net Using Edgeless Module. Sensors, 23(6), 2907.</a:t>
            </a:r>
          </a:p>
          <a:p>
            <a:r>
              <a:rPr lang="en-IN" sz="1800" b="1" dirty="0">
                <a:solidFill>
                  <a:schemeClr val="tx1">
                    <a:lumMod val="95000"/>
                    <a:lumOff val="5000"/>
                  </a:schemeClr>
                </a:solidFill>
              </a:rPr>
              <a:t>4)</a:t>
            </a:r>
            <a:r>
              <a:rPr lang="en-IN" sz="1800" dirty="0">
                <a:solidFill>
                  <a:schemeClr val="tx1">
                    <a:lumMod val="95000"/>
                    <a:lumOff val="5000"/>
                  </a:schemeClr>
                </a:solidFill>
              </a:rPr>
              <a:t> Yang, J., Zeng, Z., Wang, K., Zou, H., &amp; Xie, L. (2021). </a:t>
            </a:r>
            <a:r>
              <a:rPr lang="en-IN" sz="1800" dirty="0" err="1">
                <a:solidFill>
                  <a:schemeClr val="tx1">
                    <a:lumMod val="95000"/>
                    <a:lumOff val="5000"/>
                  </a:schemeClr>
                </a:solidFill>
              </a:rPr>
              <a:t>GarbageNet</a:t>
            </a:r>
            <a:r>
              <a:rPr lang="en-IN" sz="1800" dirty="0">
                <a:solidFill>
                  <a:schemeClr val="tx1">
                    <a:lumMod val="95000"/>
                    <a:lumOff val="5000"/>
                  </a:schemeClr>
                </a:solidFill>
              </a:rPr>
              <a:t>: a unified learning framework for robust garbage classification. IEEE Transactions on Artificial Intelligence, 2(4), 372-380. </a:t>
            </a:r>
          </a:p>
          <a:p>
            <a:r>
              <a:rPr lang="en-IN" sz="1800" b="1" dirty="0">
                <a:solidFill>
                  <a:schemeClr val="tx1">
                    <a:lumMod val="95000"/>
                    <a:lumOff val="5000"/>
                  </a:schemeClr>
                </a:solidFill>
              </a:rPr>
              <a:t>5)</a:t>
            </a:r>
            <a:r>
              <a:rPr lang="en-IN" sz="1800" dirty="0">
                <a:solidFill>
                  <a:schemeClr val="tx1">
                    <a:lumMod val="95000"/>
                    <a:lumOff val="5000"/>
                  </a:schemeClr>
                </a:solidFill>
              </a:rPr>
              <a:t> Chen, Z., Yang, J., Chen, L., &amp; Jiao, H. (2022). Garbage classification system based on improved </a:t>
            </a:r>
            <a:r>
              <a:rPr lang="en-IN" sz="1800" dirty="0" err="1">
                <a:solidFill>
                  <a:schemeClr val="tx1">
                    <a:lumMod val="95000"/>
                    <a:lumOff val="5000"/>
                  </a:schemeClr>
                </a:solidFill>
              </a:rPr>
              <a:t>ShuffleNet</a:t>
            </a:r>
            <a:r>
              <a:rPr lang="en-IN" sz="1800" dirty="0">
                <a:solidFill>
                  <a:schemeClr val="tx1">
                    <a:lumMod val="95000"/>
                    <a:lumOff val="5000"/>
                  </a:schemeClr>
                </a:solidFill>
              </a:rPr>
              <a:t> v2. Resources, Conservation and Recycling, 178, 106090</a:t>
            </a:r>
          </a:p>
          <a:p>
            <a:r>
              <a:rPr lang="en-IN" sz="1800" b="1" dirty="0">
                <a:solidFill>
                  <a:schemeClr val="tx1">
                    <a:lumMod val="95000"/>
                    <a:lumOff val="5000"/>
                  </a:schemeClr>
                </a:solidFill>
              </a:rPr>
              <a:t>6)</a:t>
            </a:r>
            <a:r>
              <a:rPr lang="en-IN" sz="1800" dirty="0">
                <a:solidFill>
                  <a:schemeClr val="tx1">
                    <a:lumMod val="95000"/>
                    <a:lumOff val="5000"/>
                  </a:schemeClr>
                </a:solidFill>
              </a:rPr>
              <a:t> </a:t>
            </a:r>
            <a:r>
              <a:rPr lang="en-IN" sz="1800" dirty="0" err="1">
                <a:solidFill>
                  <a:schemeClr val="tx1">
                    <a:lumMod val="95000"/>
                    <a:lumOff val="5000"/>
                  </a:schemeClr>
                </a:solidFill>
              </a:rPr>
              <a:t>Wahyutama</a:t>
            </a:r>
            <a:r>
              <a:rPr lang="en-IN" sz="1800" dirty="0">
                <a:solidFill>
                  <a:schemeClr val="tx1">
                    <a:lumMod val="95000"/>
                    <a:lumOff val="5000"/>
                  </a:schemeClr>
                </a:solidFill>
              </a:rPr>
              <a:t>, Aria </a:t>
            </a:r>
            <a:r>
              <a:rPr lang="en-IN" sz="1800" dirty="0" err="1">
                <a:solidFill>
                  <a:schemeClr val="tx1">
                    <a:lumMod val="95000"/>
                    <a:lumOff val="5000"/>
                  </a:schemeClr>
                </a:solidFill>
              </a:rPr>
              <a:t>Bisma</a:t>
            </a:r>
            <a:r>
              <a:rPr lang="en-IN" sz="1800" dirty="0">
                <a:solidFill>
                  <a:schemeClr val="tx1">
                    <a:lumMod val="95000"/>
                    <a:lumOff val="5000"/>
                  </a:schemeClr>
                </a:solidFill>
              </a:rPr>
              <a:t>, and </a:t>
            </a:r>
            <a:r>
              <a:rPr lang="en-IN" sz="1800" dirty="0" err="1">
                <a:solidFill>
                  <a:schemeClr val="tx1">
                    <a:lumMod val="95000"/>
                    <a:lumOff val="5000"/>
                  </a:schemeClr>
                </a:solidFill>
              </a:rPr>
              <a:t>Mintae</a:t>
            </a:r>
            <a:r>
              <a:rPr lang="en-IN" sz="1800" dirty="0">
                <a:solidFill>
                  <a:schemeClr val="tx1">
                    <a:lumMod val="95000"/>
                    <a:lumOff val="5000"/>
                  </a:schemeClr>
                </a:solidFill>
              </a:rPr>
              <a:t> Hwang. "YOLO-based object detection for separate collection of recyclables and capacity monitoring of trash bins." Electronics 11.9 (2022): 1323</a:t>
            </a:r>
          </a:p>
          <a:p>
            <a:r>
              <a:rPr lang="en-IN" sz="1800" b="1" dirty="0">
                <a:solidFill>
                  <a:schemeClr val="tx1">
                    <a:lumMod val="95000"/>
                    <a:lumOff val="5000"/>
                  </a:schemeClr>
                </a:solidFill>
              </a:rPr>
              <a:t>7) </a:t>
            </a:r>
            <a:r>
              <a:rPr lang="en-IN" sz="1800" dirty="0">
                <a:solidFill>
                  <a:schemeClr val="tx1">
                    <a:lumMod val="95000"/>
                    <a:lumOff val="5000"/>
                  </a:schemeClr>
                </a:solidFill>
              </a:rPr>
              <a:t> Sultana, Rumana, et al. "Trash and recycled material identification using convolutional neural networks (CNN)." 2020 </a:t>
            </a:r>
            <a:r>
              <a:rPr lang="en-IN" sz="1800" dirty="0" err="1">
                <a:solidFill>
                  <a:schemeClr val="tx1">
                    <a:lumMod val="95000"/>
                    <a:lumOff val="5000"/>
                  </a:schemeClr>
                </a:solidFill>
              </a:rPr>
              <a:t>SoutheastCon</a:t>
            </a:r>
            <a:r>
              <a:rPr lang="en-IN" sz="1800" dirty="0">
                <a:solidFill>
                  <a:schemeClr val="tx1">
                    <a:lumMod val="95000"/>
                    <a:lumOff val="5000"/>
                  </a:schemeClr>
                </a:solidFill>
              </a:rPr>
              <a:t>. IEEE, 2020.</a:t>
            </a:r>
          </a:p>
          <a:p>
            <a:r>
              <a:rPr lang="en-IN" sz="1800" b="1" dirty="0">
                <a:solidFill>
                  <a:schemeClr val="tx1">
                    <a:lumMod val="95000"/>
                    <a:lumOff val="5000"/>
                  </a:schemeClr>
                </a:solidFill>
              </a:rPr>
              <a:t>8) </a:t>
            </a:r>
            <a:r>
              <a:rPr lang="en-IN" sz="1800" dirty="0">
                <a:solidFill>
                  <a:schemeClr val="tx1">
                    <a:lumMod val="95000"/>
                    <a:lumOff val="5000"/>
                  </a:schemeClr>
                </a:solidFill>
              </a:rPr>
              <a:t> Yang, </a:t>
            </a:r>
            <a:r>
              <a:rPr lang="en-IN" sz="1800" dirty="0" err="1">
                <a:solidFill>
                  <a:schemeClr val="tx1">
                    <a:lumMod val="95000"/>
                    <a:lumOff val="5000"/>
                  </a:schemeClr>
                </a:solidFill>
              </a:rPr>
              <a:t>Jianfei</a:t>
            </a:r>
            <a:r>
              <a:rPr lang="en-IN" sz="1800" dirty="0">
                <a:solidFill>
                  <a:schemeClr val="tx1">
                    <a:lumMod val="95000"/>
                    <a:lumOff val="5000"/>
                  </a:schemeClr>
                </a:solidFill>
              </a:rPr>
              <a:t>, et al. "</a:t>
            </a:r>
            <a:r>
              <a:rPr lang="en-IN" sz="1800" dirty="0" err="1">
                <a:solidFill>
                  <a:schemeClr val="tx1">
                    <a:lumMod val="95000"/>
                    <a:lumOff val="5000"/>
                  </a:schemeClr>
                </a:solidFill>
              </a:rPr>
              <a:t>GarbageNet</a:t>
            </a:r>
            <a:r>
              <a:rPr lang="en-IN" sz="1800" dirty="0">
                <a:solidFill>
                  <a:schemeClr val="tx1">
                    <a:lumMod val="95000"/>
                    <a:lumOff val="5000"/>
                  </a:schemeClr>
                </a:solidFill>
              </a:rPr>
              <a:t>: a unified learning framework for robust garbage classification." IEEE Transactions on Artificial Intelligence 2.4 (2021): 372-380</a:t>
            </a:r>
          </a:p>
          <a:p>
            <a:endParaRPr lang="en-IN" sz="1900" dirty="0">
              <a:solidFill>
                <a:schemeClr val="tx1">
                  <a:lumMod val="95000"/>
                  <a:lumOff val="5000"/>
                </a:schemeClr>
              </a:solidFill>
            </a:endParaRPr>
          </a:p>
          <a:p>
            <a:endParaRPr lang="en-IN" sz="1900" dirty="0"/>
          </a:p>
        </p:txBody>
      </p:sp>
    </p:spTree>
    <p:extLst>
      <p:ext uri="{BB962C8B-B14F-4D97-AF65-F5344CB8AC3E}">
        <p14:creationId xmlns:p14="http://schemas.microsoft.com/office/powerpoint/2010/main" val="1490082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862B12-8B5F-468F-A8F6-262EDE10B18A}"/>
              </a:ext>
            </a:extLst>
          </p:cNvPr>
          <p:cNvSpPr>
            <a:spLocks noGrp="1"/>
          </p:cNvSpPr>
          <p:nvPr>
            <p:ph/>
          </p:nvPr>
        </p:nvSpPr>
        <p:spPr>
          <a:xfrm>
            <a:off x="457199" y="782053"/>
            <a:ext cx="8578517" cy="5582304"/>
          </a:xfrm>
        </p:spPr>
        <p:txBody>
          <a:bodyPr/>
          <a:lstStyle/>
          <a:p>
            <a:pPr marL="0" indent="0">
              <a:buNone/>
            </a:pPr>
            <a:r>
              <a:rPr lang="en-IN" sz="1800" b="1" dirty="0">
                <a:latin typeface="Times New Roman" panose="02020603050405020304" pitchFamily="18" charset="0"/>
                <a:cs typeface="Times New Roman" panose="02020603050405020304" pitchFamily="18" charset="0"/>
              </a:rPr>
              <a:t>9)</a:t>
            </a:r>
            <a:r>
              <a:rPr lang="en-IN" sz="1800" dirty="0">
                <a:latin typeface="Times New Roman" panose="02020603050405020304" pitchFamily="18" charset="0"/>
                <a:cs typeface="Times New Roman" panose="02020603050405020304" pitchFamily="18" charset="0"/>
              </a:rPr>
              <a:t> Teng, X., Fei, Y., He, K., &amp; Lu, L. (2022, July). The Object Detection of Underwater Garbage with an Improved YOLOv5 Algorithm. In Proceedings of the 2022 International Conference on Pattern Recognition and Intelligent Systems (pp. 55-60).</a:t>
            </a:r>
          </a:p>
          <a:p>
            <a:pPr marL="0" indent="0">
              <a:buNone/>
            </a:pPr>
            <a:r>
              <a:rPr lang="en-IN" sz="1800" b="1" dirty="0">
                <a:latin typeface="Times New Roman" panose="02020603050405020304" pitchFamily="18" charset="0"/>
                <a:cs typeface="Times New Roman" panose="02020603050405020304" pitchFamily="18" charset="0"/>
              </a:rPr>
              <a:t>10)</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Gondal</a:t>
            </a:r>
            <a:r>
              <a:rPr lang="en-IN" sz="1800" dirty="0">
                <a:latin typeface="Times New Roman" panose="02020603050405020304" pitchFamily="18" charset="0"/>
                <a:cs typeface="Times New Roman" panose="02020603050405020304" pitchFamily="18" charset="0"/>
              </a:rPr>
              <a:t>, A. U., Sadiq, M. I., Ali, T., Irfan, M., Shaf, A., Aamir, M., ... &amp; </a:t>
            </a:r>
            <a:r>
              <a:rPr lang="en-IN" sz="1800" dirty="0" err="1">
                <a:latin typeface="Times New Roman" panose="02020603050405020304" pitchFamily="18" charset="0"/>
                <a:cs typeface="Times New Roman" panose="02020603050405020304" pitchFamily="18" charset="0"/>
              </a:rPr>
              <a:t>Kantoch</a:t>
            </a:r>
            <a:r>
              <a:rPr lang="en-IN" sz="1800" dirty="0">
                <a:latin typeface="Times New Roman" panose="02020603050405020304" pitchFamily="18" charset="0"/>
                <a:cs typeface="Times New Roman" panose="02020603050405020304" pitchFamily="18" charset="0"/>
              </a:rPr>
              <a:t>, E. (2021). Real time multipurpose smart waste classification model for efficient recycling in smart cities using multilayer convolutional neural network and perceptron. Sensors, 21(14), 4916.</a:t>
            </a:r>
          </a:p>
          <a:p>
            <a:pPr marL="0" indent="0">
              <a:buNone/>
            </a:pPr>
            <a:r>
              <a:rPr lang="en-IN" sz="1800" b="1" dirty="0">
                <a:latin typeface="Times New Roman" panose="02020603050405020304" pitchFamily="18" charset="0"/>
                <a:cs typeface="Times New Roman" panose="02020603050405020304" pitchFamily="18" charset="0"/>
              </a:rPr>
              <a:t>11)</a:t>
            </a:r>
            <a:r>
              <a:rPr lang="en-IN" sz="1800" dirty="0">
                <a:latin typeface="Times New Roman" panose="02020603050405020304" pitchFamily="18" charset="0"/>
                <a:cs typeface="Times New Roman" panose="02020603050405020304" pitchFamily="18" charset="0"/>
              </a:rPr>
              <a:t> Xiao, J. (2022, March). A waste image classification using convolutional neural networks and ensemble learning. In Proceedings of the 6th International Conference on Control Engineering and Artificial Intelligence (pp. 29-33).</a:t>
            </a:r>
          </a:p>
          <a:p>
            <a:pPr marL="0" indent="0">
              <a:buNone/>
            </a:pPr>
            <a:r>
              <a:rPr lang="en-IN" sz="1800" b="1" dirty="0">
                <a:latin typeface="Times New Roman" panose="02020603050405020304" pitchFamily="18" charset="0"/>
                <a:cs typeface="Times New Roman" panose="02020603050405020304" pitchFamily="18" charset="0"/>
              </a:rPr>
              <a:t>12)</a:t>
            </a:r>
            <a:r>
              <a:rPr lang="en-IN" sz="1800" dirty="0">
                <a:latin typeface="Times New Roman" panose="02020603050405020304" pitchFamily="18" charset="0"/>
                <a:cs typeface="Times New Roman" panose="02020603050405020304" pitchFamily="18" charset="0"/>
              </a:rPr>
              <a:t>  Ma, </a:t>
            </a:r>
            <a:r>
              <a:rPr lang="en-IN" sz="1800" dirty="0" err="1">
                <a:latin typeface="Times New Roman" panose="02020603050405020304" pitchFamily="18" charset="0"/>
                <a:cs typeface="Times New Roman" panose="02020603050405020304" pitchFamily="18" charset="0"/>
              </a:rPr>
              <a:t>Xiaoxuan</a:t>
            </a:r>
            <a:r>
              <a:rPr lang="en-IN" sz="1800" dirty="0">
                <a:latin typeface="Times New Roman" panose="02020603050405020304" pitchFamily="18" charset="0"/>
                <a:cs typeface="Times New Roman" panose="02020603050405020304" pitchFamily="18" charset="0"/>
              </a:rPr>
              <a:t>, Zhiwen Li, and Lei Zhang. "An improved ResNet-50 for garbage image classification." </a:t>
            </a:r>
            <a:r>
              <a:rPr lang="en-IN" sz="1800" dirty="0" err="1">
                <a:latin typeface="Times New Roman" panose="02020603050405020304" pitchFamily="18" charset="0"/>
                <a:cs typeface="Times New Roman" panose="02020603050405020304" pitchFamily="18" charset="0"/>
              </a:rPr>
              <a:t>Tehnički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vjesnik</a:t>
            </a:r>
            <a:r>
              <a:rPr lang="en-IN" sz="1800" dirty="0">
                <a:latin typeface="Times New Roman" panose="02020603050405020304" pitchFamily="18" charset="0"/>
                <a:cs typeface="Times New Roman" panose="02020603050405020304" pitchFamily="18" charset="0"/>
              </a:rPr>
              <a:t> 29.5 (2022): 1552-1559. Page 56 Department of CSE, GMRIT Enhancing Waste Management Through Deep learning -Based Trash Classification 2024 </a:t>
            </a:r>
          </a:p>
          <a:p>
            <a:pPr marL="0" indent="0">
              <a:buNone/>
            </a:pPr>
            <a:r>
              <a:rPr lang="en-IN" sz="1800" b="1" dirty="0">
                <a:latin typeface="Times New Roman" panose="02020603050405020304" pitchFamily="18" charset="0"/>
                <a:cs typeface="Times New Roman" panose="02020603050405020304" pitchFamily="18" charset="0"/>
              </a:rPr>
              <a:t>13)</a:t>
            </a:r>
            <a:r>
              <a:rPr lang="en-IN" sz="1800" dirty="0">
                <a:latin typeface="Times New Roman" panose="02020603050405020304" pitchFamily="18" charset="0"/>
                <a:cs typeface="Times New Roman" panose="02020603050405020304" pitchFamily="18" charset="0"/>
              </a:rPr>
              <a:t> Mittal, Ishika, et al. "Trash classification: classifying garbage using deep learning." Journal of engineering sciences 11.7 (2020). </a:t>
            </a:r>
          </a:p>
          <a:p>
            <a:pPr marL="0" indent="0">
              <a:buNone/>
            </a:pPr>
            <a:r>
              <a:rPr lang="en-IN" sz="1800" b="1" dirty="0">
                <a:latin typeface="Times New Roman" panose="02020603050405020304" pitchFamily="18" charset="0"/>
                <a:cs typeface="Times New Roman" panose="02020603050405020304" pitchFamily="18" charset="0"/>
              </a:rPr>
              <a:t>14)</a:t>
            </a:r>
            <a:r>
              <a:rPr lang="en-IN" sz="1800" dirty="0">
                <a:latin typeface="Times New Roman" panose="02020603050405020304" pitchFamily="18" charset="0"/>
                <a:cs typeface="Times New Roman" panose="02020603050405020304" pitchFamily="18" charset="0"/>
              </a:rPr>
              <a:t> Pandey, Ayush, et al. "Enhancing Waste Management: Automated Classification of Biodegradable and Non-biodegradable Waste using CNN</a:t>
            </a:r>
          </a:p>
        </p:txBody>
      </p:sp>
      <p:sp>
        <p:nvSpPr>
          <p:cNvPr id="3" name="Date Placeholder 2">
            <a:extLst>
              <a:ext uri="{FF2B5EF4-FFF2-40B4-BE49-F238E27FC236}">
                <a16:creationId xmlns:a16="http://schemas.microsoft.com/office/drawing/2014/main" id="{1E4268E3-0FB9-2071-B642-52CC7F28BE10}"/>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54DEC4C5-710F-817C-42D0-169ED14A45F9}"/>
              </a:ext>
            </a:extLst>
          </p:cNvPr>
          <p:cNvSpPr>
            <a:spLocks noGrp="1"/>
          </p:cNvSpPr>
          <p:nvPr>
            <p:ph type="sldNum" sz="quarter" idx="12"/>
          </p:nvPr>
        </p:nvSpPr>
        <p:spPr/>
        <p:txBody>
          <a:bodyPr/>
          <a:lstStyle/>
          <a:p>
            <a:pPr>
              <a:defRPr/>
            </a:pPr>
            <a:fld id="{B9A37242-22DB-4743-88F0-CDF2C6375226}" type="slidenum">
              <a:rPr lang="en-US" smtClean="0"/>
              <a:pPr>
                <a:defRPr/>
              </a:pPr>
              <a:t>66</a:t>
            </a:fld>
            <a:endParaRPr lang="en-US" dirty="0"/>
          </a:p>
        </p:txBody>
      </p:sp>
    </p:spTree>
    <p:extLst>
      <p:ext uri="{BB962C8B-B14F-4D97-AF65-F5344CB8AC3E}">
        <p14:creationId xmlns:p14="http://schemas.microsoft.com/office/powerpoint/2010/main" val="31504922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73CFD9-C256-77E3-884D-442F53024156}"/>
              </a:ext>
            </a:extLst>
          </p:cNvPr>
          <p:cNvSpPr>
            <a:spLocks noGrp="1"/>
          </p:cNvSpPr>
          <p:nvPr>
            <p:ph/>
          </p:nvPr>
        </p:nvSpPr>
        <p:spPr>
          <a:xfrm>
            <a:off x="457200" y="721895"/>
            <a:ext cx="8518358" cy="5847347"/>
          </a:xfrm>
        </p:spPr>
        <p:txBody>
          <a:bodyPr/>
          <a:lstStyle/>
          <a:p>
            <a:pPr marL="0" indent="0">
              <a:buNone/>
            </a:pPr>
            <a:r>
              <a:rPr lang="en-IN" sz="1800" b="1" dirty="0">
                <a:latin typeface="Times New Roman" panose="02020603050405020304" pitchFamily="18" charset="0"/>
                <a:cs typeface="Times New Roman" panose="02020603050405020304" pitchFamily="18" charset="0"/>
              </a:rPr>
              <a:t>15) </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Ramsurrun</a:t>
            </a:r>
            <a:r>
              <a:rPr lang="en-IN" sz="1800" dirty="0">
                <a:latin typeface="Times New Roman" panose="02020603050405020304" pitchFamily="18" charset="0"/>
                <a:cs typeface="Times New Roman" panose="02020603050405020304" pitchFamily="18" charset="0"/>
              </a:rPr>
              <a:t>, Nadish, et al. "Recyclable waste classification using computer vision and deep learning." 2021 zooming innovation in consumer technologies conference (ZINC). IEEE, 2021.</a:t>
            </a:r>
          </a:p>
          <a:p>
            <a:pPr marL="0" indent="0">
              <a:buNone/>
            </a:pPr>
            <a:r>
              <a:rPr lang="en-IN" sz="1800" b="1" dirty="0">
                <a:latin typeface="Times New Roman" panose="02020603050405020304" pitchFamily="18" charset="0"/>
                <a:cs typeface="Times New Roman" panose="02020603050405020304" pitchFamily="18" charset="0"/>
              </a:rPr>
              <a:t>16) </a:t>
            </a:r>
            <a:r>
              <a:rPr lang="en-IN" sz="1800" dirty="0">
                <a:latin typeface="Times New Roman" panose="02020603050405020304" pitchFamily="18" charset="0"/>
                <a:cs typeface="Times New Roman" panose="02020603050405020304" pitchFamily="18" charset="0"/>
              </a:rPr>
              <a:t> Wang, Y., Zhao, W. J., Xu, J., &amp; Hong, R. (2020). Recyclable waste identification using </a:t>
            </a:r>
            <a:r>
              <a:rPr lang="en-IN" sz="1800" dirty="0" err="1">
                <a:latin typeface="Times New Roman" panose="02020603050405020304" pitchFamily="18" charset="0"/>
                <a:cs typeface="Times New Roman" panose="02020603050405020304" pitchFamily="18" charset="0"/>
              </a:rPr>
              <a:t>cnn</a:t>
            </a:r>
            <a:r>
              <a:rPr lang="en-IN" sz="1800" dirty="0">
                <a:latin typeface="Times New Roman" panose="02020603050405020304" pitchFamily="18" charset="0"/>
                <a:cs typeface="Times New Roman" panose="02020603050405020304" pitchFamily="18" charset="0"/>
              </a:rPr>
              <a:t> image recognition and gaussian clustering. </a:t>
            </a:r>
            <a:r>
              <a:rPr lang="en-IN" sz="1800" dirty="0" err="1">
                <a:latin typeface="Times New Roman" panose="02020603050405020304" pitchFamily="18" charset="0"/>
                <a:cs typeface="Times New Roman" panose="02020603050405020304" pitchFamily="18" charset="0"/>
              </a:rPr>
              <a:t>arXiv</a:t>
            </a:r>
            <a:r>
              <a:rPr lang="en-IN" sz="1800" dirty="0">
                <a:latin typeface="Times New Roman" panose="02020603050405020304" pitchFamily="18" charset="0"/>
                <a:cs typeface="Times New Roman" panose="02020603050405020304" pitchFamily="18" charset="0"/>
              </a:rPr>
              <a:t> preprint arXiv:2011.01353. </a:t>
            </a:r>
          </a:p>
          <a:p>
            <a:pPr marL="0" indent="0">
              <a:buNone/>
            </a:pPr>
            <a:r>
              <a:rPr lang="en-IN" sz="1800" b="1" dirty="0">
                <a:latin typeface="Times New Roman" panose="02020603050405020304" pitchFamily="18" charset="0"/>
                <a:cs typeface="Times New Roman" panose="02020603050405020304" pitchFamily="18" charset="0"/>
              </a:rPr>
              <a:t>17) </a:t>
            </a:r>
            <a:r>
              <a:rPr lang="en-IN" sz="1800" dirty="0">
                <a:latin typeface="Times New Roman" panose="02020603050405020304" pitchFamily="18" charset="0"/>
                <a:cs typeface="Times New Roman" panose="02020603050405020304" pitchFamily="18" charset="0"/>
              </a:rPr>
              <a:t> Yang, M., &amp; Thung, G. (2016). Classification of Trash for Recyclability Status; CS229 Project Report. </a:t>
            </a:r>
          </a:p>
          <a:p>
            <a:pPr marL="0" indent="0">
              <a:buNone/>
            </a:pPr>
            <a:r>
              <a:rPr lang="en-IN" sz="1800" b="1" dirty="0">
                <a:latin typeface="Times New Roman" panose="02020603050405020304" pitchFamily="18" charset="0"/>
                <a:cs typeface="Times New Roman" panose="02020603050405020304" pitchFamily="18" charset="0"/>
              </a:rPr>
              <a:t>18) </a:t>
            </a:r>
            <a:r>
              <a:rPr lang="en-IN" sz="1800" dirty="0">
                <a:latin typeface="Times New Roman" panose="02020603050405020304" pitchFamily="18" charset="0"/>
                <a:cs typeface="Times New Roman" panose="02020603050405020304" pitchFamily="18" charset="0"/>
              </a:rPr>
              <a:t> He, Y., Gu, Q., &amp; Shi, M. (2020). Trash Classification Using Convolutional Neural Networks Project Category: Computer Vision.</a:t>
            </a:r>
          </a:p>
          <a:p>
            <a:pPr marL="0" indent="0">
              <a:buNone/>
            </a:pPr>
            <a:r>
              <a:rPr lang="en-IN" sz="1800" b="1" dirty="0">
                <a:latin typeface="Times New Roman" panose="02020603050405020304" pitchFamily="18" charset="0"/>
                <a:cs typeface="Times New Roman" panose="02020603050405020304" pitchFamily="18" charset="0"/>
              </a:rPr>
              <a:t>19) </a:t>
            </a:r>
            <a:r>
              <a:rPr lang="en-IN" sz="1800" dirty="0">
                <a:latin typeface="Times New Roman" panose="02020603050405020304" pitchFamily="18" charset="0"/>
                <a:cs typeface="Times New Roman" panose="02020603050405020304" pitchFamily="18" charset="0"/>
              </a:rPr>
              <a:t> Awe, O., Mengistu, R., &amp; Sreedhar, V. Final Report Smart Trash Net Waste       Localization and Classification. </a:t>
            </a:r>
            <a:r>
              <a:rPr lang="en-IN" sz="1800" dirty="0" err="1">
                <a:latin typeface="Times New Roman" panose="02020603050405020304" pitchFamily="18" charset="0"/>
                <a:cs typeface="Times New Roman" panose="02020603050405020304" pitchFamily="18" charset="0"/>
              </a:rPr>
              <a:t>arXiv</a:t>
            </a:r>
            <a:r>
              <a:rPr lang="en-IN" sz="1800" dirty="0">
                <a:latin typeface="Times New Roman" panose="02020603050405020304" pitchFamily="18" charset="0"/>
                <a:cs typeface="Times New Roman" panose="02020603050405020304" pitchFamily="18" charset="0"/>
              </a:rPr>
              <a:t> 2017. Preprint.</a:t>
            </a:r>
          </a:p>
          <a:p>
            <a:pPr marL="0" indent="0">
              <a:buNone/>
            </a:pPr>
            <a:r>
              <a:rPr lang="en-IN" sz="1800" b="1" dirty="0">
                <a:latin typeface="Times New Roman" panose="02020603050405020304" pitchFamily="18" charset="0"/>
                <a:cs typeface="Times New Roman" panose="02020603050405020304" pitchFamily="18" charset="0"/>
              </a:rPr>
              <a:t>20)</a:t>
            </a:r>
            <a:r>
              <a:rPr lang="en-IN" sz="1800" dirty="0">
                <a:latin typeface="Times New Roman" panose="02020603050405020304" pitchFamily="18" charset="0"/>
                <a:cs typeface="Times New Roman" panose="02020603050405020304" pitchFamily="18" charset="0"/>
              </a:rPr>
              <a:t> Kulkarni, </a:t>
            </a:r>
            <a:r>
              <a:rPr lang="en-IN" sz="1800" dirty="0" err="1">
                <a:latin typeface="Times New Roman" panose="02020603050405020304" pitchFamily="18" charset="0"/>
                <a:cs typeface="Times New Roman" panose="02020603050405020304" pitchFamily="18" charset="0"/>
              </a:rPr>
              <a:t>Hrushikesh</a:t>
            </a:r>
            <a:r>
              <a:rPr lang="en-IN" sz="1800" dirty="0">
                <a:latin typeface="Times New Roman" panose="02020603050405020304" pitchFamily="18" charset="0"/>
                <a:cs typeface="Times New Roman" panose="02020603050405020304" pitchFamily="18" charset="0"/>
              </a:rPr>
              <a:t> N., and Nandini </a:t>
            </a:r>
            <a:r>
              <a:rPr lang="en-IN" sz="1800" dirty="0" err="1">
                <a:latin typeface="Times New Roman" panose="02020603050405020304" pitchFamily="18" charset="0"/>
                <a:cs typeface="Times New Roman" panose="02020603050405020304" pitchFamily="18" charset="0"/>
              </a:rPr>
              <a:t>Kannamangalam</a:t>
            </a:r>
            <a:r>
              <a:rPr lang="en-IN" sz="1800" dirty="0">
                <a:latin typeface="Times New Roman" panose="02020603050405020304" pitchFamily="18" charset="0"/>
                <a:cs typeface="Times New Roman" panose="02020603050405020304" pitchFamily="18" charset="0"/>
              </a:rPr>
              <a:t> Sundara Raman. "Waste object detection and classification." CS230 Stanford (2019).</a:t>
            </a:r>
          </a:p>
        </p:txBody>
      </p:sp>
      <p:sp>
        <p:nvSpPr>
          <p:cNvPr id="3" name="Date Placeholder 2">
            <a:extLst>
              <a:ext uri="{FF2B5EF4-FFF2-40B4-BE49-F238E27FC236}">
                <a16:creationId xmlns:a16="http://schemas.microsoft.com/office/drawing/2014/main" id="{B6AFCEFD-6841-E8D5-FC01-F4F44EAE337D}"/>
              </a:ext>
            </a:extLst>
          </p:cNvPr>
          <p:cNvSpPr>
            <a:spLocks noGrp="1"/>
          </p:cNvSpPr>
          <p:nvPr>
            <p:ph type="dt" sz="half" idx="10"/>
          </p:nvPr>
        </p:nvSpPr>
        <p:spPr/>
        <p:txBody>
          <a:bodyPr/>
          <a:lstStyle/>
          <a:p>
            <a:pPr>
              <a:defRPr/>
            </a:pPr>
            <a:r>
              <a:rPr lang="en-US"/>
              <a:t>4 December 2017</a:t>
            </a:r>
          </a:p>
        </p:txBody>
      </p:sp>
      <p:sp>
        <p:nvSpPr>
          <p:cNvPr id="4" name="Slide Number Placeholder 3">
            <a:extLst>
              <a:ext uri="{FF2B5EF4-FFF2-40B4-BE49-F238E27FC236}">
                <a16:creationId xmlns:a16="http://schemas.microsoft.com/office/drawing/2014/main" id="{AF0C96F6-8E8B-3765-075D-54A1CBEA22E7}"/>
              </a:ext>
            </a:extLst>
          </p:cNvPr>
          <p:cNvSpPr>
            <a:spLocks noGrp="1"/>
          </p:cNvSpPr>
          <p:nvPr>
            <p:ph type="sldNum" sz="quarter" idx="12"/>
          </p:nvPr>
        </p:nvSpPr>
        <p:spPr/>
        <p:txBody>
          <a:bodyPr/>
          <a:lstStyle/>
          <a:p>
            <a:pPr>
              <a:defRPr/>
            </a:pPr>
            <a:fld id="{B9A37242-22DB-4743-88F0-CDF2C6375226}" type="slidenum">
              <a:rPr lang="en-US" smtClean="0"/>
              <a:pPr>
                <a:defRPr/>
              </a:pPr>
              <a:t>67</a:t>
            </a:fld>
            <a:endParaRPr lang="en-US" dirty="0"/>
          </a:p>
        </p:txBody>
      </p:sp>
    </p:spTree>
    <p:extLst>
      <p:ext uri="{BB962C8B-B14F-4D97-AF65-F5344CB8AC3E}">
        <p14:creationId xmlns:p14="http://schemas.microsoft.com/office/powerpoint/2010/main" val="31038081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22313" y="1179443"/>
            <a:ext cx="7772400" cy="5208105"/>
          </a:xfrm>
        </p:spPr>
        <p:txBody>
          <a:bodyPr anchor="ctr"/>
          <a:lstStyle/>
          <a:p>
            <a:pPr algn="ctr"/>
            <a:r>
              <a:rPr lang="en-IN" sz="6000" dirty="0">
                <a:latin typeface="Times New Roman" pitchFamily="18" charset="0"/>
                <a:cs typeface="Times New Roman" pitchFamily="18" charset="0"/>
              </a:rPr>
              <a:t>THANKYOU</a:t>
            </a:r>
            <a:r>
              <a:rPr lang="en-IN" sz="6000" dirty="0"/>
              <a:t>	</a:t>
            </a:r>
            <a:endParaRPr lang="en-US" sz="6000" dirty="0"/>
          </a:p>
        </p:txBody>
      </p:sp>
      <p:sp>
        <p:nvSpPr>
          <p:cNvPr id="5" name="Slide Number Placeholder 4"/>
          <p:cNvSpPr>
            <a:spLocks noGrp="1"/>
          </p:cNvSpPr>
          <p:nvPr>
            <p:ph type="sldNum" sz="quarter" idx="12"/>
          </p:nvPr>
        </p:nvSpPr>
        <p:spPr/>
        <p:txBody>
          <a:bodyPr/>
          <a:lstStyle/>
          <a:p>
            <a:pPr>
              <a:defRPr/>
            </a:pPr>
            <a:r>
              <a:rPr lang="en-US" dirty="0"/>
              <a:t>	        </a:t>
            </a:r>
            <a:fld id="{7C9E8333-71C2-4DC6-B430-940BC8F3F786}" type="slidenum">
              <a:rPr lang="en-US" sz="1400" smtClean="0"/>
              <a:pPr>
                <a:defRPr/>
              </a:pPr>
              <a:t>68</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4" name="TextBox 3">
            <a:extLst>
              <a:ext uri="{FF2B5EF4-FFF2-40B4-BE49-F238E27FC236}">
                <a16:creationId xmlns:a16="http://schemas.microsoft.com/office/drawing/2014/main" id="{6C304B6B-1463-DF9B-D6C4-701DAC9E208A}"/>
              </a:ext>
            </a:extLst>
          </p:cNvPr>
          <p:cNvSpPr txBox="1"/>
          <p:nvPr/>
        </p:nvSpPr>
        <p:spPr>
          <a:xfrm>
            <a:off x="484742" y="1388125"/>
            <a:ext cx="8505022" cy="4616648"/>
          </a:xfrm>
          <a:prstGeom prst="rect">
            <a:avLst/>
          </a:prstGeom>
          <a:noFill/>
        </p:spPr>
        <p:txBody>
          <a:bodyPr wrap="square" rtlCol="0">
            <a:spAutoFit/>
          </a:bodyPr>
          <a:lstStyle/>
          <a:p>
            <a:r>
              <a:rPr lang="en-IN" sz="1900" dirty="0">
                <a:solidFill>
                  <a:schemeClr val="accent2">
                    <a:lumMod val="75000"/>
                  </a:schemeClr>
                </a:solidFill>
                <a:cs typeface="Times New Roman" panose="02020603050405020304" pitchFamily="18" charset="0"/>
              </a:rPr>
              <a:t>Reference 1:</a:t>
            </a:r>
          </a:p>
          <a:p>
            <a:endParaRPr lang="en-IN" sz="1900" b="1" dirty="0">
              <a:solidFill>
                <a:schemeClr val="tx2">
                  <a:lumMod val="75000"/>
                  <a:lumOff val="25000"/>
                </a:schemeClr>
              </a:solidFill>
              <a:cs typeface="Times New Roman" panose="02020603050405020304" pitchFamily="18" charset="0"/>
            </a:endParaRPr>
          </a:p>
          <a:p>
            <a:pPr algn="just"/>
            <a:r>
              <a:rPr lang="en-US" sz="1900" dirty="0">
                <a:solidFill>
                  <a:schemeClr val="accent2">
                    <a:lumMod val="75000"/>
                  </a:schemeClr>
                </a:solidFill>
                <a:cs typeface="Times New Roman" panose="02020603050405020304" pitchFamily="18" charset="0"/>
              </a:rPr>
              <a:t>Shi, C., Tan, C., Wang, T., &amp; Wang, L. (2021). A waste classification method based on a multilayer hybrid convolution neural network. Applied Sciences, 11(18), 8572.</a:t>
            </a:r>
          </a:p>
          <a:p>
            <a:pPr algn="just"/>
            <a:endParaRPr lang="en-US" sz="1900" dirty="0">
              <a:solidFill>
                <a:schemeClr val="accent2">
                  <a:lumMod val="75000"/>
                </a:schemeClr>
              </a:solidFill>
              <a:cs typeface="Times New Roman" panose="02020603050405020304" pitchFamily="18" charset="0"/>
            </a:endParaRPr>
          </a:p>
          <a:p>
            <a:pPr marL="342900" indent="-342900" algn="just">
              <a:buFont typeface="+mj-lt"/>
              <a:buAutoNum type="arabicPeriod"/>
            </a:pPr>
            <a:r>
              <a:rPr lang="en-US" sz="1800" dirty="0">
                <a:solidFill>
                  <a:schemeClr val="tx1">
                    <a:lumMod val="95000"/>
                    <a:lumOff val="5000"/>
                  </a:schemeClr>
                </a:solidFill>
                <a:cs typeface="Times New Roman" panose="02020603050405020304" pitchFamily="18" charset="0"/>
              </a:rPr>
              <a:t>The objectives of the paper are focused on improving waste classification accuracy using a multilayer hybrid convolution neural network and evaluating the performance of the proposed method on the </a:t>
            </a:r>
            <a:r>
              <a:rPr lang="en-US" sz="1800" dirty="0" err="1">
                <a:solidFill>
                  <a:schemeClr val="tx1">
                    <a:lumMod val="95000"/>
                    <a:lumOff val="5000"/>
                  </a:schemeClr>
                </a:solidFill>
                <a:cs typeface="Times New Roman" panose="02020603050405020304" pitchFamily="18" charset="0"/>
              </a:rPr>
              <a:t>TrashNet</a:t>
            </a:r>
            <a:r>
              <a:rPr lang="en-US" sz="1800" dirty="0">
                <a:solidFill>
                  <a:schemeClr val="tx1">
                    <a:lumMod val="95000"/>
                    <a:lumOff val="5000"/>
                  </a:schemeClr>
                </a:solidFill>
                <a:cs typeface="Times New Roman" panose="02020603050405020304" pitchFamily="18" charset="0"/>
              </a:rPr>
              <a:t> dataset.</a:t>
            </a:r>
          </a:p>
          <a:p>
            <a:pPr marL="342900" indent="-342900" algn="just">
              <a:buFont typeface="+mj-lt"/>
              <a:buAutoNum type="arabicPeriod"/>
            </a:pPr>
            <a:endParaRPr lang="en-US" sz="1800" dirty="0">
              <a:solidFill>
                <a:schemeClr val="tx1">
                  <a:lumMod val="95000"/>
                  <a:lumOff val="5000"/>
                </a:schemeClr>
              </a:solidFill>
              <a:cs typeface="Times New Roman" panose="02020603050405020304" pitchFamily="18" charset="0"/>
            </a:endParaRPr>
          </a:p>
          <a:p>
            <a:pPr marL="342900" indent="-342900" algn="just">
              <a:buFont typeface="+mj-lt"/>
              <a:buAutoNum type="arabicPeriod"/>
            </a:pPr>
            <a:r>
              <a:rPr lang="en-US" sz="1800" dirty="0">
                <a:solidFill>
                  <a:schemeClr val="tx1">
                    <a:lumMod val="95000"/>
                    <a:lumOff val="5000"/>
                  </a:schemeClr>
                </a:solidFill>
                <a:cs typeface="Times New Roman" panose="02020603050405020304" pitchFamily="18" charset="0"/>
              </a:rPr>
              <a:t>The proposed method involves preprocessing waste images, extracting image features, normalizing the features, and using the </a:t>
            </a:r>
            <a:r>
              <a:rPr lang="en-US" sz="1800" dirty="0" err="1">
                <a:solidFill>
                  <a:schemeClr val="tx1">
                    <a:lumMod val="95000"/>
                    <a:lumOff val="5000"/>
                  </a:schemeClr>
                </a:solidFill>
                <a:cs typeface="Times New Roman" panose="02020603050405020304" pitchFamily="18" charset="0"/>
              </a:rPr>
              <a:t>Softmax</a:t>
            </a:r>
            <a:r>
              <a:rPr lang="en-US" sz="1800" dirty="0">
                <a:solidFill>
                  <a:schemeClr val="tx1">
                    <a:lumMod val="95000"/>
                    <a:lumOff val="5000"/>
                  </a:schemeClr>
                </a:solidFill>
                <a:cs typeface="Times New Roman" panose="02020603050405020304" pitchFamily="18" charset="0"/>
              </a:rPr>
              <a:t> classifier for classification.</a:t>
            </a:r>
          </a:p>
          <a:p>
            <a:pPr marL="342900" indent="-342900" algn="just">
              <a:buFont typeface="+mj-lt"/>
              <a:buAutoNum type="arabicPeriod"/>
            </a:pPr>
            <a:endParaRPr lang="en-US" sz="1800" dirty="0">
              <a:solidFill>
                <a:schemeClr val="tx1">
                  <a:lumMod val="95000"/>
                  <a:lumOff val="5000"/>
                </a:schemeClr>
              </a:solidFill>
              <a:cs typeface="Times New Roman" panose="02020603050405020304" pitchFamily="18" charset="0"/>
            </a:endParaRPr>
          </a:p>
          <a:p>
            <a:pPr marL="342900" indent="-342900" algn="just">
              <a:buFont typeface="+mj-lt"/>
              <a:buAutoNum type="arabicPeriod"/>
            </a:pPr>
            <a:r>
              <a:rPr lang="en-US" sz="1800" dirty="0">
                <a:solidFill>
                  <a:schemeClr val="tx1">
                    <a:lumMod val="95000"/>
                    <a:lumOff val="5000"/>
                  </a:schemeClr>
                </a:solidFill>
                <a:cs typeface="Times New Roman" panose="02020603050405020304" pitchFamily="18" charset="0"/>
              </a:rPr>
              <a:t>The MLH-CNN method provides good feature extraction ability, focusing on the main target and effectively extracting features, leading to improved classification performance.</a:t>
            </a:r>
          </a:p>
          <a:p>
            <a:endParaRPr lang="en-IN" sz="1900" dirty="0">
              <a:cs typeface="Times New Roman" panose="02020603050405020304" pitchFamily="18" charset="0"/>
            </a:endParaRPr>
          </a:p>
        </p:txBody>
      </p:sp>
    </p:spTree>
    <p:extLst>
      <p:ext uri="{BB962C8B-B14F-4D97-AF65-F5344CB8AC3E}">
        <p14:creationId xmlns:p14="http://schemas.microsoft.com/office/powerpoint/2010/main" val="1675367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426720" y="1305341"/>
            <a:ext cx="8554720" cy="4247317"/>
          </a:xfrm>
          <a:prstGeom prst="rect">
            <a:avLst/>
          </a:prstGeom>
          <a:noFill/>
        </p:spPr>
        <p:txBody>
          <a:bodyPr wrap="square" rtlCol="0">
            <a:spAutoFit/>
          </a:bodyPr>
          <a:lstStyle/>
          <a:p>
            <a:pPr algn="just"/>
            <a:r>
              <a:rPr lang="en-IN" sz="1800" dirty="0">
                <a:solidFill>
                  <a:schemeClr val="accent2">
                    <a:lumMod val="75000"/>
                  </a:schemeClr>
                </a:solidFill>
              </a:rPr>
              <a:t>Reference 2 :</a:t>
            </a:r>
          </a:p>
          <a:p>
            <a:pPr algn="just"/>
            <a:endParaRPr lang="en-IN" sz="1800" b="1" dirty="0">
              <a:solidFill>
                <a:schemeClr val="accent2">
                  <a:lumMod val="75000"/>
                </a:schemeClr>
              </a:solidFill>
            </a:endParaRPr>
          </a:p>
          <a:p>
            <a:pPr algn="just"/>
            <a:r>
              <a:rPr lang="en-US" sz="1800" dirty="0">
                <a:solidFill>
                  <a:schemeClr val="accent2">
                    <a:lumMod val="75000"/>
                  </a:schemeClr>
                </a:solidFill>
              </a:rPr>
              <a:t>Melinte, D. O., </a:t>
            </a:r>
            <a:r>
              <a:rPr lang="en-US" sz="1800" dirty="0" err="1">
                <a:solidFill>
                  <a:schemeClr val="accent2">
                    <a:lumMod val="75000"/>
                  </a:schemeClr>
                </a:solidFill>
              </a:rPr>
              <a:t>Travediu</a:t>
            </a:r>
            <a:r>
              <a:rPr lang="en-US" sz="1800" dirty="0">
                <a:solidFill>
                  <a:schemeClr val="accent2">
                    <a:lumMod val="75000"/>
                  </a:schemeClr>
                </a:solidFill>
              </a:rPr>
              <a:t>, A. M., &amp; </a:t>
            </a:r>
            <a:r>
              <a:rPr lang="en-US" sz="1800" dirty="0" err="1">
                <a:solidFill>
                  <a:schemeClr val="accent2">
                    <a:lumMod val="75000"/>
                  </a:schemeClr>
                </a:solidFill>
              </a:rPr>
              <a:t>Dumitriu</a:t>
            </a:r>
            <a:r>
              <a:rPr lang="en-US" sz="1800" dirty="0">
                <a:solidFill>
                  <a:schemeClr val="accent2">
                    <a:lumMod val="75000"/>
                  </a:schemeClr>
                </a:solidFill>
              </a:rPr>
              <a:t>, D. N. (2020). Deep convolutional neural networks object detector for real-time waste identification. Applied Sciences, 10(20), 7301.</a:t>
            </a:r>
            <a:endParaRPr lang="en-IN" sz="1800" dirty="0">
              <a:solidFill>
                <a:schemeClr val="accent2">
                  <a:lumMod val="75000"/>
                </a:schemeClr>
              </a:solidFill>
            </a:endParaRPr>
          </a:p>
          <a:p>
            <a:pPr algn="just"/>
            <a:endParaRPr lang="en-IN" sz="1800" b="1" dirty="0">
              <a:solidFill>
                <a:schemeClr val="tx2">
                  <a:lumMod val="75000"/>
                  <a:lumOff val="25000"/>
                </a:schemeClr>
              </a:solidFill>
            </a:endParaRPr>
          </a:p>
          <a:p>
            <a:pPr marL="342900" indent="-342900" algn="just">
              <a:buFont typeface="+mj-lt"/>
              <a:buAutoNum type="arabicPeriod"/>
            </a:pPr>
            <a:r>
              <a:rPr lang="en-US" sz="1800" dirty="0">
                <a:solidFill>
                  <a:schemeClr val="tx1">
                    <a:lumMod val="95000"/>
                    <a:lumOff val="5000"/>
                  </a:schemeClr>
                </a:solidFill>
              </a:rPr>
              <a:t>The study aims to compare the performance of different CNN architectures trained on the </a:t>
            </a:r>
            <a:r>
              <a:rPr lang="en-US" sz="1800" dirty="0" err="1">
                <a:solidFill>
                  <a:schemeClr val="tx1">
                    <a:lumMod val="95000"/>
                    <a:lumOff val="5000"/>
                  </a:schemeClr>
                </a:solidFill>
              </a:rPr>
              <a:t>TrashNet</a:t>
            </a:r>
            <a:r>
              <a:rPr lang="en-US" sz="1800" dirty="0">
                <a:solidFill>
                  <a:schemeClr val="tx1">
                    <a:lumMod val="95000"/>
                    <a:lumOff val="5000"/>
                  </a:schemeClr>
                </a:solidFill>
              </a:rPr>
              <a:t> dataset and evaluate their precision, recall, and F1 score. </a:t>
            </a:r>
          </a:p>
          <a:p>
            <a:pPr marL="342900" indent="-342900" algn="just">
              <a:buFont typeface="+mj-lt"/>
              <a:buAutoNum type="arabicPeriod"/>
            </a:pPr>
            <a:endParaRPr lang="en-US" sz="1800" dirty="0">
              <a:solidFill>
                <a:schemeClr val="tx1">
                  <a:lumMod val="95000"/>
                  <a:lumOff val="5000"/>
                </a:schemeClr>
              </a:solidFill>
            </a:endParaRPr>
          </a:p>
          <a:p>
            <a:pPr marL="342900" indent="-342900" algn="just">
              <a:buFont typeface="+mj-lt"/>
              <a:buAutoNum type="arabicPeriod"/>
            </a:pPr>
            <a:r>
              <a:rPr lang="en-US" sz="1800" dirty="0">
                <a:solidFill>
                  <a:schemeClr val="tx1">
                    <a:lumMod val="95000"/>
                    <a:lumOff val="5000"/>
                  </a:schemeClr>
                </a:solidFill>
              </a:rPr>
              <a:t>The focus is on developing an accurate and fast CNN architecture for waste detection, which is crucial for applications like waste collection by autonomous robots.</a:t>
            </a:r>
          </a:p>
          <a:p>
            <a:pPr marL="342900" indent="-342900" algn="just">
              <a:buFont typeface="+mj-lt"/>
              <a:buAutoNum type="arabicPeriod"/>
            </a:pPr>
            <a:endParaRPr lang="en-US" sz="1800" dirty="0">
              <a:solidFill>
                <a:schemeClr val="tx1">
                  <a:lumMod val="95000"/>
                  <a:lumOff val="5000"/>
                </a:schemeClr>
              </a:solidFill>
            </a:endParaRPr>
          </a:p>
          <a:p>
            <a:pPr marL="342900" indent="-342900" algn="just">
              <a:buFont typeface="+mj-lt"/>
              <a:buAutoNum type="arabicPeriod"/>
            </a:pPr>
            <a:r>
              <a:rPr lang="en-US" sz="1800" dirty="0">
                <a:solidFill>
                  <a:schemeClr val="tx1">
                    <a:lumMod val="95000"/>
                    <a:lumOff val="5000"/>
                  </a:schemeClr>
                </a:solidFill>
              </a:rPr>
              <a:t>The paper also discusses the optimization of learning rate during training and the use of different loss optimization methods</a:t>
            </a:r>
            <a:r>
              <a:rPr lang="en-US" sz="1800" dirty="0">
                <a:solidFill>
                  <a:schemeClr val="accent2">
                    <a:lumMod val="75000"/>
                  </a:schemeClr>
                </a:solidFill>
              </a:rPr>
              <a:t>.</a:t>
            </a:r>
          </a:p>
          <a:p>
            <a:pPr marL="342900" indent="-342900" algn="just">
              <a:buFont typeface="Arial" panose="020B0604020202020204" pitchFamily="34" charset="0"/>
              <a:buChar char="•"/>
            </a:pPr>
            <a:endParaRPr lang="en-US" sz="1800" dirty="0"/>
          </a:p>
          <a:p>
            <a:pPr algn="just"/>
            <a:endParaRPr lang="en-US" sz="1800" dirty="0"/>
          </a:p>
        </p:txBody>
      </p:sp>
    </p:spTree>
    <p:extLst>
      <p:ext uri="{BB962C8B-B14F-4D97-AF65-F5344CB8AC3E}">
        <p14:creationId xmlns:p14="http://schemas.microsoft.com/office/powerpoint/2010/main" val="71660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182470" y="770964"/>
            <a:ext cx="2635624" cy="457200"/>
          </a:xfrm>
          <a:prstGeom prst="rect">
            <a:avLst/>
          </a:prstGeom>
          <a:noFill/>
        </p:spPr>
        <p:txBody>
          <a:bodyPr wrap="square" rtlCol="0">
            <a:spAutoFit/>
          </a:bodyPr>
          <a:lstStyle/>
          <a:p>
            <a:r>
              <a:rPr lang="en-IN" b="1" dirty="0"/>
              <a:t>Literature survey   </a:t>
            </a:r>
          </a:p>
        </p:txBody>
      </p:sp>
      <p:sp>
        <p:nvSpPr>
          <p:cNvPr id="3" name="TextBox 2">
            <a:extLst>
              <a:ext uri="{FF2B5EF4-FFF2-40B4-BE49-F238E27FC236}">
                <a16:creationId xmlns:a16="http://schemas.microsoft.com/office/drawing/2014/main" id="{8F6484F5-BCC2-CD4D-F0CD-A7FDEFF2E706}"/>
              </a:ext>
            </a:extLst>
          </p:cNvPr>
          <p:cNvSpPr txBox="1"/>
          <p:nvPr/>
        </p:nvSpPr>
        <p:spPr>
          <a:xfrm>
            <a:off x="418642" y="1111623"/>
            <a:ext cx="8549088" cy="5170646"/>
          </a:xfrm>
          <a:prstGeom prst="rect">
            <a:avLst/>
          </a:prstGeom>
          <a:noFill/>
        </p:spPr>
        <p:txBody>
          <a:bodyPr wrap="square" rtlCol="0">
            <a:spAutoFit/>
          </a:bodyPr>
          <a:lstStyle/>
          <a:p>
            <a:pPr algn="just"/>
            <a:r>
              <a:rPr lang="en-IN" sz="1800" dirty="0">
                <a:solidFill>
                  <a:schemeClr val="accent2">
                    <a:lumMod val="75000"/>
                  </a:schemeClr>
                </a:solidFill>
              </a:rPr>
              <a:t>Reference 3 :</a:t>
            </a:r>
          </a:p>
          <a:p>
            <a:pPr algn="just"/>
            <a:endParaRPr lang="en-IN" sz="1800" b="1" dirty="0">
              <a:solidFill>
                <a:schemeClr val="accent2">
                  <a:lumMod val="75000"/>
                </a:schemeClr>
              </a:solidFill>
            </a:endParaRPr>
          </a:p>
          <a:p>
            <a:pPr algn="just"/>
            <a:r>
              <a:rPr lang="en-US" sz="1800" dirty="0">
                <a:solidFill>
                  <a:schemeClr val="accent2">
                    <a:lumMod val="75000"/>
                  </a:schemeClr>
                </a:solidFill>
              </a:rPr>
              <a:t>Kang, B., &amp; Jeong, C. S. (2023). ARTD-Net: Anchor-Free Based Recyclable Trash Detection Net Using Edgeless Module. Sensors, 23(6), 2907.</a:t>
            </a:r>
          </a:p>
          <a:p>
            <a:pPr algn="just"/>
            <a:endParaRPr lang="en-US" sz="1800" dirty="0">
              <a:solidFill>
                <a:schemeClr val="tx2">
                  <a:lumMod val="75000"/>
                  <a:lumOff val="25000"/>
                </a:schemeClr>
              </a:solidFill>
            </a:endParaRPr>
          </a:p>
          <a:p>
            <a:pPr marL="342900" indent="-342900" algn="just">
              <a:buFont typeface="+mj-lt"/>
              <a:buAutoNum type="arabicPeriod"/>
            </a:pPr>
            <a:r>
              <a:rPr lang="en-US" sz="1800" dirty="0">
                <a:solidFill>
                  <a:schemeClr val="tx1">
                    <a:lumMod val="95000"/>
                    <a:lumOff val="5000"/>
                  </a:schemeClr>
                </a:solidFill>
              </a:rPr>
              <a:t>The paper discusses the need for automatic systems for separate waste collection using deep learning and computer vision techniques.</a:t>
            </a:r>
          </a:p>
          <a:p>
            <a:pPr marL="342900" indent="-342900" algn="just">
              <a:buFont typeface="+mj-lt"/>
              <a:buAutoNum type="arabicPeriod"/>
            </a:pPr>
            <a:endParaRPr lang="en-US" sz="1800" dirty="0">
              <a:solidFill>
                <a:schemeClr val="tx1">
                  <a:lumMod val="95000"/>
                  <a:lumOff val="5000"/>
                </a:schemeClr>
              </a:solidFill>
            </a:endParaRPr>
          </a:p>
          <a:p>
            <a:pPr marL="342900" indent="-342900" algn="just">
              <a:buFont typeface="+mj-lt"/>
              <a:buAutoNum type="arabicPeriod"/>
            </a:pPr>
            <a:r>
              <a:rPr lang="en-US" sz="1800" dirty="0">
                <a:solidFill>
                  <a:schemeClr val="tx1">
                    <a:lumMod val="95000"/>
                    <a:lumOff val="5000"/>
                  </a:schemeClr>
                </a:solidFill>
              </a:rPr>
              <a:t>It proposes two anchor-free-based recyclable trash detection networks (ARTD-Net1 and ARTD-Net2) that efficiently recognize overlapped multiple wastes of different types.</a:t>
            </a:r>
          </a:p>
          <a:p>
            <a:pPr marL="342900" indent="-342900" algn="just">
              <a:buFont typeface="+mj-lt"/>
              <a:buAutoNum type="arabicPeriod"/>
            </a:pPr>
            <a:endParaRPr lang="en-US" sz="1800" dirty="0">
              <a:solidFill>
                <a:schemeClr val="tx1">
                  <a:lumMod val="95000"/>
                  <a:lumOff val="5000"/>
                </a:schemeClr>
              </a:solidFill>
            </a:endParaRPr>
          </a:p>
          <a:p>
            <a:pPr marL="342900" indent="-342900" algn="just">
              <a:buFont typeface="+mj-lt"/>
              <a:buAutoNum type="arabicPeriod"/>
            </a:pPr>
            <a:r>
              <a:rPr lang="en-US" sz="1800" dirty="0">
                <a:solidFill>
                  <a:schemeClr val="tx1">
                    <a:lumMod val="95000"/>
                    <a:lumOff val="5000"/>
                  </a:schemeClr>
                </a:solidFill>
              </a:rPr>
              <a:t>The paper concludes that the proposed ARTD-Net1 and ARTD-Net2 methods achieve competitive performance in mean average precision and F1 score compared to other deep learning models.</a:t>
            </a:r>
            <a:endParaRPr lang="en-IN" sz="1800" dirty="0">
              <a:solidFill>
                <a:schemeClr val="tx1">
                  <a:lumMod val="95000"/>
                  <a:lumOff val="5000"/>
                </a:schemeClr>
              </a:solidFill>
            </a:endParaRPr>
          </a:p>
          <a:p>
            <a:pPr algn="just"/>
            <a:endParaRPr lang="en-IN" sz="2000" dirty="0"/>
          </a:p>
          <a:p>
            <a:pPr algn="just"/>
            <a:endParaRPr lang="en-IN" sz="2000" dirty="0"/>
          </a:p>
          <a:p>
            <a:pPr algn="just"/>
            <a:endParaRPr lang="en-IN" sz="2000" dirty="0"/>
          </a:p>
        </p:txBody>
      </p:sp>
    </p:spTree>
    <p:extLst>
      <p:ext uri="{BB962C8B-B14F-4D97-AF65-F5344CB8AC3E}">
        <p14:creationId xmlns:p14="http://schemas.microsoft.com/office/powerpoint/2010/main" val="1657402649"/>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theme>
</file>

<file path=ppt/theme/theme4.xml><?xml version="1.0" encoding="utf-8"?>
<a:theme xmlns:a="http://schemas.openxmlformats.org/drawingml/2006/main" name="5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86388</TotalTime>
  <Words>10116</Words>
  <Application>Microsoft Office PowerPoint</Application>
  <PresentationFormat>On-screen Show (4:3)</PresentationFormat>
  <Paragraphs>918</Paragraphs>
  <Slides>68</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68</vt:i4>
      </vt:variant>
    </vt:vector>
  </HeadingPairs>
  <TitlesOfParts>
    <vt:vector size="79" baseType="lpstr">
      <vt:lpstr>Arial</vt:lpstr>
      <vt:lpstr>Calibri</vt:lpstr>
      <vt:lpstr>Cambria</vt:lpstr>
      <vt:lpstr>Times New Roman</vt:lpstr>
      <vt:lpstr>Verdana</vt:lpstr>
      <vt:lpstr>Wingdings</vt:lpstr>
      <vt:lpstr>MIS Template</vt:lpstr>
      <vt:lpstr>Default Design</vt:lpstr>
      <vt:lpstr>4_Custom Design</vt:lpstr>
      <vt:lpstr>5_MIS Template</vt:lpstr>
      <vt:lpstr>6_MIS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survey    </vt:lpstr>
      <vt:lpstr>PowerPoint Presentation</vt:lpstr>
      <vt:lpstr>PowerPoint Presentation</vt:lpstr>
      <vt:lpstr>PowerPoint Presentation</vt:lpstr>
      <vt:lpstr>PowerPoint Presentation</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Literature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mallela poleswarao</cp:lastModifiedBy>
  <cp:revision>6354</cp:revision>
  <cp:lastPrinted>2016-03-11T10:52:57Z</cp:lastPrinted>
  <dcterms:created xsi:type="dcterms:W3CDTF">2005-07-02T04:48:06Z</dcterms:created>
  <dcterms:modified xsi:type="dcterms:W3CDTF">2024-06-05T17:50:28Z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MSIP_Label_defa4170-0d19-0005-0004-bc88714345d2_Enabled">
    <vt:lpwstr>true</vt:lpwstr>
  </property>
  <property fmtid="{D5CDD505-2E9C-101B-9397-08002B2CF9AE}" pid="4" name="MSIP_Label_defa4170-0d19-0005-0004-bc88714345d2_SetDate">
    <vt:lpwstr>2024-03-25T20:48:26Z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85deb0f7-127d-4703-bcc2-3d34369a9b17</vt:lpwstr>
  </property>
  <property fmtid="{D5CDD505-2E9C-101B-9397-08002B2CF9AE}" pid="8" name="MSIP_Label_defa4170-0d19-0005-0004-bc88714345d2_ActionId">
    <vt:lpwstr>ab1b303c-0b84-4fe2-ade2-f830ac72764d</vt:lpwstr>
  </property>
  <property fmtid="{D5CDD505-2E9C-101B-9397-08002B2CF9AE}" pid="9" name="MSIP_Label_defa4170-0d19-0005-0004-bc88714345d2_ContentBits">
    <vt:lpwstr>0</vt:lpwstr>
  </property>
</Properties>
</file>