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4" r:id="rId1"/>
  </p:sldMasterIdLst>
  <p:sldIdLst>
    <p:sldId id="256" r:id="rId2"/>
    <p:sldId id="257" r:id="rId3"/>
    <p:sldId id="259" r:id="rId4"/>
    <p:sldId id="258" r:id="rId5"/>
    <p:sldId id="260" r:id="rId6"/>
    <p:sldId id="261" r:id="rId7"/>
    <p:sldId id="266" r:id="rId8"/>
    <p:sldId id="267" r:id="rId9"/>
    <p:sldId id="268" r:id="rId10"/>
    <p:sldId id="262" r:id="rId11"/>
    <p:sldId id="269" r:id="rId12"/>
    <p:sldId id="271" r:id="rId13"/>
    <p:sldId id="272" r:id="rId14"/>
    <p:sldId id="273" r:id="rId15"/>
    <p:sldId id="274" r:id="rId16"/>
    <p:sldId id="270" r:id="rId17"/>
    <p:sldId id="275"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5C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24" autoAdjust="0"/>
  </p:normalViewPr>
  <p:slideViewPr>
    <p:cSldViewPr>
      <p:cViewPr varScale="1">
        <p:scale>
          <a:sx n="108" d="100"/>
          <a:sy n="108" d="100"/>
        </p:scale>
        <p:origin x="1710" y="108"/>
      </p:cViewPr>
      <p:guideLst>
        <p:guide orient="horz" pos="2160"/>
        <p:guide pos="2880"/>
      </p:guideLst>
    </p:cSldViewPr>
  </p:slideViewPr>
  <p:outlineViewPr>
    <p:cViewPr>
      <p:scale>
        <a:sx n="33" d="100"/>
        <a:sy n="33" d="100"/>
      </p:scale>
      <p:origin x="42"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2"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66" name="Group 65"/>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67"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68"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9"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0"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71"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2"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3"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4"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5"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6"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7"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8"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9"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0"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1"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2"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3"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4"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5"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6"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7"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8"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9"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0"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1"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2"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3"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4"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5"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96"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7"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8"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9"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0"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1"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2"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3"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4"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5"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6"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7"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08"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9"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0"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1"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2"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3"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4"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5"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6"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7"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8"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9"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0"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900238" y="1122363"/>
            <a:ext cx="6593681"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900238" y="3602038"/>
            <a:ext cx="6593681"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5801052" y="5410202"/>
            <a:ext cx="2057400" cy="365125"/>
          </a:xfrm>
        </p:spPr>
        <p:txBody>
          <a:bodyPr/>
          <a:lstStyle/>
          <a:p>
            <a:fld id="{1D8BD707-D9CF-40AE-B4C6-C98DA3205C09}" type="datetimeFigureOut">
              <a:rPr lang="en-US" smtClean="0"/>
              <a:pPr/>
              <a:t>11/19/2020</a:t>
            </a:fld>
            <a:endParaRPr lang="en-US"/>
          </a:p>
        </p:txBody>
      </p:sp>
      <p:sp>
        <p:nvSpPr>
          <p:cNvPr id="5" name="Footer Placeholder 4"/>
          <p:cNvSpPr>
            <a:spLocks noGrp="1"/>
          </p:cNvSpPr>
          <p:nvPr>
            <p:ph type="ftr" sz="quarter" idx="11"/>
          </p:nvPr>
        </p:nvSpPr>
        <p:spPr>
          <a:xfrm>
            <a:off x="1900237" y="5410202"/>
            <a:ext cx="3843665" cy="365125"/>
          </a:xfrm>
        </p:spPr>
        <p:txBody>
          <a:bodyPr/>
          <a:lstStyle/>
          <a:p>
            <a:endParaRPr lang="en-US"/>
          </a:p>
        </p:txBody>
      </p:sp>
      <p:sp>
        <p:nvSpPr>
          <p:cNvPr id="6" name="Slide Number Placeholder 5"/>
          <p:cNvSpPr>
            <a:spLocks noGrp="1"/>
          </p:cNvSpPr>
          <p:nvPr>
            <p:ph type="sldNum" sz="quarter" idx="12"/>
          </p:nvPr>
        </p:nvSpPr>
        <p:spPr>
          <a:xfrm>
            <a:off x="7915603" y="5410200"/>
            <a:ext cx="578317"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01449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8" y="4304665"/>
            <a:ext cx="7434266"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56058" y="606426"/>
            <a:ext cx="7434266" cy="3299778"/>
          </a:xfrm>
          <a:prstGeom prst="round2DiagRect">
            <a:avLst>
              <a:gd name="adj1" fmla="val 5101"/>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24" y="5124020"/>
            <a:ext cx="7433144"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08403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93" y="609600"/>
            <a:ext cx="7429466"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856058" y="4419600"/>
            <a:ext cx="7428344"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310329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365557"/>
            <a:ext cx="656422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56058" y="4309919"/>
            <a:ext cx="74295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52" name="TextBox 51"/>
          <p:cNvSpPr txBox="1"/>
          <p:nvPr/>
        </p:nvSpPr>
        <p:spPr>
          <a:xfrm>
            <a:off x="696579" y="718458"/>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53" name="TextBox 52"/>
          <p:cNvSpPr txBox="1"/>
          <p:nvPr/>
        </p:nvSpPr>
        <p:spPr>
          <a:xfrm>
            <a:off x="7817473" y="276497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Tree>
    <p:extLst>
      <p:ext uri="{BB962C8B-B14F-4D97-AF65-F5344CB8AC3E}">
        <p14:creationId xmlns:p14="http://schemas.microsoft.com/office/powerpoint/2010/main" val="2458560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8" y="2134042"/>
            <a:ext cx="74295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856023" y="4657655"/>
            <a:ext cx="7428379"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646664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56060" y="609600"/>
            <a:ext cx="7429499"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856058" y="2674463"/>
            <a:ext cx="2397674"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856059" y="3360263"/>
            <a:ext cx="2396432"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86075" y="2677635"/>
            <a:ext cx="2388289"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86075" y="3363435"/>
            <a:ext cx="238895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889332" y="2674463"/>
            <a:ext cx="2396226"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889332" y="3360263"/>
            <a:ext cx="2396226"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11/19/2020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977511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56059" y="609600"/>
            <a:ext cx="74294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856060" y="4404596"/>
            <a:ext cx="239643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856060" y="2666998"/>
            <a:ext cx="239643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856060" y="4980859"/>
            <a:ext cx="239643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66790" y="4404596"/>
            <a:ext cx="24003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366790" y="2666998"/>
            <a:ext cx="2399205"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3365695" y="4980857"/>
            <a:ext cx="24003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889426" y="4404595"/>
            <a:ext cx="2393056"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889332" y="2666998"/>
            <a:ext cx="239622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5889332" y="4980855"/>
            <a:ext cx="2396226"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11/19/2020</a:t>
            </a:fld>
            <a:endParaRPr lang="en-US"/>
          </a:p>
        </p:txBody>
      </p:sp>
      <p:sp>
        <p:nvSpPr>
          <p:cNvPr id="4" name="Footer Placeholder 3"/>
          <p:cNvSpPr>
            <a:spLocks noGrp="1"/>
          </p:cNvSpPr>
          <p:nvPr>
            <p:ph type="ftr" sz="quarter" idx="11"/>
          </p:nvPr>
        </p:nvSpPr>
        <p:spPr/>
        <p:txBody>
          <a:bodyPr/>
          <a:lstStyle>
            <a:lvl1pPr>
              <a:defRPr cap="all" baseline="0"/>
            </a:lvl1p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88895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007637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609600"/>
            <a:ext cx="1503758"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6057" y="609600"/>
            <a:ext cx="5811443"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89107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7" name="Title 1"/>
          <p:cNvSpPr>
            <a:spLocks noGrp="1"/>
          </p:cNvSpPr>
          <p:nvPr>
            <p:ph type="title"/>
          </p:nvPr>
        </p:nvSpPr>
        <p:spPr>
          <a:xfrm>
            <a:off x="856060" y="618518"/>
            <a:ext cx="7429499" cy="1478570"/>
          </a:xfrm>
        </p:spPr>
        <p:txBody>
          <a:bodyPr/>
          <a:lstStyle/>
          <a:p>
            <a:r>
              <a:rPr lang="en-US"/>
              <a:t>Click to edit Master title style</a:t>
            </a:r>
            <a:endParaRPr lang="en-US" dirty="0"/>
          </a:p>
        </p:txBody>
      </p:sp>
      <p:sp>
        <p:nvSpPr>
          <p:cNvPr id="48" name="Content Placeholder 2"/>
          <p:cNvSpPr>
            <a:spLocks noGrp="1"/>
          </p:cNvSpPr>
          <p:nvPr>
            <p:ph idx="1"/>
          </p:nvPr>
        </p:nvSpPr>
        <p:spPr>
          <a:xfrm>
            <a:off x="856060" y="2249487"/>
            <a:ext cx="742949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Date Placeholder 3"/>
          <p:cNvSpPr>
            <a:spLocks noGrp="1"/>
          </p:cNvSpPr>
          <p:nvPr>
            <p:ph type="dt" sz="half" idx="10"/>
          </p:nvPr>
        </p:nvSpPr>
        <p:spPr>
          <a:xfrm>
            <a:off x="5592691" y="5883277"/>
            <a:ext cx="2057400" cy="365125"/>
          </a:xfrm>
        </p:spPr>
        <p:txBody>
          <a:bodyPr/>
          <a:lstStyle/>
          <a:p>
            <a:fld id="{1D8BD707-D9CF-40AE-B4C6-C98DA3205C09}" type="datetimeFigureOut">
              <a:rPr lang="en-US" smtClean="0"/>
              <a:pPr/>
              <a:t>11/19/2020</a:t>
            </a:fld>
            <a:endParaRPr lang="en-US"/>
          </a:p>
        </p:txBody>
      </p:sp>
      <p:sp>
        <p:nvSpPr>
          <p:cNvPr id="50" name="Footer Placeholder 4"/>
          <p:cNvSpPr>
            <a:spLocks noGrp="1"/>
          </p:cNvSpPr>
          <p:nvPr>
            <p:ph type="ftr" sz="quarter" idx="11"/>
          </p:nvPr>
        </p:nvSpPr>
        <p:spPr>
          <a:xfrm>
            <a:off x="856059" y="5883276"/>
            <a:ext cx="4679482" cy="365125"/>
          </a:xfrm>
        </p:spPr>
        <p:txBody>
          <a:bodyPr/>
          <a:lstStyle/>
          <a:p>
            <a:endParaRPr lang="en-US"/>
          </a:p>
        </p:txBody>
      </p:sp>
      <p:sp>
        <p:nvSpPr>
          <p:cNvPr id="51" name="Slide Number Placeholder 5"/>
          <p:cNvSpPr>
            <a:spLocks noGrp="1"/>
          </p:cNvSpPr>
          <p:nvPr>
            <p:ph type="sldNum" sz="quarter" idx="12"/>
          </p:nvPr>
        </p:nvSpPr>
        <p:spPr>
          <a:xfrm>
            <a:off x="7707241" y="5883275"/>
            <a:ext cx="578317"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39941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6058" y="1419227"/>
            <a:ext cx="74295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856058" y="4424362"/>
            <a:ext cx="74295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60763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6058" y="2249486"/>
            <a:ext cx="3658792"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1" y="2249486"/>
            <a:ext cx="3656408"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11/19/2020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63808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058" y="619127"/>
            <a:ext cx="74295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78902" y="2249486"/>
            <a:ext cx="3435949"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56058" y="3073398"/>
            <a:ext cx="3658793"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1992" y="2249485"/>
            <a:ext cx="3433565"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3073398"/>
            <a:ext cx="3656408"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11/19/2020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18475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11/19/2020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97392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04123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029" y="609601"/>
            <a:ext cx="2892028"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67150" y="592666"/>
            <a:ext cx="4418407"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0029" y="2249486"/>
            <a:ext cx="2892028"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73564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1" y="609600"/>
            <a:ext cx="3753962"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32866" y="609600"/>
            <a:ext cx="3452693" cy="5181602"/>
          </a:xfrm>
          <a:prstGeom prst="round2DiagRect">
            <a:avLst>
              <a:gd name="adj1" fmla="val 6074"/>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59" y="2249486"/>
            <a:ext cx="3753964"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9026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9041774" cy="6858001"/>
            <a:chOff x="-14288" y="0"/>
            <a:chExt cx="9041774"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8352798"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856060" y="618518"/>
            <a:ext cx="7429499"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2249487"/>
            <a:ext cx="74294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92691" y="5883277"/>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D8BD707-D9CF-40AE-B4C6-C98DA3205C09}" type="datetimeFigureOut">
              <a:rPr lang="en-US" smtClean="0"/>
              <a:pPr/>
              <a:t>11/19/2020</a:t>
            </a:fld>
            <a:endParaRPr lang="en-US"/>
          </a:p>
        </p:txBody>
      </p:sp>
      <p:sp>
        <p:nvSpPr>
          <p:cNvPr id="5" name="Footer Placeholder 4"/>
          <p:cNvSpPr>
            <a:spLocks noGrp="1"/>
          </p:cNvSpPr>
          <p:nvPr>
            <p:ph type="ftr" sz="quarter" idx="3"/>
          </p:nvPr>
        </p:nvSpPr>
        <p:spPr>
          <a:xfrm>
            <a:off x="856059" y="5883276"/>
            <a:ext cx="4679482"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707241" y="5883275"/>
            <a:ext cx="578317"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357168397"/>
      </p:ext>
    </p:extLst>
  </p:cSld>
  <p:clrMap bg1="dk1" tx1="lt1" bg2="dk2" tx2="lt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 id="2147483846" r:id="rId12"/>
    <p:sldLayoutId id="2147483847" r:id="rId13"/>
    <p:sldLayoutId id="2147483848" r:id="rId14"/>
    <p:sldLayoutId id="2147483849" r:id="rId15"/>
    <p:sldLayoutId id="2147483850" r:id="rId16"/>
    <p:sldLayoutId id="2147483851"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362200" y="762000"/>
            <a:ext cx="7772400" cy="3429000"/>
          </a:xfrm>
        </p:spPr>
        <p:txBody>
          <a:bodyPr>
            <a:normAutofit/>
          </a:bodyPr>
          <a:lstStyle/>
          <a:p>
            <a:r>
              <a:rPr lang="en-US" b="1" dirty="0">
                <a:cs typeface="Arial" pitchFamily="34" charset="0"/>
              </a:rPr>
              <a:t>Project on Banking</a:t>
            </a:r>
            <a:br>
              <a:rPr lang="en-US" b="1" dirty="0">
                <a:cs typeface="Arial" pitchFamily="34" charset="0"/>
              </a:rPr>
            </a:br>
            <a:br>
              <a:rPr lang="en-US" b="1" dirty="0">
                <a:cs typeface="Arial" pitchFamily="34" charset="0"/>
              </a:rPr>
            </a:br>
            <a:r>
              <a:rPr lang="en-US" dirty="0">
                <a:solidFill>
                  <a:srgbClr val="EF5C4D"/>
                </a:solidFill>
                <a:cs typeface="Arial" pitchFamily="34" charset="0"/>
              </a:rPr>
              <a:t>IPBA4 GROUP4</a:t>
            </a:r>
            <a:br>
              <a:rPr lang="en-US" sz="2000" dirty="0">
                <a:solidFill>
                  <a:srgbClr val="EF5C4D"/>
                </a:solidFill>
                <a:cs typeface="Arial" pitchFamily="34" charset="0"/>
              </a:rPr>
            </a:br>
            <a:br>
              <a:rPr lang="en-US" dirty="0">
                <a:solidFill>
                  <a:srgbClr val="EF5C4D"/>
                </a:solidFill>
                <a:cs typeface="Arial" pitchFamily="34" charset="0"/>
              </a:rPr>
            </a:br>
            <a:endParaRPr lang="en-US" sz="2200" b="1" dirty="0">
              <a:cs typeface="Arial" pitchFamily="34" charset="0"/>
            </a:endParaRPr>
          </a:p>
        </p:txBody>
      </p:sp>
      <p:sp>
        <p:nvSpPr>
          <p:cNvPr id="2" name="TextBox 1">
            <a:extLst>
              <a:ext uri="{FF2B5EF4-FFF2-40B4-BE49-F238E27FC236}">
                <a16:creationId xmlns:a16="http://schemas.microsoft.com/office/drawing/2014/main" id="{7AA925E5-9FFC-4D2B-8248-502D8FEE0C35}"/>
              </a:ext>
            </a:extLst>
          </p:cNvPr>
          <p:cNvSpPr txBox="1"/>
          <p:nvPr/>
        </p:nvSpPr>
        <p:spPr>
          <a:xfrm>
            <a:off x="7315200" y="4800600"/>
            <a:ext cx="1676400" cy="1754326"/>
          </a:xfrm>
          <a:prstGeom prst="rect">
            <a:avLst/>
          </a:prstGeom>
          <a:noFill/>
        </p:spPr>
        <p:txBody>
          <a:bodyPr wrap="square" rtlCol="0">
            <a:spAutoFit/>
          </a:bodyPr>
          <a:lstStyle/>
          <a:p>
            <a:pPr algn="r"/>
            <a:r>
              <a:rPr lang="en-US" sz="1800" cap="none" dirty="0">
                <a:solidFill>
                  <a:srgbClr val="EF5C4D"/>
                </a:solidFill>
                <a:cs typeface="Arial" pitchFamily="34" charset="0"/>
              </a:rPr>
              <a:t>Swarna</a:t>
            </a:r>
            <a:br>
              <a:rPr lang="en-US" sz="1800" cap="none" dirty="0">
                <a:solidFill>
                  <a:srgbClr val="EF5C4D"/>
                </a:solidFill>
                <a:cs typeface="Arial" pitchFamily="34" charset="0"/>
              </a:rPr>
            </a:br>
            <a:r>
              <a:rPr lang="en-US" sz="1800" cap="none" dirty="0">
                <a:solidFill>
                  <a:srgbClr val="EF5C4D"/>
                </a:solidFill>
                <a:cs typeface="Arial" pitchFamily="34" charset="0"/>
              </a:rPr>
              <a:t>Chandrika</a:t>
            </a:r>
            <a:br>
              <a:rPr lang="en-US" sz="1800" cap="none" dirty="0">
                <a:solidFill>
                  <a:srgbClr val="EF5C4D"/>
                </a:solidFill>
                <a:cs typeface="Arial" pitchFamily="34" charset="0"/>
              </a:rPr>
            </a:br>
            <a:r>
              <a:rPr lang="en-US" sz="1800" cap="none" dirty="0">
                <a:solidFill>
                  <a:srgbClr val="EF5C4D"/>
                </a:solidFill>
                <a:cs typeface="Arial" pitchFamily="34" charset="0"/>
              </a:rPr>
              <a:t>Mazhar</a:t>
            </a:r>
            <a:br>
              <a:rPr lang="en-US" sz="1800" cap="none" dirty="0">
                <a:solidFill>
                  <a:srgbClr val="EF5C4D"/>
                </a:solidFill>
                <a:cs typeface="Arial" pitchFamily="34" charset="0"/>
              </a:rPr>
            </a:br>
            <a:r>
              <a:rPr lang="en-US" sz="1800" cap="none" dirty="0">
                <a:solidFill>
                  <a:srgbClr val="EF5C4D"/>
                </a:solidFill>
                <a:cs typeface="Arial" pitchFamily="34" charset="0"/>
              </a:rPr>
              <a:t>Saurabh</a:t>
            </a:r>
            <a:br>
              <a:rPr lang="en-US" sz="1800" cap="none" dirty="0">
                <a:solidFill>
                  <a:srgbClr val="EF5C4D"/>
                </a:solidFill>
                <a:cs typeface="Arial" pitchFamily="34" charset="0"/>
              </a:rPr>
            </a:br>
            <a:r>
              <a:rPr lang="en-US" sz="1800" cap="none" dirty="0" err="1">
                <a:solidFill>
                  <a:srgbClr val="EF5C4D"/>
                </a:solidFill>
                <a:cs typeface="Arial" pitchFamily="34" charset="0"/>
              </a:rPr>
              <a:t>Sanchit</a:t>
            </a:r>
            <a:br>
              <a:rPr lang="en-US" sz="1800" cap="none" dirty="0">
                <a:solidFill>
                  <a:srgbClr val="EF5C4D"/>
                </a:solidFill>
                <a:cs typeface="Arial" pitchFamily="34" charset="0"/>
              </a:rPr>
            </a:br>
            <a:r>
              <a:rPr lang="en-US" sz="1800" cap="none" dirty="0">
                <a:solidFill>
                  <a:srgbClr val="EF5C4D"/>
                </a:solidFill>
                <a:cs typeface="Arial" pitchFamily="34" charset="0"/>
              </a:rPr>
              <a:t>Kalyan</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304800"/>
            <a:ext cx="7315200" cy="685800"/>
          </a:xfrm>
        </p:spPr>
        <p:txBody>
          <a:bodyPr>
            <a:normAutofit/>
          </a:bodyPr>
          <a:lstStyle/>
          <a:p>
            <a:r>
              <a:rPr lang="en-US" b="1" dirty="0">
                <a:solidFill>
                  <a:srgbClr val="EF5C4D"/>
                </a:solidFill>
              </a:rPr>
              <a:t>Machine Learning Model</a:t>
            </a:r>
          </a:p>
        </p:txBody>
      </p:sp>
      <p:sp>
        <p:nvSpPr>
          <p:cNvPr id="4" name="Content Placeholder 2"/>
          <p:cNvSpPr>
            <a:spLocks noGrp="1"/>
          </p:cNvSpPr>
          <p:nvPr>
            <p:ph idx="1"/>
          </p:nvPr>
        </p:nvSpPr>
        <p:spPr>
          <a:xfrm>
            <a:off x="609600" y="1600200"/>
            <a:ext cx="8001000" cy="4449762"/>
          </a:xfrm>
        </p:spPr>
        <p:txBody>
          <a:bodyPr>
            <a:normAutofit fontScale="92500" lnSpcReduction="20000"/>
          </a:bodyPr>
          <a:lstStyle/>
          <a:p>
            <a:pPr marL="514350" indent="-514350">
              <a:buNone/>
            </a:pPr>
            <a:r>
              <a:rPr lang="en-US" b="1" dirty="0"/>
              <a:t>3.	Model Building - </a:t>
            </a:r>
          </a:p>
          <a:p>
            <a:pPr marL="571500" indent="-571500">
              <a:buFont typeface="+mj-lt"/>
              <a:buAutoNum type="romanLcPeriod"/>
            </a:pPr>
            <a:r>
              <a:rPr lang="en-US" dirty="0"/>
              <a:t>Created training data and test data by splitting the data. </a:t>
            </a:r>
          </a:p>
          <a:p>
            <a:pPr marL="571500" indent="-571500">
              <a:buFont typeface="+mj-lt"/>
              <a:buAutoNum type="romanLcPeriod"/>
            </a:pPr>
            <a:r>
              <a:rPr lang="en-US" dirty="0"/>
              <a:t>Developed model using different Machine Learning algorithms like Decision Tree Classifier, SVM Classifier, KNN Classifier, Random Forest Classifier, Logistic Regression.</a:t>
            </a:r>
          </a:p>
          <a:p>
            <a:pPr marL="571500" indent="-571500">
              <a:buFont typeface="+mj-lt"/>
              <a:buAutoNum type="romanLcPeriod"/>
            </a:pPr>
            <a:r>
              <a:rPr lang="en-US" dirty="0"/>
              <a:t>Developed model for original, </a:t>
            </a:r>
            <a:r>
              <a:rPr lang="en-US" dirty="0" err="1"/>
              <a:t>undersampling</a:t>
            </a:r>
            <a:r>
              <a:rPr lang="en-US" dirty="0"/>
              <a:t> and oversampling data and compared results.</a:t>
            </a:r>
          </a:p>
          <a:p>
            <a:pPr marL="571500" indent="-571500">
              <a:buFont typeface="+mj-lt"/>
              <a:buAutoNum type="romanLcPeriod"/>
            </a:pPr>
            <a:r>
              <a:rPr lang="en-US" dirty="0"/>
              <a:t>Created </a:t>
            </a:r>
            <a:r>
              <a:rPr lang="en-US" dirty="0" err="1"/>
              <a:t>undersampled</a:t>
            </a:r>
            <a:r>
              <a:rPr lang="en-US" dirty="0"/>
              <a:t> data using </a:t>
            </a:r>
            <a:r>
              <a:rPr lang="en-US" dirty="0" err="1"/>
              <a:t>nearmiss</a:t>
            </a:r>
            <a:r>
              <a:rPr lang="en-US" dirty="0"/>
              <a:t>() and oversampled data using SMOTE().</a:t>
            </a:r>
          </a:p>
          <a:p>
            <a:pPr marL="571500" indent="-571500">
              <a:buFont typeface="+mj-lt"/>
              <a:buAutoNum type="romanLcPeriod"/>
            </a:pPr>
            <a:r>
              <a:rPr lang="en-US" dirty="0"/>
              <a:t>Found out important features from Random Forest Classifier as: SCR, Balance, No. of Credit Transactions and Holding Period.</a:t>
            </a:r>
          </a:p>
          <a:p>
            <a:pPr marL="571500" indent="-571500">
              <a:buFont typeface="+mj-lt"/>
              <a:buAutoNum type="romanLcPeriod"/>
            </a:pPr>
            <a:endParaRPr lang="en-US" dirty="0"/>
          </a:p>
          <a:p>
            <a:pPr marL="571500" indent="-571500">
              <a:buNone/>
            </a:pPr>
            <a:endParaRPr lang="en-US" dirty="0"/>
          </a:p>
          <a:p>
            <a:pPr marL="571500" indent="-571500">
              <a:buFont typeface="+mj-lt"/>
              <a:buAutoNum type="romanLcPeriod"/>
            </a:pPr>
            <a:endParaRPr lang="en-US" b="1" dirty="0"/>
          </a:p>
          <a:p>
            <a:pPr marL="571500" indent="-571500">
              <a:buFont typeface="+mj-lt"/>
              <a:buAutoNum type="romanLcPeriod"/>
            </a:pPr>
            <a:endParaRPr lang="en-US" b="1" dirty="0"/>
          </a:p>
          <a:p>
            <a:pPr marL="514350" indent="-514350">
              <a:buAutoNum type="arabicPeriod" startAt="2"/>
            </a:pPr>
            <a:endParaRPr lang="en-US" b="1" dirty="0"/>
          </a:p>
          <a:p>
            <a:pPr>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304800"/>
            <a:ext cx="7391400" cy="685800"/>
          </a:xfrm>
        </p:spPr>
        <p:txBody>
          <a:bodyPr>
            <a:normAutofit/>
          </a:bodyPr>
          <a:lstStyle/>
          <a:p>
            <a:r>
              <a:rPr lang="en-US" b="1" dirty="0">
                <a:solidFill>
                  <a:srgbClr val="EF5C4D"/>
                </a:solidFill>
              </a:rPr>
              <a:t>Machine Learning Model</a:t>
            </a:r>
          </a:p>
        </p:txBody>
      </p:sp>
      <p:sp>
        <p:nvSpPr>
          <p:cNvPr id="4" name="Content Placeholder 2"/>
          <p:cNvSpPr>
            <a:spLocks noGrp="1"/>
          </p:cNvSpPr>
          <p:nvPr>
            <p:ph idx="1"/>
          </p:nvPr>
        </p:nvSpPr>
        <p:spPr>
          <a:xfrm>
            <a:off x="609600" y="1524000"/>
            <a:ext cx="8077200" cy="4525962"/>
          </a:xfrm>
        </p:spPr>
        <p:txBody>
          <a:bodyPr>
            <a:normAutofit fontScale="85000" lnSpcReduction="10000"/>
          </a:bodyPr>
          <a:lstStyle/>
          <a:p>
            <a:pPr marL="514350" indent="-514350">
              <a:buNone/>
            </a:pPr>
            <a:r>
              <a:rPr lang="en-US" b="1" dirty="0"/>
              <a:t>4.	Data Visualization - </a:t>
            </a:r>
          </a:p>
          <a:p>
            <a:pPr marL="514350" indent="-514350">
              <a:buNone/>
            </a:pPr>
            <a:r>
              <a:rPr lang="en-US" b="1" dirty="0"/>
              <a:t>A.	Pre-Bucketing Visualization</a:t>
            </a:r>
          </a:p>
          <a:p>
            <a:pPr marL="514350" indent="-514350"/>
            <a:r>
              <a:rPr lang="en-US" b="1" dirty="0"/>
              <a:t>SCR Vs Occupation Vs Target</a:t>
            </a:r>
          </a:p>
          <a:p>
            <a:pPr marL="571500" indent="-571500">
              <a:buFont typeface="+mj-lt"/>
              <a:buAutoNum type="romanLcPeriod"/>
            </a:pPr>
            <a:r>
              <a:rPr lang="en-US" dirty="0"/>
              <a:t>SELF-EMP class tends to have more SCR values who are likely to opt for loans.</a:t>
            </a:r>
          </a:p>
          <a:p>
            <a:pPr marL="571500" indent="-571500">
              <a:buFont typeface="+mj-lt"/>
              <a:buAutoNum type="romanLcPeriod"/>
            </a:pPr>
            <a:r>
              <a:rPr lang="en-US" dirty="0"/>
              <a:t>SAL class shows uniformity across SCR for people opting/not opting for loans.</a:t>
            </a:r>
          </a:p>
          <a:p>
            <a:pPr marL="571500" indent="-571500">
              <a:buFont typeface="+mj-lt"/>
              <a:buAutoNum type="romanLcPeriod"/>
            </a:pPr>
            <a:r>
              <a:rPr lang="en-US" dirty="0"/>
              <a:t>SENP business class tend to show similar fashion like SELF-EMP class when it comes to opting for loans.</a:t>
            </a:r>
          </a:p>
          <a:p>
            <a:pPr marL="571500" indent="-571500">
              <a:buFont typeface="+mj-lt"/>
              <a:buAutoNum type="romanLcPeriod"/>
            </a:pPr>
            <a:r>
              <a:rPr lang="en-US" dirty="0"/>
              <a:t>PROF class tends to lie somewhere between SENP and SAL class.</a:t>
            </a:r>
          </a:p>
          <a:p>
            <a:pPr marL="514350" indent="-514350">
              <a:buAutoNum type="arabicPeriod" startAt="2"/>
            </a:pPr>
            <a:endParaRPr lang="en-US" b="1" dirty="0"/>
          </a:p>
          <a:p>
            <a:pPr marL="514350" indent="-514350">
              <a:buAutoNum type="arabicPeriod" startAt="2"/>
            </a:pPr>
            <a:endParaRPr lang="en-US" b="1" dirty="0"/>
          </a:p>
          <a:p>
            <a:pPr>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304800"/>
            <a:ext cx="7391400" cy="685800"/>
          </a:xfrm>
        </p:spPr>
        <p:txBody>
          <a:bodyPr>
            <a:normAutofit/>
          </a:bodyPr>
          <a:lstStyle/>
          <a:p>
            <a:r>
              <a:rPr lang="en-US" b="1" dirty="0">
                <a:solidFill>
                  <a:srgbClr val="EF5C4D"/>
                </a:solidFill>
              </a:rPr>
              <a:t>Machine Learning Model</a:t>
            </a:r>
          </a:p>
        </p:txBody>
      </p:sp>
      <p:sp>
        <p:nvSpPr>
          <p:cNvPr id="4" name="Content Placeholder 2"/>
          <p:cNvSpPr>
            <a:spLocks noGrp="1"/>
          </p:cNvSpPr>
          <p:nvPr>
            <p:ph idx="1"/>
          </p:nvPr>
        </p:nvSpPr>
        <p:spPr>
          <a:xfrm>
            <a:off x="609600" y="1600200"/>
            <a:ext cx="8001000" cy="4449762"/>
          </a:xfrm>
        </p:spPr>
        <p:txBody>
          <a:bodyPr>
            <a:normAutofit fontScale="92500" lnSpcReduction="10000"/>
          </a:bodyPr>
          <a:lstStyle/>
          <a:p>
            <a:pPr marL="514350" indent="-514350">
              <a:buNone/>
            </a:pPr>
            <a:r>
              <a:rPr lang="en-US" b="1" dirty="0"/>
              <a:t>4.	Data Visualization - </a:t>
            </a:r>
          </a:p>
          <a:p>
            <a:pPr marL="514350" indent="-514350">
              <a:buNone/>
            </a:pPr>
            <a:r>
              <a:rPr lang="en-US" b="1" dirty="0"/>
              <a:t>A.	 Pre-Bucketing Visualization</a:t>
            </a:r>
          </a:p>
          <a:p>
            <a:pPr marL="514350" indent="-514350"/>
            <a:r>
              <a:rPr lang="en-US" b="1" dirty="0"/>
              <a:t>SCR Vs Occupation Vs Target</a:t>
            </a:r>
          </a:p>
          <a:p>
            <a:pPr marL="571500" indent="-571500">
              <a:buNone/>
            </a:pPr>
            <a:r>
              <a:rPr lang="en-US" dirty="0"/>
              <a:t>v. 	There can be seen a high SCR value in SELF-EMP class ranging between 660 to 700 points who have shown interest in opting for loans whereas least interest in the same class was shown at 540 to 550 points of SCR.</a:t>
            </a:r>
          </a:p>
          <a:p>
            <a:pPr marL="571500" indent="-571500">
              <a:buNone/>
            </a:pPr>
            <a:r>
              <a:rPr lang="en-US" dirty="0"/>
              <a:t>vi.	SENP class are the second in line to opt for Loans, as they tend to show comparatively higher SCR values in the line graph above.</a:t>
            </a:r>
          </a:p>
          <a:p>
            <a:pPr marL="514350" indent="-514350">
              <a:buAutoNum type="arabicPeriod" startAt="2"/>
            </a:pPr>
            <a:endParaRPr lang="en-US" b="1" dirty="0"/>
          </a:p>
          <a:p>
            <a:pPr marL="514350" indent="-514350">
              <a:buAutoNum type="arabicPeriod" startAt="2"/>
            </a:pPr>
            <a:endParaRPr lang="en-US" b="1" dirty="0"/>
          </a:p>
          <a:p>
            <a:pPr>
              <a:buNone/>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304800"/>
            <a:ext cx="7315200" cy="685800"/>
          </a:xfrm>
        </p:spPr>
        <p:txBody>
          <a:bodyPr>
            <a:normAutofit/>
          </a:bodyPr>
          <a:lstStyle/>
          <a:p>
            <a:r>
              <a:rPr lang="en-US" b="1" dirty="0">
                <a:solidFill>
                  <a:srgbClr val="EF5C4D"/>
                </a:solidFill>
              </a:rPr>
              <a:t>Machine Learning Model</a:t>
            </a:r>
          </a:p>
        </p:txBody>
      </p:sp>
      <p:sp>
        <p:nvSpPr>
          <p:cNvPr id="4" name="Content Placeholder 2"/>
          <p:cNvSpPr>
            <a:spLocks noGrp="1"/>
          </p:cNvSpPr>
          <p:nvPr>
            <p:ph idx="1"/>
          </p:nvPr>
        </p:nvSpPr>
        <p:spPr>
          <a:xfrm>
            <a:off x="609600" y="1600200"/>
            <a:ext cx="8001000" cy="4449762"/>
          </a:xfrm>
        </p:spPr>
        <p:txBody>
          <a:bodyPr>
            <a:normAutofit fontScale="70000" lnSpcReduction="20000"/>
          </a:bodyPr>
          <a:lstStyle/>
          <a:p>
            <a:pPr marL="514350" indent="-514350">
              <a:buNone/>
            </a:pPr>
            <a:r>
              <a:rPr lang="en-US" b="1" dirty="0"/>
              <a:t>4.	Data Visualization - </a:t>
            </a:r>
          </a:p>
          <a:p>
            <a:pPr>
              <a:buNone/>
            </a:pPr>
            <a:r>
              <a:rPr lang="en-US" b="1" dirty="0"/>
              <a:t>B.   Post Bucketing Visualization</a:t>
            </a:r>
          </a:p>
          <a:p>
            <a:r>
              <a:rPr lang="en-US" b="1" dirty="0"/>
              <a:t>    SCR Vs Age-Category Vs Target</a:t>
            </a:r>
          </a:p>
          <a:p>
            <a:pPr marL="571500" indent="-571500">
              <a:buFont typeface="+mj-lt"/>
              <a:buAutoNum type="romanLcPeriod"/>
            </a:pPr>
            <a:r>
              <a:rPr lang="en-US" dirty="0"/>
              <a:t>The Age groups (20.9-30] years and (38-46] years tend to showcase higher SCR values hence more interest towards opting for loans. However, the age groups (30-38] and (46.0-55) showcase least interest in opting for loans.</a:t>
            </a:r>
          </a:p>
          <a:p>
            <a:pPr marL="571500" indent="-571500">
              <a:buFont typeface="+mj-lt"/>
              <a:buAutoNum type="romanLcPeriod"/>
            </a:pPr>
            <a:r>
              <a:rPr lang="en-US" dirty="0"/>
              <a:t>People in the Age Group (46.0, 55.0] years tend to have higher SCR score i.e. 826 to 1000 points and opt for loans as compared to (30.0, 38.0] years who stand at the second position for higher SCR values i.e. 650 to 830 points.</a:t>
            </a:r>
          </a:p>
          <a:p>
            <a:pPr marL="571500" indent="-571500">
              <a:buFont typeface="+mj-lt"/>
              <a:buAutoNum type="romanLcPeriod"/>
            </a:pPr>
            <a:r>
              <a:rPr lang="en-US" dirty="0"/>
              <a:t>People in the Age Group (38.0, 46.0] years tend to have SCR values between 400 to 650 points.</a:t>
            </a:r>
          </a:p>
          <a:p>
            <a:pPr marL="571500" indent="-571500">
              <a:buNone/>
            </a:pPr>
            <a:endParaRPr lang="en-US" b="1" dirty="0"/>
          </a:p>
          <a:p>
            <a:pPr marL="514350" indent="-514350">
              <a:buAutoNum type="arabicPeriod" startAt="2"/>
            </a:pPr>
            <a:endParaRPr lang="en-US" b="1" dirty="0"/>
          </a:p>
          <a:p>
            <a:pPr>
              <a:buNone/>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304800"/>
            <a:ext cx="7391400" cy="685800"/>
          </a:xfrm>
        </p:spPr>
        <p:txBody>
          <a:bodyPr>
            <a:normAutofit/>
          </a:bodyPr>
          <a:lstStyle/>
          <a:p>
            <a:r>
              <a:rPr lang="en-US" b="1" dirty="0">
                <a:solidFill>
                  <a:srgbClr val="EF5C4D"/>
                </a:solidFill>
              </a:rPr>
              <a:t>Machine Learning Model</a:t>
            </a:r>
          </a:p>
        </p:txBody>
      </p:sp>
      <p:sp>
        <p:nvSpPr>
          <p:cNvPr id="4" name="Content Placeholder 2"/>
          <p:cNvSpPr>
            <a:spLocks noGrp="1"/>
          </p:cNvSpPr>
          <p:nvPr>
            <p:ph idx="1"/>
          </p:nvPr>
        </p:nvSpPr>
        <p:spPr>
          <a:xfrm>
            <a:off x="609600" y="1600200"/>
            <a:ext cx="8001000" cy="4449762"/>
          </a:xfrm>
        </p:spPr>
        <p:txBody>
          <a:bodyPr>
            <a:normAutofit fontScale="92500"/>
          </a:bodyPr>
          <a:lstStyle/>
          <a:p>
            <a:pPr marL="514350" indent="-514350">
              <a:buNone/>
            </a:pPr>
            <a:r>
              <a:rPr lang="en-US" b="1" dirty="0"/>
              <a:t>4.	Data Visualization - </a:t>
            </a:r>
          </a:p>
          <a:p>
            <a:pPr>
              <a:buNone/>
            </a:pPr>
            <a:r>
              <a:rPr lang="en-US" b="1" dirty="0"/>
              <a:t> B.  Post Bucketing Visualization</a:t>
            </a:r>
          </a:p>
          <a:p>
            <a:r>
              <a:rPr lang="en-US" b="1" dirty="0"/>
              <a:t>    Holding Period Bucketed Vs Age-Category   Vs Target</a:t>
            </a:r>
          </a:p>
          <a:p>
            <a:pPr marL="571500" indent="-571500">
              <a:buFont typeface="+mj-lt"/>
              <a:buAutoNum type="romanLcPeriod"/>
            </a:pPr>
            <a:r>
              <a:rPr lang="en-US" dirty="0"/>
              <a:t>Higher the Holding Period more stable is the money in the person's account.</a:t>
            </a:r>
          </a:p>
          <a:p>
            <a:pPr marL="571500" indent="-571500">
              <a:buFont typeface="+mj-lt"/>
              <a:buAutoNum type="romanLcPeriod"/>
            </a:pPr>
            <a:r>
              <a:rPr lang="en-US" dirty="0"/>
              <a:t>Holding Period of 23-31 weeks tends to be uniform across all the Age Groups</a:t>
            </a:r>
          </a:p>
          <a:p>
            <a:pPr marL="571500" indent="-571500">
              <a:buFont typeface="+mj-lt"/>
              <a:buAutoNum type="romanLcPeriod"/>
            </a:pPr>
            <a:r>
              <a:rPr lang="en-US" dirty="0"/>
              <a:t>Holding Period between 1-8 weeks tends to lie in the Age Groups = 2 and 3 i.e. (30.0, 38.0] and (38.0, 46.0]</a:t>
            </a:r>
          </a:p>
          <a:p>
            <a:pPr marL="571500" indent="-571500">
              <a:buNone/>
            </a:pPr>
            <a:endParaRPr lang="en-US" b="1" dirty="0"/>
          </a:p>
          <a:p>
            <a:pPr marL="514350" indent="-514350">
              <a:buAutoNum type="arabicPeriod" startAt="2"/>
            </a:pPr>
            <a:endParaRPr lang="en-US" b="1" dirty="0"/>
          </a:p>
          <a:p>
            <a:pPr>
              <a:buNone/>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304800"/>
            <a:ext cx="7391400" cy="685800"/>
          </a:xfrm>
        </p:spPr>
        <p:txBody>
          <a:bodyPr>
            <a:normAutofit/>
          </a:bodyPr>
          <a:lstStyle/>
          <a:p>
            <a:r>
              <a:rPr lang="en-US" b="1" dirty="0">
                <a:solidFill>
                  <a:srgbClr val="EF5C4D"/>
                </a:solidFill>
              </a:rPr>
              <a:t>Machine Learning Model</a:t>
            </a:r>
          </a:p>
        </p:txBody>
      </p:sp>
      <p:sp>
        <p:nvSpPr>
          <p:cNvPr id="4" name="Content Placeholder 2"/>
          <p:cNvSpPr>
            <a:spLocks noGrp="1"/>
          </p:cNvSpPr>
          <p:nvPr>
            <p:ph idx="1"/>
          </p:nvPr>
        </p:nvSpPr>
        <p:spPr>
          <a:xfrm>
            <a:off x="609600" y="1600200"/>
            <a:ext cx="8001000" cy="4449762"/>
          </a:xfrm>
        </p:spPr>
        <p:txBody>
          <a:bodyPr>
            <a:normAutofit fontScale="77500" lnSpcReduction="20000"/>
          </a:bodyPr>
          <a:lstStyle/>
          <a:p>
            <a:pPr marL="514350" indent="-514350">
              <a:buNone/>
            </a:pPr>
            <a:r>
              <a:rPr lang="en-US" b="1" dirty="0"/>
              <a:t>4.	Data Visualization - </a:t>
            </a:r>
          </a:p>
          <a:p>
            <a:pPr>
              <a:buNone/>
            </a:pPr>
            <a:r>
              <a:rPr lang="en-US" b="1" dirty="0"/>
              <a:t>B.   Post Bucketing Visualization</a:t>
            </a:r>
          </a:p>
          <a:p>
            <a:r>
              <a:rPr lang="en-US" b="1" dirty="0"/>
              <a:t>    Pair Plot on Bucketed Data</a:t>
            </a:r>
          </a:p>
          <a:p>
            <a:pPr marL="571500" indent="-571500">
              <a:buFont typeface="+mj-lt"/>
              <a:buAutoNum type="romanLcPeriod"/>
            </a:pPr>
            <a:r>
              <a:rPr lang="en-US" dirty="0"/>
              <a:t>People who tend to opt for loan have less Balance w.r.to people not buying loan.</a:t>
            </a:r>
          </a:p>
          <a:p>
            <a:pPr marL="571500" indent="-571500">
              <a:buFont typeface="+mj-lt"/>
              <a:buAutoNum type="romanLcPeriod"/>
            </a:pPr>
            <a:r>
              <a:rPr lang="en-US" dirty="0"/>
              <a:t>People having higher  Balance  tend to be in between 35-50 years of Age.</a:t>
            </a:r>
          </a:p>
          <a:p>
            <a:pPr marL="571500" indent="-571500">
              <a:buFont typeface="+mj-lt"/>
              <a:buAutoNum type="romanLcPeriod"/>
            </a:pPr>
            <a:r>
              <a:rPr lang="en-US" dirty="0"/>
              <a:t>People having less  Balance  tend to show more interest towards loans i.e. higher SCR values.</a:t>
            </a:r>
          </a:p>
          <a:p>
            <a:pPr marL="571500" indent="-571500">
              <a:buFont typeface="+mj-lt"/>
              <a:buAutoNum type="romanLcPeriod"/>
            </a:pPr>
            <a:r>
              <a:rPr lang="en-US" dirty="0"/>
              <a:t>People having less  Balance  tend to have higher No of Credit Transactions opt for loans.</a:t>
            </a:r>
          </a:p>
          <a:p>
            <a:pPr marL="571500" indent="-571500">
              <a:buFont typeface="+mj-lt"/>
              <a:buAutoNum type="romanLcPeriod"/>
            </a:pPr>
            <a:r>
              <a:rPr lang="en-US" dirty="0"/>
              <a:t>People having less  Balance have higher Holding Period who opt for loans.</a:t>
            </a:r>
          </a:p>
          <a:p>
            <a:pPr marL="571500" indent="-571500">
              <a:buNone/>
            </a:pPr>
            <a:endParaRPr lang="en-US" b="1" dirty="0"/>
          </a:p>
          <a:p>
            <a:pPr marL="514350" indent="-514350">
              <a:buAutoNum type="arabicPeriod" startAt="2"/>
            </a:pPr>
            <a:endParaRPr lang="en-US" b="1" dirty="0"/>
          </a:p>
          <a:p>
            <a:pPr>
              <a:buNone/>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304800"/>
            <a:ext cx="7391400" cy="609600"/>
          </a:xfrm>
        </p:spPr>
        <p:txBody>
          <a:bodyPr>
            <a:normAutofit/>
          </a:bodyPr>
          <a:lstStyle/>
          <a:p>
            <a:r>
              <a:rPr lang="en-US" b="1" dirty="0">
                <a:solidFill>
                  <a:srgbClr val="EF5C4D"/>
                </a:solidFill>
              </a:rPr>
              <a:t>Model evaluation</a:t>
            </a:r>
          </a:p>
        </p:txBody>
      </p:sp>
      <p:sp>
        <p:nvSpPr>
          <p:cNvPr id="4" name="Content Placeholder 2"/>
          <p:cNvSpPr>
            <a:spLocks noGrp="1"/>
          </p:cNvSpPr>
          <p:nvPr>
            <p:ph idx="1"/>
          </p:nvPr>
        </p:nvSpPr>
        <p:spPr>
          <a:xfrm>
            <a:off x="609600" y="1524000"/>
            <a:ext cx="8001000" cy="4876800"/>
          </a:xfrm>
        </p:spPr>
        <p:txBody>
          <a:bodyPr>
            <a:normAutofit/>
          </a:bodyPr>
          <a:lstStyle/>
          <a:p>
            <a:pPr marL="514350" indent="-514350">
              <a:buNone/>
            </a:pPr>
            <a:r>
              <a:rPr lang="en-US" b="1" dirty="0"/>
              <a:t>5. Model Evaluation – </a:t>
            </a:r>
          </a:p>
          <a:p>
            <a:pPr marL="514350" indent="-514350">
              <a:buAutoNum type="arabicPeriod" startAt="5"/>
            </a:pPr>
            <a:endParaRPr lang="en-US" b="1" dirty="0"/>
          </a:p>
          <a:p>
            <a:pPr>
              <a:buNone/>
            </a:pP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348344022"/>
              </p:ext>
            </p:extLst>
          </p:nvPr>
        </p:nvGraphicFramePr>
        <p:xfrm>
          <a:off x="838200" y="2133599"/>
          <a:ext cx="7772400" cy="4255587"/>
        </p:xfrm>
        <a:graphic>
          <a:graphicData uri="http://schemas.openxmlformats.org/drawingml/2006/table">
            <a:tbl>
              <a:tblPr firstRow="1" bandRow="1">
                <a:tableStyleId>{5C22544A-7EE6-4342-B048-85BDC9FD1C3A}</a:tableStyleId>
              </a:tblPr>
              <a:tblGrid>
                <a:gridCol w="3157538">
                  <a:extLst>
                    <a:ext uri="{9D8B030D-6E8A-4147-A177-3AD203B41FA5}">
                      <a16:colId xmlns:a16="http://schemas.microsoft.com/office/drawing/2014/main" val="20000"/>
                    </a:ext>
                  </a:extLst>
                </a:gridCol>
                <a:gridCol w="2671762">
                  <a:extLst>
                    <a:ext uri="{9D8B030D-6E8A-4147-A177-3AD203B41FA5}">
                      <a16:colId xmlns:a16="http://schemas.microsoft.com/office/drawing/2014/main" val="20001"/>
                    </a:ext>
                  </a:extLst>
                </a:gridCol>
                <a:gridCol w="1943100">
                  <a:extLst>
                    <a:ext uri="{9D8B030D-6E8A-4147-A177-3AD203B41FA5}">
                      <a16:colId xmlns:a16="http://schemas.microsoft.com/office/drawing/2014/main" val="20002"/>
                    </a:ext>
                  </a:extLst>
                </a:gridCol>
              </a:tblGrid>
              <a:tr h="415107">
                <a:tc>
                  <a:txBody>
                    <a:bodyPr/>
                    <a:lstStyle/>
                    <a:p>
                      <a:r>
                        <a:rPr lang="en-US" dirty="0"/>
                        <a:t>ML Algorithm</a:t>
                      </a:r>
                    </a:p>
                  </a:txBody>
                  <a:tcPr/>
                </a:tc>
                <a:tc>
                  <a:txBody>
                    <a:bodyPr/>
                    <a:lstStyle/>
                    <a:p>
                      <a:r>
                        <a:rPr lang="en-US" dirty="0"/>
                        <a:t>Sensitivity Percent%</a:t>
                      </a:r>
                    </a:p>
                  </a:txBody>
                  <a:tcPr/>
                </a:tc>
                <a:tc>
                  <a:txBody>
                    <a:bodyPr/>
                    <a:lstStyle/>
                    <a:p>
                      <a:r>
                        <a:rPr lang="en-US" dirty="0"/>
                        <a:t>Comments</a:t>
                      </a:r>
                    </a:p>
                  </a:txBody>
                  <a:tcPr/>
                </a:tc>
                <a:extLst>
                  <a:ext uri="{0D108BD9-81ED-4DB2-BD59-A6C34878D82A}">
                    <a16:rowId xmlns:a16="http://schemas.microsoft.com/office/drawing/2014/main" val="10000"/>
                  </a:ext>
                </a:extLst>
              </a:tr>
              <a:tr h="593515">
                <a:tc>
                  <a:txBody>
                    <a:bodyPr/>
                    <a:lstStyle/>
                    <a:p>
                      <a:r>
                        <a:rPr lang="en-US" dirty="0" err="1"/>
                        <a:t>DecisionTreeClassifier</a:t>
                      </a:r>
                      <a:r>
                        <a:rPr lang="en-US" dirty="0"/>
                        <a:t> - Original Data</a:t>
                      </a:r>
                    </a:p>
                  </a:txBody>
                  <a:tcPr/>
                </a:tc>
                <a:tc>
                  <a:txBody>
                    <a:bodyPr/>
                    <a:lstStyle/>
                    <a:p>
                      <a:r>
                        <a:rPr lang="en-US" dirty="0"/>
                        <a:t>10.9</a:t>
                      </a:r>
                    </a:p>
                  </a:txBody>
                  <a:tcPr/>
                </a:tc>
                <a:tc>
                  <a:txBody>
                    <a:bodyPr/>
                    <a:lstStyle/>
                    <a:p>
                      <a:r>
                        <a:rPr lang="en-US" dirty="0"/>
                        <a:t>Not Considering</a:t>
                      </a:r>
                    </a:p>
                  </a:txBody>
                  <a:tcPr/>
                </a:tc>
                <a:extLst>
                  <a:ext uri="{0D108BD9-81ED-4DB2-BD59-A6C34878D82A}">
                    <a16:rowId xmlns:a16="http://schemas.microsoft.com/office/drawing/2014/main" val="10001"/>
                  </a:ext>
                </a:extLst>
              </a:tr>
              <a:tr h="570476">
                <a:tc>
                  <a:txBody>
                    <a:bodyPr/>
                    <a:lstStyle/>
                    <a:p>
                      <a:r>
                        <a:rPr lang="en-US" dirty="0" err="1"/>
                        <a:t>DecisionTreeClassifier</a:t>
                      </a:r>
                      <a:r>
                        <a:rPr lang="en-US" dirty="0"/>
                        <a:t> - </a:t>
                      </a:r>
                      <a:r>
                        <a:rPr lang="en-US" dirty="0" err="1"/>
                        <a:t>UnderSampled</a:t>
                      </a:r>
                      <a:r>
                        <a:rPr lang="en-US" dirty="0"/>
                        <a:t> Data</a:t>
                      </a:r>
                    </a:p>
                  </a:txBody>
                  <a:tcPr/>
                </a:tc>
                <a:tc>
                  <a:txBody>
                    <a:bodyPr/>
                    <a:lstStyle/>
                    <a:p>
                      <a:r>
                        <a:rPr lang="en-US" dirty="0"/>
                        <a:t>9.84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Not Considering</a:t>
                      </a:r>
                    </a:p>
                    <a:p>
                      <a:endParaRPr lang="en-US" dirty="0"/>
                    </a:p>
                  </a:txBody>
                  <a:tcPr/>
                </a:tc>
                <a:extLst>
                  <a:ext uri="{0D108BD9-81ED-4DB2-BD59-A6C34878D82A}">
                    <a16:rowId xmlns:a16="http://schemas.microsoft.com/office/drawing/2014/main" val="10002"/>
                  </a:ext>
                </a:extLst>
              </a:tr>
              <a:tr h="570476">
                <a:tc>
                  <a:txBody>
                    <a:bodyPr/>
                    <a:lstStyle/>
                    <a:p>
                      <a:r>
                        <a:rPr lang="en-US" dirty="0" err="1"/>
                        <a:t>DecisionTreeClassifier</a:t>
                      </a:r>
                      <a:r>
                        <a:rPr lang="en-US" dirty="0"/>
                        <a:t> - </a:t>
                      </a:r>
                      <a:r>
                        <a:rPr lang="en-US" dirty="0" err="1"/>
                        <a:t>OverSampled</a:t>
                      </a:r>
                      <a:r>
                        <a:rPr lang="en-US" dirty="0"/>
                        <a:t> Data</a:t>
                      </a:r>
                    </a:p>
                  </a:txBody>
                  <a:tcPr/>
                </a:tc>
                <a:tc>
                  <a:txBody>
                    <a:bodyPr/>
                    <a:lstStyle/>
                    <a:p>
                      <a:r>
                        <a:rPr lang="en-US" dirty="0"/>
                        <a:t>19.6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Not Considering</a:t>
                      </a:r>
                    </a:p>
                    <a:p>
                      <a:endParaRPr lang="en-US" dirty="0"/>
                    </a:p>
                  </a:txBody>
                  <a:tcPr/>
                </a:tc>
                <a:extLst>
                  <a:ext uri="{0D108BD9-81ED-4DB2-BD59-A6C34878D82A}">
                    <a16:rowId xmlns:a16="http://schemas.microsoft.com/office/drawing/2014/main" val="10003"/>
                  </a:ext>
                </a:extLst>
              </a:tr>
              <a:tr h="415107">
                <a:tc>
                  <a:txBody>
                    <a:bodyPr/>
                    <a:lstStyle/>
                    <a:p>
                      <a:r>
                        <a:rPr lang="en-US" dirty="0"/>
                        <a:t>KNN Classifier - Original Data </a:t>
                      </a:r>
                    </a:p>
                  </a:txBody>
                  <a:tcPr/>
                </a:tc>
                <a:tc>
                  <a:txBody>
                    <a:bodyPr/>
                    <a:lstStyle/>
                    <a:p>
                      <a:r>
                        <a:rPr lang="en-US" dirty="0"/>
                        <a:t>17.2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Not Considering</a:t>
                      </a:r>
                    </a:p>
                    <a:p>
                      <a:endParaRPr lang="en-US" dirty="0"/>
                    </a:p>
                  </a:txBody>
                  <a:tcPr/>
                </a:tc>
                <a:extLst>
                  <a:ext uri="{0D108BD9-81ED-4DB2-BD59-A6C34878D82A}">
                    <a16:rowId xmlns:a16="http://schemas.microsoft.com/office/drawing/2014/main" val="10004"/>
                  </a:ext>
                </a:extLst>
              </a:tr>
              <a:tr h="415107">
                <a:tc>
                  <a:txBody>
                    <a:bodyPr/>
                    <a:lstStyle/>
                    <a:p>
                      <a:r>
                        <a:rPr lang="en-US" dirty="0"/>
                        <a:t>KNN Classifier - </a:t>
                      </a:r>
                      <a:r>
                        <a:rPr lang="en-US" dirty="0" err="1"/>
                        <a:t>Undersampled</a:t>
                      </a:r>
                      <a:r>
                        <a:rPr lang="en-US" dirty="0"/>
                        <a:t> Data</a:t>
                      </a:r>
                    </a:p>
                  </a:txBody>
                  <a:tcPr/>
                </a:tc>
                <a:tc>
                  <a:txBody>
                    <a:bodyPr/>
                    <a:lstStyle/>
                    <a:p>
                      <a:r>
                        <a:rPr lang="en-US" dirty="0"/>
                        <a:t>8.6</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Not Considering</a:t>
                      </a:r>
                    </a:p>
                    <a:p>
                      <a:endParaRPr lang="en-US" dirty="0"/>
                    </a:p>
                  </a:txBody>
                  <a:tcPr/>
                </a:tc>
                <a:extLst>
                  <a:ext uri="{0D108BD9-81ED-4DB2-BD59-A6C34878D82A}">
                    <a16:rowId xmlns:a16="http://schemas.microsoft.com/office/drawing/2014/main" val="10005"/>
                  </a:ext>
                </a:extLst>
              </a:tr>
              <a:tr h="415107">
                <a:tc>
                  <a:txBody>
                    <a:bodyPr/>
                    <a:lstStyle/>
                    <a:p>
                      <a:r>
                        <a:rPr lang="en-US" dirty="0"/>
                        <a:t>KNN Classifier - Oversampled Data</a:t>
                      </a:r>
                    </a:p>
                  </a:txBody>
                  <a:tcPr/>
                </a:tc>
                <a:tc>
                  <a:txBody>
                    <a:bodyPr/>
                    <a:lstStyle/>
                    <a:p>
                      <a:r>
                        <a:rPr lang="en-US" dirty="0"/>
                        <a:t>17.2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Not Considering</a:t>
                      </a:r>
                    </a:p>
                    <a:p>
                      <a:endParaRPr lang="en-US" dirty="0"/>
                    </a:p>
                  </a:txBody>
                  <a:tcPr/>
                </a:tc>
                <a:extLst>
                  <a:ext uri="{0D108BD9-81ED-4DB2-BD59-A6C34878D82A}">
                    <a16:rowId xmlns:a16="http://schemas.microsoft.com/office/drawing/2014/main" val="10006"/>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609600" y="1524000"/>
            <a:ext cx="8001000" cy="4953000"/>
          </a:xfrm>
        </p:spPr>
        <p:txBody>
          <a:bodyPr>
            <a:normAutofit/>
          </a:bodyPr>
          <a:lstStyle/>
          <a:p>
            <a:pPr marL="514350" indent="-514350">
              <a:buNone/>
            </a:pPr>
            <a:r>
              <a:rPr lang="en-US" b="1" dirty="0"/>
              <a:t>5. Model Evaluation – </a:t>
            </a:r>
          </a:p>
          <a:p>
            <a:pPr marL="514350" indent="-514350">
              <a:buAutoNum type="arabicPeriod" startAt="5"/>
            </a:pPr>
            <a:endParaRPr lang="en-US" b="1" dirty="0"/>
          </a:p>
          <a:p>
            <a:pPr>
              <a:buNone/>
            </a:pP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4152761307"/>
              </p:ext>
            </p:extLst>
          </p:nvPr>
        </p:nvGraphicFramePr>
        <p:xfrm>
          <a:off x="838200" y="2133599"/>
          <a:ext cx="7772400" cy="4267202"/>
        </p:xfrm>
        <a:graphic>
          <a:graphicData uri="http://schemas.openxmlformats.org/drawingml/2006/table">
            <a:tbl>
              <a:tblPr firstRow="1" bandRow="1">
                <a:tableStyleId>{5C22544A-7EE6-4342-B048-85BDC9FD1C3A}</a:tableStyleId>
              </a:tblPr>
              <a:tblGrid>
                <a:gridCol w="3157538">
                  <a:extLst>
                    <a:ext uri="{9D8B030D-6E8A-4147-A177-3AD203B41FA5}">
                      <a16:colId xmlns:a16="http://schemas.microsoft.com/office/drawing/2014/main" val="20000"/>
                    </a:ext>
                  </a:extLst>
                </a:gridCol>
                <a:gridCol w="2671762">
                  <a:extLst>
                    <a:ext uri="{9D8B030D-6E8A-4147-A177-3AD203B41FA5}">
                      <a16:colId xmlns:a16="http://schemas.microsoft.com/office/drawing/2014/main" val="20001"/>
                    </a:ext>
                  </a:extLst>
                </a:gridCol>
                <a:gridCol w="1943100">
                  <a:extLst>
                    <a:ext uri="{9D8B030D-6E8A-4147-A177-3AD203B41FA5}">
                      <a16:colId xmlns:a16="http://schemas.microsoft.com/office/drawing/2014/main" val="20002"/>
                    </a:ext>
                  </a:extLst>
                </a:gridCol>
              </a:tblGrid>
              <a:tr h="416240">
                <a:tc>
                  <a:txBody>
                    <a:bodyPr/>
                    <a:lstStyle/>
                    <a:p>
                      <a:r>
                        <a:rPr lang="en-US" dirty="0"/>
                        <a:t>ML Algorithm</a:t>
                      </a:r>
                    </a:p>
                  </a:txBody>
                  <a:tcPr/>
                </a:tc>
                <a:tc>
                  <a:txBody>
                    <a:bodyPr/>
                    <a:lstStyle/>
                    <a:p>
                      <a:r>
                        <a:rPr lang="en-US" dirty="0"/>
                        <a:t>Sensitivity Percent%</a:t>
                      </a:r>
                    </a:p>
                  </a:txBody>
                  <a:tcPr/>
                </a:tc>
                <a:tc>
                  <a:txBody>
                    <a:bodyPr/>
                    <a:lstStyle/>
                    <a:p>
                      <a:r>
                        <a:rPr lang="en-US" dirty="0"/>
                        <a:t>Comments</a:t>
                      </a:r>
                    </a:p>
                  </a:txBody>
                  <a:tcPr/>
                </a:tc>
                <a:extLst>
                  <a:ext uri="{0D108BD9-81ED-4DB2-BD59-A6C34878D82A}">
                    <a16:rowId xmlns:a16="http://schemas.microsoft.com/office/drawing/2014/main" val="10000"/>
                  </a:ext>
                </a:extLst>
              </a:tr>
              <a:tr h="641827">
                <a:tc>
                  <a:txBody>
                    <a:bodyPr/>
                    <a:lstStyle/>
                    <a:p>
                      <a:r>
                        <a:rPr lang="en-US" dirty="0"/>
                        <a:t>Random Forest Classifier - Original Data</a:t>
                      </a:r>
                    </a:p>
                  </a:txBody>
                  <a:tcPr/>
                </a:tc>
                <a:tc>
                  <a:txBody>
                    <a:bodyPr/>
                    <a:lstStyle/>
                    <a:p>
                      <a:r>
                        <a:rPr lang="en-US" dirty="0"/>
                        <a:t>18.4</a:t>
                      </a:r>
                    </a:p>
                  </a:txBody>
                  <a:tcPr/>
                </a:tc>
                <a:tc>
                  <a:txBody>
                    <a:bodyPr/>
                    <a:lstStyle/>
                    <a:p>
                      <a:r>
                        <a:rPr lang="en-US" dirty="0"/>
                        <a:t>Not Considering</a:t>
                      </a:r>
                    </a:p>
                  </a:txBody>
                  <a:tcPr/>
                </a:tc>
                <a:extLst>
                  <a:ext uri="{0D108BD9-81ED-4DB2-BD59-A6C34878D82A}">
                    <a16:rowId xmlns:a16="http://schemas.microsoft.com/office/drawing/2014/main" val="10001"/>
                  </a:ext>
                </a:extLst>
              </a:tr>
              <a:tr h="641827">
                <a:tc>
                  <a:txBody>
                    <a:bodyPr/>
                    <a:lstStyle/>
                    <a:p>
                      <a:r>
                        <a:rPr lang="en-US" dirty="0" err="1"/>
                        <a:t>RandomForest</a:t>
                      </a:r>
                      <a:r>
                        <a:rPr lang="en-US" dirty="0"/>
                        <a:t> Classifier - </a:t>
                      </a:r>
                      <a:r>
                        <a:rPr lang="en-US" dirty="0" err="1"/>
                        <a:t>Undersampled</a:t>
                      </a:r>
                      <a:r>
                        <a:rPr lang="en-US" dirty="0"/>
                        <a:t> Data</a:t>
                      </a:r>
                    </a:p>
                  </a:txBody>
                  <a:tcPr/>
                </a:tc>
                <a:tc>
                  <a:txBody>
                    <a:bodyPr/>
                    <a:lstStyle/>
                    <a:p>
                      <a:r>
                        <a:rPr lang="en-US" dirty="0"/>
                        <a:t>11.4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Not Considering</a:t>
                      </a:r>
                    </a:p>
                    <a:p>
                      <a:endParaRPr lang="en-US" dirty="0"/>
                    </a:p>
                  </a:txBody>
                  <a:tcPr/>
                </a:tc>
                <a:extLst>
                  <a:ext uri="{0D108BD9-81ED-4DB2-BD59-A6C34878D82A}">
                    <a16:rowId xmlns:a16="http://schemas.microsoft.com/office/drawing/2014/main" val="10002"/>
                  </a:ext>
                </a:extLst>
              </a:tr>
              <a:tr h="641827">
                <a:tc>
                  <a:txBody>
                    <a:bodyPr/>
                    <a:lstStyle/>
                    <a:p>
                      <a:r>
                        <a:rPr lang="en-US" dirty="0" err="1"/>
                        <a:t>RandomForest</a:t>
                      </a:r>
                      <a:r>
                        <a:rPr lang="en-US" dirty="0"/>
                        <a:t> Classifier - Oversampled Data </a:t>
                      </a:r>
                    </a:p>
                  </a:txBody>
                  <a:tcPr/>
                </a:tc>
                <a:tc>
                  <a:txBody>
                    <a:bodyPr/>
                    <a:lstStyle/>
                    <a:p>
                      <a:r>
                        <a:rPr lang="en-US" dirty="0"/>
                        <a:t>25.0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Considering</a:t>
                      </a:r>
                    </a:p>
                    <a:p>
                      <a:endParaRPr lang="en-US" dirty="0"/>
                    </a:p>
                  </a:txBody>
                  <a:tcPr/>
                </a:tc>
                <a:extLst>
                  <a:ext uri="{0D108BD9-81ED-4DB2-BD59-A6C34878D82A}">
                    <a16:rowId xmlns:a16="http://schemas.microsoft.com/office/drawing/2014/main" val="10003"/>
                  </a:ext>
                </a:extLst>
              </a:tr>
              <a:tr h="641827">
                <a:tc>
                  <a:txBody>
                    <a:bodyPr/>
                    <a:lstStyle/>
                    <a:p>
                      <a:r>
                        <a:rPr lang="en-US" dirty="0"/>
                        <a:t>Logistic Regression - Original Data</a:t>
                      </a:r>
                    </a:p>
                  </a:txBody>
                  <a:tcPr/>
                </a:tc>
                <a:tc>
                  <a:txBody>
                    <a:bodyPr/>
                    <a:lstStyle/>
                    <a:p>
                      <a:r>
                        <a:rPr lang="en-US" dirty="0"/>
                        <a:t>25.0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Considering</a:t>
                      </a:r>
                    </a:p>
                    <a:p>
                      <a:endParaRPr lang="en-US" dirty="0"/>
                    </a:p>
                  </a:txBody>
                  <a:tcPr/>
                </a:tc>
                <a:extLst>
                  <a:ext uri="{0D108BD9-81ED-4DB2-BD59-A6C34878D82A}">
                    <a16:rowId xmlns:a16="http://schemas.microsoft.com/office/drawing/2014/main" val="10004"/>
                  </a:ext>
                </a:extLst>
              </a:tr>
              <a:tr h="641827">
                <a:tc>
                  <a:txBody>
                    <a:bodyPr/>
                    <a:lstStyle/>
                    <a:p>
                      <a:r>
                        <a:rPr lang="en-US" dirty="0"/>
                        <a:t>Logistic Regression - </a:t>
                      </a:r>
                      <a:r>
                        <a:rPr lang="en-US" dirty="0" err="1"/>
                        <a:t>Undersampled</a:t>
                      </a:r>
                      <a:r>
                        <a:rPr lang="en-US"/>
                        <a:t> Data</a:t>
                      </a:r>
                      <a:endParaRPr lang="en-US" dirty="0"/>
                    </a:p>
                  </a:txBody>
                  <a:tcPr/>
                </a:tc>
                <a:tc>
                  <a:txBody>
                    <a:bodyPr/>
                    <a:lstStyle/>
                    <a:p>
                      <a:r>
                        <a:rPr lang="en-US"/>
                        <a:t>16.4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Not Considering</a:t>
                      </a:r>
                    </a:p>
                    <a:p>
                      <a:endParaRPr lang="en-US" dirty="0"/>
                    </a:p>
                  </a:txBody>
                  <a:tcPr/>
                </a:tc>
                <a:extLst>
                  <a:ext uri="{0D108BD9-81ED-4DB2-BD59-A6C34878D82A}">
                    <a16:rowId xmlns:a16="http://schemas.microsoft.com/office/drawing/2014/main" val="10005"/>
                  </a:ext>
                </a:extLst>
              </a:tr>
              <a:tr h="641827">
                <a:tc>
                  <a:txBody>
                    <a:bodyPr/>
                    <a:lstStyle/>
                    <a:p>
                      <a:r>
                        <a:rPr lang="en-US" dirty="0"/>
                        <a:t>Logistic Regression - Oversampled Data </a:t>
                      </a:r>
                    </a:p>
                  </a:txBody>
                  <a:tcPr/>
                </a:tc>
                <a:tc>
                  <a:txBody>
                    <a:bodyPr/>
                    <a:lstStyle/>
                    <a:p>
                      <a:r>
                        <a:rPr lang="en-US" dirty="0"/>
                        <a:t>20.8</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Considering</a:t>
                      </a:r>
                    </a:p>
                    <a:p>
                      <a:endParaRPr lang="en-US" dirty="0"/>
                    </a:p>
                  </a:txBody>
                  <a:tcPr/>
                </a:tc>
                <a:extLst>
                  <a:ext uri="{0D108BD9-81ED-4DB2-BD59-A6C34878D82A}">
                    <a16:rowId xmlns:a16="http://schemas.microsoft.com/office/drawing/2014/main" val="10006"/>
                  </a:ext>
                </a:extLst>
              </a:tr>
            </a:tbl>
          </a:graphicData>
        </a:graphic>
      </p:graphicFrame>
      <p:sp>
        <p:nvSpPr>
          <p:cNvPr id="7" name="Title 1">
            <a:extLst>
              <a:ext uri="{FF2B5EF4-FFF2-40B4-BE49-F238E27FC236}">
                <a16:creationId xmlns:a16="http://schemas.microsoft.com/office/drawing/2014/main" id="{C84FECCF-915B-4885-848A-AEFCC480E674}"/>
              </a:ext>
            </a:extLst>
          </p:cNvPr>
          <p:cNvSpPr txBox="1">
            <a:spLocks/>
          </p:cNvSpPr>
          <p:nvPr/>
        </p:nvSpPr>
        <p:spPr>
          <a:xfrm>
            <a:off x="1371600" y="381000"/>
            <a:ext cx="7315200" cy="60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b="1" dirty="0">
                <a:solidFill>
                  <a:srgbClr val="EF5C4D"/>
                </a:solidFill>
              </a:rPr>
              <a:t>Machine Learning Model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81000"/>
            <a:ext cx="7543800" cy="609600"/>
          </a:xfrm>
        </p:spPr>
        <p:txBody>
          <a:bodyPr>
            <a:normAutofit fontScale="90000"/>
          </a:bodyPr>
          <a:lstStyle/>
          <a:p>
            <a:r>
              <a:rPr lang="en-US" sz="4800" dirty="0">
                <a:solidFill>
                  <a:srgbClr val="EF5C4D"/>
                </a:solidFill>
                <a:cs typeface="Arial" pitchFamily="34" charset="0"/>
              </a:rPr>
              <a:t>Business Problem</a:t>
            </a:r>
            <a:r>
              <a:rPr lang="en-US" b="1" dirty="0">
                <a:solidFill>
                  <a:srgbClr val="EF5C4D"/>
                </a:solidFill>
              </a:rPr>
              <a:t>:</a:t>
            </a:r>
          </a:p>
        </p:txBody>
      </p:sp>
      <p:sp>
        <p:nvSpPr>
          <p:cNvPr id="3" name="Content Placeholder 2"/>
          <p:cNvSpPr>
            <a:spLocks noGrp="1"/>
          </p:cNvSpPr>
          <p:nvPr>
            <p:ph idx="1"/>
          </p:nvPr>
        </p:nvSpPr>
        <p:spPr>
          <a:xfrm>
            <a:off x="609600" y="1554162"/>
            <a:ext cx="8077200" cy="4572000"/>
          </a:xfrm>
        </p:spPr>
        <p:txBody>
          <a:bodyPr>
            <a:normAutofit/>
          </a:bodyPr>
          <a:lstStyle/>
          <a:p>
            <a:r>
              <a:rPr lang="en-US" dirty="0"/>
              <a:t>A group of customers were given an offer in person that they can get a loan at discounted rate and processing fee will be waived off. A pilot campaign was conducted to get response from customers whether they are interested in taking out a loan or not. Response was recorded and data was collected. Based on data given we need to:</a:t>
            </a:r>
          </a:p>
          <a:p>
            <a:pPr marL="514350" indent="-514350">
              <a:buFont typeface="+mj-lt"/>
              <a:buAutoNum type="arabicParenR"/>
            </a:pPr>
            <a:r>
              <a:rPr lang="en-US" dirty="0"/>
              <a:t>Build a model to predict whether customers will be interested in taking out a loan or not.</a:t>
            </a:r>
          </a:p>
          <a:p>
            <a:pPr marL="514350" indent="-514350">
              <a:buFont typeface="+mj-lt"/>
              <a:buAutoNum type="arabicParenR"/>
            </a:pPr>
            <a:r>
              <a:rPr lang="en-US" dirty="0"/>
              <a:t>Identifying features which are most important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74638"/>
            <a:ext cx="7315200" cy="715962"/>
          </a:xfrm>
        </p:spPr>
        <p:txBody>
          <a:bodyPr/>
          <a:lstStyle/>
          <a:p>
            <a:r>
              <a:rPr lang="en-US" b="1" dirty="0">
                <a:solidFill>
                  <a:srgbClr val="EF5C4D"/>
                </a:solidFill>
              </a:rPr>
              <a:t>Business Problem </a:t>
            </a:r>
            <a:r>
              <a:rPr lang="en-US" b="1" dirty="0" err="1">
                <a:solidFill>
                  <a:srgbClr val="EF5C4D"/>
                </a:solidFill>
              </a:rPr>
              <a:t>Contd</a:t>
            </a:r>
            <a:endParaRPr lang="en-US" b="1" dirty="0">
              <a:solidFill>
                <a:srgbClr val="EF5C4D"/>
              </a:solidFill>
            </a:endParaRPr>
          </a:p>
        </p:txBody>
      </p:sp>
      <p:sp>
        <p:nvSpPr>
          <p:cNvPr id="3" name="Content Placeholder 2"/>
          <p:cNvSpPr>
            <a:spLocks noGrp="1"/>
          </p:cNvSpPr>
          <p:nvPr>
            <p:ph idx="1"/>
          </p:nvPr>
        </p:nvSpPr>
        <p:spPr>
          <a:xfrm>
            <a:off x="685800" y="1600200"/>
            <a:ext cx="7924800" cy="4419600"/>
          </a:xfrm>
        </p:spPr>
        <p:txBody>
          <a:bodyPr>
            <a:normAutofit/>
          </a:bodyPr>
          <a:lstStyle/>
          <a:p>
            <a:pPr marL="514350" indent="-514350">
              <a:buFont typeface="+mj-lt"/>
              <a:buAutoNum type="arabicParenR" startAt="3"/>
            </a:pPr>
            <a:r>
              <a:rPr lang="en-US" dirty="0"/>
              <a:t>In case of black box models e.g. Random forest use SHAP, LIME to figure out features affecting the target variable.</a:t>
            </a:r>
          </a:p>
          <a:p>
            <a:pPr marL="514350" indent="-514350">
              <a:buFont typeface="+mj-lt"/>
              <a:buAutoNum type="arabicParenR" startAt="3"/>
            </a:pPr>
            <a:r>
              <a:rPr lang="en-US" dirty="0"/>
              <a:t>Approaching a customer has costs involved with it, hence find the profitable segments so that more customized marketing can be done.</a:t>
            </a:r>
          </a:p>
          <a:p>
            <a:pPr marL="514350" indent="-514350">
              <a:buFont typeface="+mj-lt"/>
              <a:buAutoNum type="arabicParenR" startAt="3"/>
            </a:pPr>
            <a:r>
              <a:rPr lang="en-US" dirty="0"/>
              <a:t>Model will be needed on a monthly basis as this data gets updated each month.</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28600"/>
            <a:ext cx="7086600" cy="685800"/>
          </a:xfrm>
        </p:spPr>
        <p:txBody>
          <a:bodyPr/>
          <a:lstStyle/>
          <a:p>
            <a:r>
              <a:rPr lang="en-US" b="1" dirty="0">
                <a:solidFill>
                  <a:srgbClr val="EF5C4D"/>
                </a:solidFill>
              </a:rPr>
              <a:t>Business Problem </a:t>
            </a:r>
            <a:r>
              <a:rPr lang="en-US" b="1" dirty="0" err="1">
                <a:solidFill>
                  <a:srgbClr val="EF5C4D"/>
                </a:solidFill>
              </a:rPr>
              <a:t>Contd</a:t>
            </a:r>
            <a:endParaRPr lang="en-US" dirty="0">
              <a:solidFill>
                <a:srgbClr val="EF5C4D"/>
              </a:solidFill>
            </a:endParaRPr>
          </a:p>
        </p:txBody>
      </p:sp>
      <p:sp>
        <p:nvSpPr>
          <p:cNvPr id="3" name="Content Placeholder 2"/>
          <p:cNvSpPr>
            <a:spLocks noGrp="1"/>
          </p:cNvSpPr>
          <p:nvPr>
            <p:ph idx="1"/>
          </p:nvPr>
        </p:nvSpPr>
        <p:spPr>
          <a:xfrm>
            <a:off x="609600" y="1524000"/>
            <a:ext cx="8001000" cy="4449762"/>
          </a:xfrm>
        </p:spPr>
        <p:txBody>
          <a:bodyPr/>
          <a:lstStyle/>
          <a:p>
            <a:pPr>
              <a:buNone/>
            </a:pPr>
            <a:r>
              <a:rPr lang="en-US" dirty="0"/>
              <a:t>Variables involved</a:t>
            </a:r>
          </a:p>
          <a:p>
            <a:pPr lvl="1">
              <a:buFont typeface="Wingdings" pitchFamily="2" charset="2"/>
              <a:buChar char="v"/>
            </a:pPr>
            <a:r>
              <a:rPr lang="en-US" dirty="0"/>
              <a:t> </a:t>
            </a:r>
            <a:r>
              <a:rPr lang="en-US" dirty="0" err="1">
                <a:solidFill>
                  <a:schemeClr val="tx1"/>
                </a:solidFill>
              </a:rPr>
              <a:t>Customer_id</a:t>
            </a:r>
            <a:endParaRPr lang="en-US" dirty="0">
              <a:solidFill>
                <a:schemeClr val="tx1"/>
              </a:solidFill>
            </a:endParaRPr>
          </a:p>
          <a:p>
            <a:pPr lvl="1">
              <a:buFont typeface="Wingdings" pitchFamily="2" charset="2"/>
              <a:buChar char="v"/>
            </a:pPr>
            <a:r>
              <a:rPr lang="en-US" dirty="0">
                <a:solidFill>
                  <a:schemeClr val="tx1"/>
                </a:solidFill>
              </a:rPr>
              <a:t> Age</a:t>
            </a:r>
          </a:p>
          <a:p>
            <a:pPr lvl="1">
              <a:buFont typeface="Wingdings" pitchFamily="2" charset="2"/>
              <a:buChar char="v"/>
            </a:pPr>
            <a:r>
              <a:rPr lang="en-US" dirty="0">
                <a:solidFill>
                  <a:schemeClr val="tx1"/>
                </a:solidFill>
              </a:rPr>
              <a:t> Gender</a:t>
            </a:r>
          </a:p>
          <a:p>
            <a:pPr lvl="1">
              <a:buFont typeface="Wingdings" pitchFamily="2" charset="2"/>
              <a:buChar char="v"/>
            </a:pPr>
            <a:r>
              <a:rPr lang="en-US" dirty="0">
                <a:solidFill>
                  <a:schemeClr val="tx1"/>
                </a:solidFill>
              </a:rPr>
              <a:t> Balance</a:t>
            </a:r>
          </a:p>
          <a:p>
            <a:pPr lvl="1">
              <a:buFont typeface="Wingdings" pitchFamily="2" charset="2"/>
              <a:buChar char="v"/>
            </a:pPr>
            <a:r>
              <a:rPr lang="en-US" dirty="0">
                <a:solidFill>
                  <a:schemeClr val="tx1"/>
                </a:solidFill>
              </a:rPr>
              <a:t> Occupation</a:t>
            </a:r>
          </a:p>
          <a:p>
            <a:pPr lvl="1">
              <a:buFont typeface="Wingdings" pitchFamily="2" charset="2"/>
              <a:buChar char="v"/>
            </a:pPr>
            <a:r>
              <a:rPr lang="en-US" dirty="0">
                <a:solidFill>
                  <a:schemeClr val="tx1"/>
                </a:solidFill>
              </a:rPr>
              <a:t> No of Credit transaction</a:t>
            </a:r>
          </a:p>
          <a:p>
            <a:pPr lvl="1">
              <a:buFont typeface="Wingdings" pitchFamily="2" charset="2"/>
              <a:buChar char="v"/>
            </a:pPr>
            <a:r>
              <a:rPr lang="en-US" dirty="0">
                <a:solidFill>
                  <a:schemeClr val="tx1"/>
                </a:solidFill>
              </a:rPr>
              <a:t> SCR</a:t>
            </a:r>
          </a:p>
          <a:p>
            <a:pPr lvl="1">
              <a:buFont typeface="Wingdings" pitchFamily="2" charset="2"/>
              <a:buChar char="v"/>
            </a:pPr>
            <a:r>
              <a:rPr lang="en-US" dirty="0">
                <a:solidFill>
                  <a:schemeClr val="tx1"/>
                </a:solidFill>
              </a:rPr>
              <a:t> Holding period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350838"/>
            <a:ext cx="7467600" cy="563562"/>
          </a:xfrm>
        </p:spPr>
        <p:txBody>
          <a:bodyPr>
            <a:normAutofit fontScale="90000"/>
          </a:bodyPr>
          <a:lstStyle/>
          <a:p>
            <a:r>
              <a:rPr lang="en-US" b="1" dirty="0">
                <a:solidFill>
                  <a:srgbClr val="EF5C4D"/>
                </a:solidFill>
              </a:rPr>
              <a:t>Approach Formulation</a:t>
            </a:r>
          </a:p>
        </p:txBody>
      </p:sp>
      <p:sp>
        <p:nvSpPr>
          <p:cNvPr id="3" name="Content Placeholder 2"/>
          <p:cNvSpPr>
            <a:spLocks noGrp="1"/>
          </p:cNvSpPr>
          <p:nvPr>
            <p:ph idx="1"/>
          </p:nvPr>
        </p:nvSpPr>
        <p:spPr>
          <a:xfrm>
            <a:off x="685800" y="1524000"/>
            <a:ext cx="8001000" cy="4572000"/>
          </a:xfrm>
        </p:spPr>
        <p:txBody>
          <a:bodyPr/>
          <a:lstStyle/>
          <a:p>
            <a:pPr>
              <a:buNone/>
            </a:pPr>
            <a:r>
              <a:rPr lang="en-US" b="1" dirty="0"/>
              <a:t>What is given?</a:t>
            </a:r>
            <a:endParaRPr lang="en-US" dirty="0"/>
          </a:p>
          <a:p>
            <a:r>
              <a:rPr lang="en-US" b="1" dirty="0"/>
              <a:t>Source Variables</a:t>
            </a:r>
            <a:r>
              <a:rPr lang="en-US" dirty="0"/>
              <a:t>: Age, Gender, Balance, Occupation, Holding Period, No of credit transaction.</a:t>
            </a:r>
          </a:p>
          <a:p>
            <a:r>
              <a:rPr lang="en-US" b="1" dirty="0"/>
              <a:t>Target Variables</a:t>
            </a:r>
            <a:r>
              <a:rPr lang="en-US" dirty="0"/>
              <a:t>:</a:t>
            </a:r>
            <a:r>
              <a:rPr lang="en-US" i="1" dirty="0"/>
              <a:t> </a:t>
            </a:r>
            <a:r>
              <a:rPr lang="en-US" dirty="0"/>
              <a:t>Loan Predictor variable is 0 or 1.</a:t>
            </a:r>
          </a:p>
          <a:p>
            <a:pPr>
              <a:buNone/>
            </a:pPr>
            <a:r>
              <a:rPr lang="en-US" b="1" dirty="0"/>
              <a:t>What to Do?</a:t>
            </a:r>
            <a:endParaRPr lang="en-US" dirty="0"/>
          </a:p>
          <a:p>
            <a:r>
              <a:rPr lang="en-US" dirty="0"/>
              <a:t>Predict the interest of customers to take a loan.</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04800"/>
            <a:ext cx="7693152" cy="609600"/>
          </a:xfrm>
        </p:spPr>
        <p:txBody>
          <a:bodyPr>
            <a:normAutofit/>
          </a:bodyPr>
          <a:lstStyle/>
          <a:p>
            <a:r>
              <a:rPr lang="en-US" b="1" dirty="0">
                <a:solidFill>
                  <a:srgbClr val="EF5C4D"/>
                </a:solidFill>
              </a:rPr>
              <a:t>Machine Learning Model</a:t>
            </a:r>
          </a:p>
        </p:txBody>
      </p:sp>
      <p:sp>
        <p:nvSpPr>
          <p:cNvPr id="4" name="Content Placeholder 2"/>
          <p:cNvSpPr>
            <a:spLocks noGrp="1"/>
          </p:cNvSpPr>
          <p:nvPr>
            <p:ph idx="1"/>
          </p:nvPr>
        </p:nvSpPr>
        <p:spPr/>
        <p:txBody>
          <a:bodyPr>
            <a:normAutofit fontScale="70000" lnSpcReduction="20000"/>
          </a:bodyPr>
          <a:lstStyle/>
          <a:p>
            <a:pPr marL="514350" indent="-514350">
              <a:buNone/>
            </a:pPr>
            <a:r>
              <a:rPr lang="en-US" b="1" dirty="0"/>
              <a:t>1.	Data Preparation</a:t>
            </a:r>
          </a:p>
          <a:p>
            <a:pPr marL="571500" indent="-571500">
              <a:buFont typeface="+mj-lt"/>
              <a:buAutoNum type="romanLcPeriod"/>
            </a:pPr>
            <a:r>
              <a:rPr lang="en-US" dirty="0"/>
              <a:t>Importing important libraries</a:t>
            </a:r>
          </a:p>
          <a:p>
            <a:pPr marL="514350" indent="-514350">
              <a:buAutoNum type="romanLcPeriod"/>
            </a:pPr>
            <a:r>
              <a:rPr lang="en-US" dirty="0"/>
              <a:t>Reading data – </a:t>
            </a:r>
          </a:p>
          <a:p>
            <a:pPr marL="514350" indent="-514350"/>
            <a:r>
              <a:rPr lang="en-US" dirty="0"/>
              <a:t>Checked data types. Gender and Occupation are categorical variables stored as object type.  Balance is stored as float type. Converted float type to integer type for Balance variable. </a:t>
            </a:r>
          </a:p>
          <a:p>
            <a:pPr marL="514350" indent="-514350"/>
            <a:r>
              <a:rPr lang="en-US" dirty="0"/>
              <a:t>Checked null value and found there are no null values in the dataset. Null value treatment is not required.</a:t>
            </a:r>
          </a:p>
          <a:p>
            <a:pPr marL="1062990" lvl="2" indent="-514350">
              <a:buNone/>
            </a:pPr>
            <a:endParaRPr lang="en-US" sz="2600" dirty="0"/>
          </a:p>
          <a:p>
            <a:pPr marL="1062990" lvl="2" indent="-514350">
              <a:buNone/>
            </a:pPr>
            <a:r>
              <a:rPr lang="en-US" b="1" dirty="0"/>
              <a:t>	</a:t>
            </a:r>
          </a:p>
          <a:p>
            <a:pPr marL="514350" indent="-514350">
              <a:buAutoNum type="arabicPeriod" startAt="2"/>
            </a:pPr>
            <a:endParaRPr lang="en-US" b="1" dirty="0"/>
          </a:p>
          <a:p>
            <a:pPr marL="514350" indent="-514350">
              <a:buAutoNum type="arabicPeriod" startAt="2"/>
            </a:pPr>
            <a:endParaRPr lang="en-US" b="1" dirty="0"/>
          </a:p>
          <a:p>
            <a:pPr>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28600"/>
            <a:ext cx="6858000" cy="685800"/>
          </a:xfrm>
        </p:spPr>
        <p:txBody>
          <a:bodyPr>
            <a:normAutofit fontScale="90000"/>
          </a:bodyPr>
          <a:lstStyle/>
          <a:p>
            <a:r>
              <a:rPr lang="en-US" b="1" dirty="0">
                <a:solidFill>
                  <a:srgbClr val="EF5C4D"/>
                </a:solidFill>
              </a:rPr>
              <a:t>Machine Learning Model</a:t>
            </a:r>
          </a:p>
        </p:txBody>
      </p:sp>
      <p:sp>
        <p:nvSpPr>
          <p:cNvPr id="4" name="Content Placeholder 2"/>
          <p:cNvSpPr>
            <a:spLocks noGrp="1"/>
          </p:cNvSpPr>
          <p:nvPr>
            <p:ph idx="1"/>
          </p:nvPr>
        </p:nvSpPr>
        <p:spPr>
          <a:xfrm>
            <a:off x="533400" y="1447800"/>
            <a:ext cx="7772400" cy="4906962"/>
          </a:xfrm>
        </p:spPr>
        <p:txBody>
          <a:bodyPr>
            <a:normAutofit fontScale="85000" lnSpcReduction="10000"/>
          </a:bodyPr>
          <a:lstStyle/>
          <a:p>
            <a:pPr marL="514350" indent="-514350">
              <a:buNone/>
            </a:pPr>
            <a:r>
              <a:rPr lang="en-US" sz="1800" b="1" dirty="0"/>
              <a:t>2.	Exploratory Data Analysis – </a:t>
            </a:r>
          </a:p>
          <a:p>
            <a:pPr marL="514350" indent="-514350"/>
            <a:r>
              <a:rPr lang="en-US" sz="1800" b="1" dirty="0"/>
              <a:t>Correlation- </a:t>
            </a:r>
          </a:p>
          <a:p>
            <a:pPr marL="514350" indent="-514350">
              <a:buFont typeface="+mj-lt"/>
              <a:buAutoNum type="romanLcPeriod"/>
            </a:pPr>
            <a:r>
              <a:rPr lang="en-US" sz="1800" dirty="0"/>
              <a:t>TARGET showed maximum correlation w.r.to  No of Credit transaction among other variables.  So remaining correlations have to be visualized in order to understand if  there's any sort of trend in data.</a:t>
            </a:r>
          </a:p>
          <a:p>
            <a:r>
              <a:rPr lang="en-US" sz="1800" b="1" dirty="0"/>
              <a:t>Pair Plot –</a:t>
            </a:r>
          </a:p>
          <a:p>
            <a:pPr marL="571500" indent="-571500">
              <a:buFont typeface="+mj-lt"/>
              <a:buAutoNum type="romanLcPeriod"/>
            </a:pPr>
            <a:r>
              <a:rPr lang="en-US" sz="1800" dirty="0"/>
              <a:t>People who tend to opt for loan have less BALANCE w.r.to people not interested to take loan.</a:t>
            </a:r>
          </a:p>
          <a:p>
            <a:pPr marL="571500" indent="-571500">
              <a:buFont typeface="+mj-lt"/>
              <a:buAutoNum type="romanLcPeriod"/>
            </a:pPr>
            <a:r>
              <a:rPr lang="en-US" sz="1800" dirty="0"/>
              <a:t>People having higher BALANCE tend to be in between 35-50 years of AGE.</a:t>
            </a:r>
          </a:p>
          <a:p>
            <a:pPr marL="571500" indent="-571500">
              <a:buFont typeface="+mj-lt"/>
              <a:buAutoNum type="romanLcPeriod"/>
            </a:pPr>
            <a:r>
              <a:rPr lang="en-US" sz="1800" dirty="0"/>
              <a:t>People having less BALANCE tend to show more interest towards loans i.e. higher SCR values.</a:t>
            </a:r>
          </a:p>
          <a:p>
            <a:pPr marL="571500" indent="-571500">
              <a:buFont typeface="+mj-lt"/>
              <a:buAutoNum type="romanLcPeriod"/>
            </a:pPr>
            <a:r>
              <a:rPr lang="en-US" sz="1800" dirty="0"/>
              <a:t>People having less BALANCE tend to have higher No of Credit transactions opt for loans.</a:t>
            </a:r>
          </a:p>
          <a:p>
            <a:pPr marL="571500" indent="-571500">
              <a:buFont typeface="+mj-lt"/>
              <a:buAutoNum type="romanLcPeriod"/>
            </a:pPr>
            <a:r>
              <a:rPr lang="en-US" sz="1800" dirty="0"/>
              <a:t>People having less BALANCE have higher HOLDING PERIOD who opt for loans.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04800"/>
            <a:ext cx="7239000" cy="685800"/>
          </a:xfrm>
        </p:spPr>
        <p:txBody>
          <a:bodyPr>
            <a:normAutofit/>
          </a:bodyPr>
          <a:lstStyle/>
          <a:p>
            <a:r>
              <a:rPr lang="en-US" b="1" dirty="0">
                <a:solidFill>
                  <a:srgbClr val="EF5C4D"/>
                </a:solidFill>
              </a:rPr>
              <a:t>Machine Learning Model</a:t>
            </a:r>
          </a:p>
        </p:txBody>
      </p:sp>
      <p:sp>
        <p:nvSpPr>
          <p:cNvPr id="4" name="Content Placeholder 2"/>
          <p:cNvSpPr>
            <a:spLocks noGrp="1"/>
          </p:cNvSpPr>
          <p:nvPr>
            <p:ph idx="1"/>
          </p:nvPr>
        </p:nvSpPr>
        <p:spPr>
          <a:xfrm>
            <a:off x="609600" y="1371600"/>
            <a:ext cx="8077200" cy="5029200"/>
          </a:xfrm>
        </p:spPr>
        <p:txBody>
          <a:bodyPr>
            <a:normAutofit/>
          </a:bodyPr>
          <a:lstStyle/>
          <a:p>
            <a:pPr marL="514350" indent="-514350">
              <a:buNone/>
            </a:pPr>
            <a:r>
              <a:rPr lang="en-US" sz="1800" b="1" dirty="0"/>
              <a:t>2.	Exploratory Data Analysis – </a:t>
            </a:r>
          </a:p>
          <a:p>
            <a:r>
              <a:rPr lang="en-US" sz="1800" b="1" dirty="0"/>
              <a:t>Count Plot –</a:t>
            </a:r>
          </a:p>
          <a:p>
            <a:pPr marL="571500" indent="-571500">
              <a:buFont typeface="+mj-lt"/>
              <a:buAutoNum type="romanLcPeriod"/>
            </a:pPr>
            <a:r>
              <a:rPr lang="en-US" sz="1800" dirty="0"/>
              <a:t>It is observed that GENDER = "OTHERS"/"O" has very less population size i.e.  less than 1% of entire data hence can be omitted as an attribute from GENDER category.</a:t>
            </a:r>
          </a:p>
          <a:p>
            <a:pPr marL="571500" indent="-571500">
              <a:buFont typeface="+mj-lt"/>
              <a:buAutoNum type="romanLcPeriod"/>
            </a:pPr>
            <a:r>
              <a:rPr lang="en-US" sz="1800" dirty="0"/>
              <a:t>The data consists of mostly Salaried employees, whereas Business Owners and Professionals occupy the same strength in the data.</a:t>
            </a:r>
          </a:p>
          <a:p>
            <a:pPr marL="571500" indent="-571500">
              <a:buFont typeface="+mj-lt"/>
              <a:buAutoNum type="romanLcPeriod"/>
            </a:pPr>
            <a:r>
              <a:rPr lang="en-US" sz="1800" dirty="0"/>
              <a:t>Most people who opted for loans tend to be either Self-Employed or Small businesses whereas Salaried people showed quite less interest in taking up loans since they had fixed income.</a:t>
            </a:r>
          </a:p>
          <a:p>
            <a:pPr marL="571500" indent="-571500">
              <a:buFont typeface="+mj-lt"/>
              <a:buAutoNum type="romanLcPeriod"/>
            </a:pPr>
            <a:r>
              <a:rPr lang="en-US" sz="1800" dirty="0"/>
              <a:t>Most of the Males tend to be either in Salaried employee class (nearly 85%) or working professionals (nearly 70%) whereas most Women (nearly 90%) tend to start-up their own business's and manage them.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304800"/>
            <a:ext cx="7086600" cy="685800"/>
          </a:xfrm>
        </p:spPr>
        <p:txBody>
          <a:bodyPr>
            <a:normAutofit/>
          </a:bodyPr>
          <a:lstStyle/>
          <a:p>
            <a:r>
              <a:rPr lang="en-US" b="1" dirty="0">
                <a:solidFill>
                  <a:srgbClr val="EF5C4D"/>
                </a:solidFill>
              </a:rPr>
              <a:t>Machine Learning Model</a:t>
            </a:r>
          </a:p>
        </p:txBody>
      </p:sp>
      <p:sp>
        <p:nvSpPr>
          <p:cNvPr id="4" name="Content Placeholder 2"/>
          <p:cNvSpPr>
            <a:spLocks noGrp="1"/>
          </p:cNvSpPr>
          <p:nvPr>
            <p:ph idx="1"/>
          </p:nvPr>
        </p:nvSpPr>
        <p:spPr>
          <a:xfrm>
            <a:off x="609600" y="1676400"/>
            <a:ext cx="8077200" cy="4724400"/>
          </a:xfrm>
        </p:spPr>
        <p:txBody>
          <a:bodyPr>
            <a:normAutofit/>
          </a:bodyPr>
          <a:lstStyle/>
          <a:p>
            <a:pPr marL="514350" indent="-514350">
              <a:buNone/>
            </a:pPr>
            <a:r>
              <a:rPr lang="en-US" sz="1800" b="1" dirty="0"/>
              <a:t>2.	Exploratory Data Analysis – </a:t>
            </a:r>
          </a:p>
          <a:p>
            <a:r>
              <a:rPr lang="en-US" sz="1800" b="1" dirty="0"/>
              <a:t>Violin Plot –</a:t>
            </a:r>
          </a:p>
          <a:p>
            <a:pPr marL="571500" indent="-571500">
              <a:buFont typeface="+mj-lt"/>
              <a:buAutoNum type="romanLcPeriod"/>
            </a:pPr>
            <a:r>
              <a:rPr lang="en-US" sz="1800" dirty="0"/>
              <a:t>It is observed that the average No. of Credit Transactions tend to be in between 10 and 20 whereas very few transactions tend to be in the number of 30-50.</a:t>
            </a:r>
          </a:p>
          <a:p>
            <a:r>
              <a:rPr lang="en-US" sz="1800" b="1" dirty="0"/>
              <a:t>Distribution Plot –</a:t>
            </a:r>
          </a:p>
          <a:p>
            <a:pPr marL="571500" indent="-571500">
              <a:buFont typeface="+mj-lt"/>
              <a:buAutoNum type="romanLcPeriod"/>
            </a:pPr>
            <a:r>
              <a:rPr lang="en-US" sz="1800" dirty="0"/>
              <a:t>A uniform distribution is observed for SCR and no </a:t>
            </a:r>
            <a:r>
              <a:rPr lang="en-US" sz="1800" dirty="0" err="1"/>
              <a:t>skewness</a:t>
            </a:r>
            <a:r>
              <a:rPr lang="en-US" sz="1800" dirty="0"/>
              <a:t> is found in the given data.</a:t>
            </a:r>
          </a:p>
          <a:p>
            <a:pPr marL="571500" indent="-571500">
              <a:buNone/>
            </a:pPr>
            <a:endParaRPr lang="en-US" sz="1800" dirty="0"/>
          </a:p>
          <a:p>
            <a:pPr marL="571500" indent="-571500">
              <a:buNone/>
            </a:pPr>
            <a:endParaRPr lang="en-US" sz="18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366</TotalTime>
  <Words>1383</Words>
  <Application>Microsoft Office PowerPoint</Application>
  <PresentationFormat>On-screen Show (4:3)</PresentationFormat>
  <Paragraphs>157</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Gill Sans MT</vt:lpstr>
      <vt:lpstr>Wingdings</vt:lpstr>
      <vt:lpstr>Circuit</vt:lpstr>
      <vt:lpstr>Project on Banking  IPBA4 GROUP4  </vt:lpstr>
      <vt:lpstr>Business Problem:</vt:lpstr>
      <vt:lpstr>Business Problem Contd</vt:lpstr>
      <vt:lpstr>Business Problem Contd</vt:lpstr>
      <vt:lpstr>Approach Formulation</vt:lpstr>
      <vt:lpstr>Machine Learning Model</vt:lpstr>
      <vt:lpstr>Machine Learning Model</vt:lpstr>
      <vt:lpstr>Machine Learning Model</vt:lpstr>
      <vt:lpstr>Machine Learning Model</vt:lpstr>
      <vt:lpstr>Machine Learning Model</vt:lpstr>
      <vt:lpstr>Machine Learning Model</vt:lpstr>
      <vt:lpstr>Machine Learning Model</vt:lpstr>
      <vt:lpstr>Machine Learning Model</vt:lpstr>
      <vt:lpstr>Machine Learning Model</vt:lpstr>
      <vt:lpstr>Machine Learning Model</vt:lpstr>
      <vt:lpstr>Model evaluation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on Banking</dc:title>
  <dc:creator>Prakasha</dc:creator>
  <cp:lastModifiedBy>kalyan parimi</cp:lastModifiedBy>
  <cp:revision>140</cp:revision>
  <dcterms:created xsi:type="dcterms:W3CDTF">2006-08-16T00:00:00Z</dcterms:created>
  <dcterms:modified xsi:type="dcterms:W3CDTF">2020-11-19T10:40:04Z</dcterms:modified>
</cp:coreProperties>
</file>