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9" r:id="rId4"/>
    <p:sldId id="258" r:id="rId5"/>
    <p:sldId id="260" r:id="rId6"/>
    <p:sldId id="261" r:id="rId7"/>
    <p:sldId id="266" r:id="rId8"/>
    <p:sldId id="267" r:id="rId9"/>
    <p:sldId id="268" r:id="rId10"/>
    <p:sldId id="262" r:id="rId11"/>
    <p:sldId id="277" r:id="rId12"/>
    <p:sldId id="278" r:id="rId13"/>
    <p:sldId id="279" r:id="rId14"/>
    <p:sldId id="274"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C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93" d="100"/>
          <a:sy n="93" d="100"/>
        </p:scale>
        <p:origin x="1166" y="8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8956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508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1165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1044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812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887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310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723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316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79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389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641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403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390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126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376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900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12/14/2020</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2780069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5000" y="762000"/>
            <a:ext cx="7162800" cy="3581400"/>
          </a:xfrm>
        </p:spPr>
        <p:txBody>
          <a:bodyPr>
            <a:normAutofit fontScale="90000"/>
          </a:bodyPr>
          <a:lstStyle/>
          <a:p>
            <a:r>
              <a:rPr lang="en-US" sz="3300" b="1" dirty="0">
                <a:cs typeface="Arial" pitchFamily="34" charset="0"/>
              </a:rPr>
              <a:t>“Predicting whether or not people tend to opt for a Loan over Discounted Rates”</a:t>
            </a:r>
            <a:br>
              <a:rPr lang="en-US" b="1" dirty="0">
                <a:cs typeface="Arial" pitchFamily="34" charset="0"/>
              </a:rPr>
            </a:br>
            <a:br>
              <a:rPr lang="en-US" b="1" dirty="0">
                <a:cs typeface="Arial" pitchFamily="34" charset="0"/>
              </a:rPr>
            </a:br>
            <a:r>
              <a:rPr lang="en-US" sz="3300" b="1" dirty="0">
                <a:solidFill>
                  <a:srgbClr val="EF5C4D"/>
                </a:solidFill>
                <a:cs typeface="Arial" pitchFamily="34" charset="0"/>
              </a:rPr>
              <a:t>IPBA4 GROUP4</a:t>
            </a:r>
            <a:br>
              <a:rPr lang="en-US" sz="2000" dirty="0">
                <a:solidFill>
                  <a:srgbClr val="EF5C4D"/>
                </a:solidFill>
                <a:cs typeface="Arial" pitchFamily="34" charset="0"/>
              </a:rPr>
            </a:br>
            <a:br>
              <a:rPr lang="en-US" dirty="0">
                <a:solidFill>
                  <a:srgbClr val="EF5C4D"/>
                </a:solidFill>
                <a:cs typeface="Arial" pitchFamily="34" charset="0"/>
              </a:rPr>
            </a:br>
            <a:endParaRPr lang="en-US" sz="2200" b="1" dirty="0">
              <a:cs typeface="Arial" pitchFamily="34" charset="0"/>
            </a:endParaRPr>
          </a:p>
        </p:txBody>
      </p:sp>
      <p:sp>
        <p:nvSpPr>
          <p:cNvPr id="2" name="TextBox 1">
            <a:extLst>
              <a:ext uri="{FF2B5EF4-FFF2-40B4-BE49-F238E27FC236}">
                <a16:creationId xmlns:a16="http://schemas.microsoft.com/office/drawing/2014/main" id="{7AA925E5-9FFC-4D2B-8248-502D8FEE0C35}"/>
              </a:ext>
            </a:extLst>
          </p:cNvPr>
          <p:cNvSpPr txBox="1"/>
          <p:nvPr/>
        </p:nvSpPr>
        <p:spPr>
          <a:xfrm>
            <a:off x="7315200" y="4495800"/>
            <a:ext cx="1676400" cy="1754326"/>
          </a:xfrm>
          <a:prstGeom prst="rect">
            <a:avLst/>
          </a:prstGeom>
          <a:noFill/>
        </p:spPr>
        <p:txBody>
          <a:bodyPr wrap="square" rtlCol="0">
            <a:spAutoFit/>
          </a:bodyPr>
          <a:lstStyle/>
          <a:p>
            <a:pPr algn="r"/>
            <a:r>
              <a:rPr lang="en-US" sz="1800" cap="none" dirty="0">
                <a:solidFill>
                  <a:srgbClr val="EF5C4D"/>
                </a:solidFill>
                <a:cs typeface="Arial" pitchFamily="34" charset="0"/>
              </a:rPr>
              <a:t>Chandrika</a:t>
            </a:r>
            <a:br>
              <a:rPr lang="en-US" sz="1800" cap="none" dirty="0">
                <a:solidFill>
                  <a:srgbClr val="EF5C4D"/>
                </a:solidFill>
                <a:cs typeface="Arial" pitchFamily="34" charset="0"/>
              </a:rPr>
            </a:br>
            <a:r>
              <a:rPr lang="en-US" sz="1800" cap="none" dirty="0">
                <a:solidFill>
                  <a:srgbClr val="EF5C4D"/>
                </a:solidFill>
                <a:cs typeface="Arial" pitchFamily="34" charset="0"/>
              </a:rPr>
              <a:t>Mazhar</a:t>
            </a:r>
            <a:br>
              <a:rPr lang="en-US" sz="1800" cap="none" dirty="0">
                <a:solidFill>
                  <a:srgbClr val="EF5C4D"/>
                </a:solidFill>
                <a:cs typeface="Arial" pitchFamily="34" charset="0"/>
              </a:rPr>
            </a:br>
            <a:r>
              <a:rPr lang="en-US" sz="1800" cap="none" dirty="0">
                <a:solidFill>
                  <a:srgbClr val="EF5C4D"/>
                </a:solidFill>
                <a:cs typeface="Arial" pitchFamily="34" charset="0"/>
              </a:rPr>
              <a:t>Swarna</a:t>
            </a:r>
          </a:p>
          <a:p>
            <a:pPr algn="r"/>
            <a:r>
              <a:rPr lang="en-US" sz="1800" cap="none" dirty="0">
                <a:solidFill>
                  <a:srgbClr val="EF5C4D"/>
                </a:solidFill>
                <a:cs typeface="Arial" pitchFamily="34" charset="0"/>
              </a:rPr>
              <a:t>Saurabh</a:t>
            </a:r>
            <a:br>
              <a:rPr lang="en-US" sz="1800" cap="none" dirty="0">
                <a:solidFill>
                  <a:srgbClr val="EF5C4D"/>
                </a:solidFill>
                <a:cs typeface="Arial" pitchFamily="34" charset="0"/>
              </a:rPr>
            </a:br>
            <a:r>
              <a:rPr lang="en-US" sz="1800" cap="none" dirty="0" err="1">
                <a:solidFill>
                  <a:srgbClr val="EF5C4D"/>
                </a:solidFill>
                <a:cs typeface="Arial" pitchFamily="34" charset="0"/>
              </a:rPr>
              <a:t>Sanchit</a:t>
            </a:r>
            <a:br>
              <a:rPr lang="en-US" sz="1800" cap="none" dirty="0">
                <a:solidFill>
                  <a:srgbClr val="EF5C4D"/>
                </a:solidFill>
                <a:cs typeface="Arial" pitchFamily="34" charset="0"/>
              </a:rPr>
            </a:br>
            <a:r>
              <a:rPr lang="en-US" sz="1800" cap="none" dirty="0">
                <a:solidFill>
                  <a:srgbClr val="EF5C4D"/>
                </a:solidFill>
                <a:cs typeface="Arial" pitchFamily="34" charset="0"/>
              </a:rPr>
              <a:t>Kalyan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1676400"/>
            <a:ext cx="7543800" cy="5181600"/>
          </a:xfrm>
        </p:spPr>
        <p:txBody>
          <a:bodyPr>
            <a:normAutofit fontScale="92500" lnSpcReduction="10000"/>
          </a:bodyPr>
          <a:lstStyle/>
          <a:p>
            <a:pPr marL="514350" indent="-514350">
              <a:buNone/>
            </a:pPr>
            <a:r>
              <a:rPr lang="en-US" b="1" dirty="0"/>
              <a:t>3.	Model Building - </a:t>
            </a:r>
          </a:p>
          <a:p>
            <a:pPr marL="571500" indent="-571500">
              <a:buFont typeface="+mj-lt"/>
              <a:buAutoNum type="romanLcPeriod"/>
            </a:pPr>
            <a:r>
              <a:rPr lang="en-US" dirty="0"/>
              <a:t>Created training data and test data by splitting the data. </a:t>
            </a:r>
          </a:p>
          <a:p>
            <a:pPr marL="571500" indent="-571500">
              <a:buFont typeface="+mj-lt"/>
              <a:buAutoNum type="romanLcPeriod"/>
            </a:pPr>
            <a:r>
              <a:rPr lang="en-US" dirty="0"/>
              <a:t>Developed model using different Machine Learning algorithms like Decision Tree Classifier, SVM Classifier, KNN Classifier, Random Forest Classifier, Logistic Regression.</a:t>
            </a:r>
          </a:p>
          <a:p>
            <a:pPr marL="571500" indent="-571500">
              <a:buFont typeface="+mj-lt"/>
              <a:buAutoNum type="romanLcPeriod"/>
            </a:pPr>
            <a:r>
              <a:rPr lang="en-US" dirty="0"/>
              <a:t>Developed model for original, </a:t>
            </a:r>
            <a:r>
              <a:rPr lang="en-US" dirty="0" err="1"/>
              <a:t>undersampling</a:t>
            </a:r>
            <a:r>
              <a:rPr lang="en-US" dirty="0"/>
              <a:t> and oversampling data and compared results.</a:t>
            </a:r>
          </a:p>
          <a:p>
            <a:pPr marL="571500" indent="-571500">
              <a:buFont typeface="+mj-lt"/>
              <a:buAutoNum type="romanLcPeriod"/>
            </a:pPr>
            <a:r>
              <a:rPr lang="en-US" dirty="0"/>
              <a:t>Created </a:t>
            </a:r>
            <a:r>
              <a:rPr lang="en-US" dirty="0" err="1"/>
              <a:t>undersampled</a:t>
            </a:r>
            <a:r>
              <a:rPr lang="en-US" dirty="0"/>
              <a:t> data using </a:t>
            </a:r>
            <a:r>
              <a:rPr lang="en-US" dirty="0" err="1"/>
              <a:t>nearmiss</a:t>
            </a:r>
            <a:r>
              <a:rPr lang="en-US" dirty="0"/>
              <a:t>() and oversampled data using SMOTE().</a:t>
            </a:r>
          </a:p>
          <a:p>
            <a:pPr marL="571500" indent="-571500">
              <a:buFont typeface="+mj-lt"/>
              <a:buAutoNum type="romanLcPeriod"/>
            </a:pPr>
            <a:r>
              <a:rPr lang="en-US" dirty="0"/>
              <a:t>Found out important features from Random Forest Classifier as: SCR, Balance, No. of Credit Transactions and Holding Period.</a:t>
            </a:r>
          </a:p>
          <a:p>
            <a:pPr marL="571500" indent="-571500">
              <a:buFont typeface="+mj-lt"/>
              <a:buAutoNum type="romanLcPeriod"/>
            </a:pPr>
            <a:endParaRPr lang="en-US" dirty="0"/>
          </a:p>
          <a:p>
            <a:pPr marL="571500" indent="-571500">
              <a:buNone/>
            </a:pPr>
            <a:endParaRPr lang="en-US" dirty="0"/>
          </a:p>
          <a:p>
            <a:pPr marL="571500" indent="-571500">
              <a:buFont typeface="+mj-lt"/>
              <a:buAutoNum type="romanLcPeriod"/>
            </a:pPr>
            <a:endParaRPr lang="en-US" b="1" dirty="0"/>
          </a:p>
          <a:p>
            <a:pPr marL="571500" indent="-571500">
              <a:buFont typeface="+mj-lt"/>
              <a:buAutoNum type="romanLcPeriod"/>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5F93C-23BE-41FA-A3FC-7DE0B055E10C}"/>
              </a:ext>
            </a:extLst>
          </p:cNvPr>
          <p:cNvPicPr>
            <a:picLocks noChangeAspect="1"/>
          </p:cNvPicPr>
          <p:nvPr/>
        </p:nvPicPr>
        <p:blipFill>
          <a:blip r:embed="rId2"/>
          <a:stretch>
            <a:fillRect/>
          </a:stretch>
        </p:blipFill>
        <p:spPr>
          <a:xfrm>
            <a:off x="0" y="838200"/>
            <a:ext cx="9144000" cy="4477926"/>
          </a:xfrm>
          <a:prstGeom prst="rect">
            <a:avLst/>
          </a:prstGeom>
        </p:spPr>
      </p:pic>
    </p:spTree>
    <p:extLst>
      <p:ext uri="{BB962C8B-B14F-4D97-AF65-F5344CB8AC3E}">
        <p14:creationId xmlns:p14="http://schemas.microsoft.com/office/powerpoint/2010/main" val="79897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399725-A3D2-4215-90B8-A51D76596A16}"/>
              </a:ext>
            </a:extLst>
          </p:cNvPr>
          <p:cNvPicPr>
            <a:picLocks noChangeAspect="1"/>
          </p:cNvPicPr>
          <p:nvPr/>
        </p:nvPicPr>
        <p:blipFill>
          <a:blip r:embed="rId2"/>
          <a:stretch>
            <a:fillRect/>
          </a:stretch>
        </p:blipFill>
        <p:spPr>
          <a:xfrm>
            <a:off x="0" y="998196"/>
            <a:ext cx="9144000" cy="4861608"/>
          </a:xfrm>
          <a:prstGeom prst="rect">
            <a:avLst/>
          </a:prstGeom>
        </p:spPr>
      </p:pic>
    </p:spTree>
    <p:extLst>
      <p:ext uri="{BB962C8B-B14F-4D97-AF65-F5344CB8AC3E}">
        <p14:creationId xmlns:p14="http://schemas.microsoft.com/office/powerpoint/2010/main" val="391831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EEE0C8-9CD6-47C9-AF03-C192236E0A02}"/>
              </a:ext>
            </a:extLst>
          </p:cNvPr>
          <p:cNvPicPr>
            <a:picLocks noChangeAspect="1"/>
          </p:cNvPicPr>
          <p:nvPr/>
        </p:nvPicPr>
        <p:blipFill>
          <a:blip r:embed="rId2"/>
          <a:stretch>
            <a:fillRect/>
          </a:stretch>
        </p:blipFill>
        <p:spPr>
          <a:xfrm>
            <a:off x="0" y="685800"/>
            <a:ext cx="9143999" cy="4800600"/>
          </a:xfrm>
          <a:prstGeom prst="rect">
            <a:avLst/>
          </a:prstGeom>
        </p:spPr>
      </p:pic>
    </p:spTree>
    <p:extLst>
      <p:ext uri="{BB962C8B-B14F-4D97-AF65-F5344CB8AC3E}">
        <p14:creationId xmlns:p14="http://schemas.microsoft.com/office/powerpoint/2010/main" val="73740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19200" y="1447800"/>
            <a:ext cx="8001000" cy="4449762"/>
          </a:xfrm>
        </p:spPr>
        <p:txBody>
          <a:bodyPr>
            <a:normAutofit fontScale="85000" lnSpcReduction="20000"/>
          </a:bodyPr>
          <a:lstStyle/>
          <a:p>
            <a:pPr marL="514350" indent="-514350">
              <a:buNone/>
            </a:pPr>
            <a:r>
              <a:rPr lang="en-US" b="1" dirty="0"/>
              <a:t>4.	Observations</a:t>
            </a:r>
          </a:p>
          <a:p>
            <a:pPr>
              <a:buNone/>
            </a:pPr>
            <a:r>
              <a:rPr lang="en-US" b="1" dirty="0"/>
              <a:t>B.   Post Bucketing Visualization</a:t>
            </a:r>
          </a:p>
          <a:p>
            <a:r>
              <a:rPr lang="en-US" b="1"/>
              <a:t>    Observations </a:t>
            </a:r>
            <a:r>
              <a:rPr lang="en-US" b="1" dirty="0"/>
              <a:t>on Bucketed Data</a:t>
            </a:r>
          </a:p>
          <a:p>
            <a:pPr marL="571500" indent="-571500">
              <a:buFont typeface="+mj-lt"/>
              <a:buAutoNum type="romanLcPeriod"/>
            </a:pPr>
            <a:r>
              <a:rPr lang="en-US" dirty="0"/>
              <a:t>People who tend to opt for loan have less Balance w.r.to people not buying loan.</a:t>
            </a:r>
          </a:p>
          <a:p>
            <a:pPr marL="571500" indent="-571500">
              <a:buFont typeface="+mj-lt"/>
              <a:buAutoNum type="romanLcPeriod"/>
            </a:pPr>
            <a:r>
              <a:rPr lang="en-US" dirty="0"/>
              <a:t>People having higher  Balance  tend to be in between 35-50 years of Age.</a:t>
            </a:r>
          </a:p>
          <a:p>
            <a:pPr marL="571500" indent="-571500">
              <a:buFont typeface="+mj-lt"/>
              <a:buAutoNum type="romanLcPeriod"/>
            </a:pPr>
            <a:r>
              <a:rPr lang="en-US" dirty="0"/>
              <a:t>People having less  Balance  tend to show more interest towards loans i.e. higher SCR values.</a:t>
            </a:r>
          </a:p>
          <a:p>
            <a:pPr marL="571500" indent="-571500">
              <a:buFont typeface="+mj-lt"/>
              <a:buAutoNum type="romanLcPeriod"/>
            </a:pPr>
            <a:r>
              <a:rPr lang="en-US" dirty="0"/>
              <a:t>People having less  Balance  tend to have higher No of Credit Transactions opt for loans.</a:t>
            </a:r>
          </a:p>
          <a:p>
            <a:pPr marL="571500" indent="-571500">
              <a:buFont typeface="+mj-lt"/>
              <a:buAutoNum type="romanLcPeriod"/>
            </a:pPr>
            <a:r>
              <a:rPr lang="en-US" dirty="0"/>
              <a:t>People having less  Balance have higher Holding Period who opt for loans.</a:t>
            </a:r>
          </a:p>
          <a:p>
            <a:pPr marL="571500" indent="-571500">
              <a:buNone/>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2438400" cy="1362075"/>
          </a:xfrm>
        </p:spPr>
        <p:txBody>
          <a:bodyPr>
            <a:normAutofit fontScale="90000"/>
          </a:bodyPr>
          <a:lstStyle/>
          <a:p>
            <a:r>
              <a:rPr lang="en-US" b="1" dirty="0">
                <a:solidFill>
                  <a:srgbClr val="EF5C4D"/>
                </a:solidFill>
              </a:rPr>
              <a:t>Model Evaluation</a:t>
            </a:r>
          </a:p>
        </p:txBody>
      </p:sp>
      <p:graphicFrame>
        <p:nvGraphicFramePr>
          <p:cNvPr id="5" name="Table 4"/>
          <p:cNvGraphicFramePr>
            <a:graphicFrameLocks noGrp="1"/>
          </p:cNvGraphicFramePr>
          <p:nvPr>
            <p:extLst>
              <p:ext uri="{D42A27DB-BD31-4B8C-83A1-F6EECF244321}">
                <p14:modId xmlns:p14="http://schemas.microsoft.com/office/powerpoint/2010/main" val="500402984"/>
              </p:ext>
            </p:extLst>
          </p:nvPr>
        </p:nvGraphicFramePr>
        <p:xfrm>
          <a:off x="2819400" y="441564"/>
          <a:ext cx="6172200" cy="5974871"/>
        </p:xfrm>
        <a:graphic>
          <a:graphicData uri="http://schemas.openxmlformats.org/drawingml/2006/table">
            <a:tbl>
              <a:tblPr firstRow="1" bandRow="1">
                <a:tableStyleId>{5C22544A-7EE6-4342-B048-85BDC9FD1C3A}</a:tableStyleId>
              </a:tblPr>
              <a:tblGrid>
                <a:gridCol w="2507456">
                  <a:extLst>
                    <a:ext uri="{9D8B030D-6E8A-4147-A177-3AD203B41FA5}">
                      <a16:colId xmlns:a16="http://schemas.microsoft.com/office/drawing/2014/main" val="20000"/>
                    </a:ext>
                  </a:extLst>
                </a:gridCol>
                <a:gridCol w="2121694">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tblGrid>
              <a:tr h="362220">
                <a:tc>
                  <a:txBody>
                    <a:bodyPr/>
                    <a:lstStyle/>
                    <a:p>
                      <a:r>
                        <a:rPr lang="en-US" sz="1200" dirty="0"/>
                        <a:t>ML Algorithm</a:t>
                      </a:r>
                    </a:p>
                  </a:txBody>
                  <a:tcPr/>
                </a:tc>
                <a:tc>
                  <a:txBody>
                    <a:bodyPr/>
                    <a:lstStyle/>
                    <a:p>
                      <a:r>
                        <a:rPr lang="en-US" sz="1200" dirty="0"/>
                        <a:t>Sensitivity Percent%</a:t>
                      </a:r>
                    </a:p>
                  </a:txBody>
                  <a:tcPr/>
                </a:tc>
                <a:tc>
                  <a:txBody>
                    <a:bodyPr/>
                    <a:lstStyle/>
                    <a:p>
                      <a:r>
                        <a:rPr lang="en-US" sz="1200" dirty="0"/>
                        <a:t>Comments</a:t>
                      </a:r>
                    </a:p>
                  </a:txBody>
                  <a:tcPr/>
                </a:tc>
                <a:extLst>
                  <a:ext uri="{0D108BD9-81ED-4DB2-BD59-A6C34878D82A}">
                    <a16:rowId xmlns:a16="http://schemas.microsoft.com/office/drawing/2014/main" val="10000"/>
                  </a:ext>
                </a:extLst>
              </a:tr>
              <a:tr h="517898">
                <a:tc>
                  <a:txBody>
                    <a:bodyPr/>
                    <a:lstStyle/>
                    <a:p>
                      <a:r>
                        <a:rPr lang="en-US" sz="1200" dirty="0" err="1"/>
                        <a:t>DecisionTreeClassifier</a:t>
                      </a:r>
                      <a:r>
                        <a:rPr lang="en-US" sz="1200" dirty="0"/>
                        <a:t> - Original Data</a:t>
                      </a:r>
                    </a:p>
                  </a:txBody>
                  <a:tcPr/>
                </a:tc>
                <a:tc>
                  <a:txBody>
                    <a:bodyPr/>
                    <a:lstStyle/>
                    <a:p>
                      <a:r>
                        <a:rPr lang="en-US" sz="1200" dirty="0"/>
                        <a:t>10.9</a:t>
                      </a:r>
                    </a:p>
                  </a:txBody>
                  <a:tcPr/>
                </a:tc>
                <a:tc>
                  <a:txBody>
                    <a:bodyPr/>
                    <a:lstStyle/>
                    <a:p>
                      <a:r>
                        <a:rPr lang="en-US" sz="1200" dirty="0"/>
                        <a:t>Not Considering</a:t>
                      </a:r>
                    </a:p>
                  </a:txBody>
                  <a:tcPr/>
                </a:tc>
                <a:extLst>
                  <a:ext uri="{0D108BD9-81ED-4DB2-BD59-A6C34878D82A}">
                    <a16:rowId xmlns:a16="http://schemas.microsoft.com/office/drawing/2014/main" val="10001"/>
                  </a:ext>
                </a:extLst>
              </a:tr>
              <a:tr h="497794">
                <a:tc>
                  <a:txBody>
                    <a:bodyPr/>
                    <a:lstStyle/>
                    <a:p>
                      <a:r>
                        <a:rPr lang="en-US" sz="1200" dirty="0" err="1"/>
                        <a:t>DecisionTreeClassifier</a:t>
                      </a:r>
                      <a:r>
                        <a:rPr lang="en-US" sz="1200" dirty="0"/>
                        <a:t> - </a:t>
                      </a:r>
                      <a:r>
                        <a:rPr lang="en-US" sz="1200" dirty="0" err="1"/>
                        <a:t>UnderSampled</a:t>
                      </a:r>
                      <a:r>
                        <a:rPr lang="en-US" sz="1200" dirty="0"/>
                        <a:t> Data</a:t>
                      </a:r>
                    </a:p>
                  </a:txBody>
                  <a:tcPr/>
                </a:tc>
                <a:tc>
                  <a:txBody>
                    <a:bodyPr/>
                    <a:lstStyle/>
                    <a:p>
                      <a:r>
                        <a:rPr lang="en-US" sz="1200" dirty="0"/>
                        <a:t>9.84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2"/>
                  </a:ext>
                </a:extLst>
              </a:tr>
              <a:tr h="497794">
                <a:tc>
                  <a:txBody>
                    <a:bodyPr/>
                    <a:lstStyle/>
                    <a:p>
                      <a:r>
                        <a:rPr lang="en-US" sz="1200" dirty="0" err="1"/>
                        <a:t>DecisionTreeClassifier</a:t>
                      </a:r>
                      <a:r>
                        <a:rPr lang="en-US" sz="1200" dirty="0"/>
                        <a:t> - </a:t>
                      </a:r>
                      <a:r>
                        <a:rPr lang="en-US" sz="1200" dirty="0" err="1"/>
                        <a:t>OverSampled</a:t>
                      </a:r>
                      <a:r>
                        <a:rPr lang="en-US" sz="1200" dirty="0"/>
                        <a:t> Data</a:t>
                      </a:r>
                    </a:p>
                  </a:txBody>
                  <a:tcPr/>
                </a:tc>
                <a:tc>
                  <a:txBody>
                    <a:bodyPr/>
                    <a:lstStyle/>
                    <a:p>
                      <a:r>
                        <a:rPr lang="en-US" sz="1200" dirty="0"/>
                        <a:t>19.6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3"/>
                  </a:ext>
                </a:extLst>
              </a:tr>
              <a:tr h="441565">
                <a:tc>
                  <a:txBody>
                    <a:bodyPr/>
                    <a:lstStyle/>
                    <a:p>
                      <a:r>
                        <a:rPr lang="en-US" sz="1200" dirty="0"/>
                        <a:t>KNN Classifier - Original Data </a:t>
                      </a:r>
                    </a:p>
                  </a:txBody>
                  <a:tcPr/>
                </a:tc>
                <a:tc>
                  <a:txBody>
                    <a:bodyPr/>
                    <a:lstStyle/>
                    <a:p>
                      <a:r>
                        <a:rPr lang="en-US" sz="1200" dirty="0"/>
                        <a:t>17.2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4"/>
                  </a:ext>
                </a:extLst>
              </a:tr>
              <a:tr h="441565">
                <a:tc>
                  <a:txBody>
                    <a:bodyPr/>
                    <a:lstStyle/>
                    <a:p>
                      <a:r>
                        <a:rPr lang="en-US" sz="1200" dirty="0"/>
                        <a:t>KNN Classifier - </a:t>
                      </a:r>
                      <a:r>
                        <a:rPr lang="en-US" sz="1200" dirty="0" err="1"/>
                        <a:t>Undersampled</a:t>
                      </a:r>
                      <a:r>
                        <a:rPr lang="en-US" sz="1200" dirty="0"/>
                        <a:t> Data</a:t>
                      </a:r>
                    </a:p>
                  </a:txBody>
                  <a:tcPr/>
                </a:tc>
                <a:tc>
                  <a:txBody>
                    <a:bodyPr/>
                    <a:lstStyle/>
                    <a:p>
                      <a:r>
                        <a:rPr lang="en-US" sz="1200" dirty="0"/>
                        <a:t>8.6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5"/>
                  </a:ext>
                </a:extLst>
              </a:tr>
              <a:tr h="441565">
                <a:tc>
                  <a:txBody>
                    <a:bodyPr/>
                    <a:lstStyle/>
                    <a:p>
                      <a:r>
                        <a:rPr lang="en-US" sz="1200" dirty="0"/>
                        <a:t>KNN Classifier - Oversampled Data</a:t>
                      </a:r>
                    </a:p>
                  </a:txBody>
                  <a:tcPr/>
                </a:tc>
                <a:tc>
                  <a:txBody>
                    <a:bodyPr/>
                    <a:lstStyle/>
                    <a:p>
                      <a:r>
                        <a:rPr lang="en-US" sz="1200" dirty="0"/>
                        <a:t>17.2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p>
                      <a:endParaRPr lang="en-US" sz="1200" dirty="0"/>
                    </a:p>
                  </a:txBody>
                  <a:tcPr/>
                </a:tc>
                <a:extLst>
                  <a:ext uri="{0D108BD9-81ED-4DB2-BD59-A6C34878D82A}">
                    <a16:rowId xmlns:a16="http://schemas.microsoft.com/office/drawing/2014/main" val="10006"/>
                  </a:ext>
                </a:extLst>
              </a:tr>
              <a:tr h="441565">
                <a:tc>
                  <a:txBody>
                    <a:bodyPr/>
                    <a:lstStyle/>
                    <a:p>
                      <a:r>
                        <a:rPr lang="en-US" sz="1200" dirty="0"/>
                        <a:t>Random Forest Classifier - Original Data</a:t>
                      </a:r>
                    </a:p>
                  </a:txBody>
                  <a:tcPr/>
                </a:tc>
                <a:tc>
                  <a:txBody>
                    <a:bodyPr/>
                    <a:lstStyle/>
                    <a:p>
                      <a:r>
                        <a:rPr lang="en-US" sz="1200" dirty="0"/>
                        <a:t>18.4</a:t>
                      </a:r>
                    </a:p>
                  </a:txBody>
                  <a:tcPr/>
                </a:tc>
                <a:tc>
                  <a:txBody>
                    <a:bodyPr/>
                    <a:lstStyle/>
                    <a:p>
                      <a:r>
                        <a:rPr lang="en-US" sz="1200" dirty="0"/>
                        <a:t>Not Considering</a:t>
                      </a:r>
                    </a:p>
                  </a:txBody>
                  <a:tcPr/>
                </a:tc>
                <a:extLst>
                  <a:ext uri="{0D108BD9-81ED-4DB2-BD59-A6C34878D82A}">
                    <a16:rowId xmlns:a16="http://schemas.microsoft.com/office/drawing/2014/main" val="2783941839"/>
                  </a:ext>
                </a:extLst>
              </a:tr>
              <a:tr h="441565">
                <a:tc>
                  <a:txBody>
                    <a:bodyPr/>
                    <a:lstStyle/>
                    <a:p>
                      <a:r>
                        <a:rPr lang="en-US" sz="1200" dirty="0" err="1"/>
                        <a:t>RandomForest</a:t>
                      </a:r>
                      <a:r>
                        <a:rPr lang="en-US" sz="1200" dirty="0"/>
                        <a:t> Classifier - Oversampled Data </a:t>
                      </a:r>
                    </a:p>
                  </a:txBody>
                  <a:tcPr/>
                </a:tc>
                <a:tc>
                  <a:txBody>
                    <a:bodyPr/>
                    <a:lstStyle/>
                    <a:p>
                      <a:r>
                        <a:rPr lang="en-US" sz="1200" dirty="0"/>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Considering</a:t>
                      </a:r>
                    </a:p>
                  </a:txBody>
                  <a:tcPr/>
                </a:tc>
                <a:extLst>
                  <a:ext uri="{0D108BD9-81ED-4DB2-BD59-A6C34878D82A}">
                    <a16:rowId xmlns:a16="http://schemas.microsoft.com/office/drawing/2014/main" val="1226918051"/>
                  </a:ext>
                </a:extLst>
              </a:tr>
              <a:tr h="441565">
                <a:tc>
                  <a:txBody>
                    <a:bodyPr/>
                    <a:lstStyle/>
                    <a:p>
                      <a:r>
                        <a:rPr lang="en-US" sz="1200" dirty="0"/>
                        <a:t>Logistic Regression - Original Data</a:t>
                      </a:r>
                    </a:p>
                  </a:txBody>
                  <a:tcPr/>
                </a:tc>
                <a:tc>
                  <a:txBody>
                    <a:bodyPr/>
                    <a:lstStyle/>
                    <a:p>
                      <a:r>
                        <a:rPr lang="en-US" sz="1200" dirty="0"/>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Considering</a:t>
                      </a:r>
                    </a:p>
                  </a:txBody>
                  <a:tcPr/>
                </a:tc>
                <a:extLst>
                  <a:ext uri="{0D108BD9-81ED-4DB2-BD59-A6C34878D82A}">
                    <a16:rowId xmlns:a16="http://schemas.microsoft.com/office/drawing/2014/main" val="3384198656"/>
                  </a:ext>
                </a:extLst>
              </a:tr>
              <a:tr h="441565">
                <a:tc>
                  <a:txBody>
                    <a:bodyPr/>
                    <a:lstStyle/>
                    <a:p>
                      <a:r>
                        <a:rPr lang="en-US" sz="1200" dirty="0"/>
                        <a:t>Logistic Regression - </a:t>
                      </a:r>
                      <a:r>
                        <a:rPr lang="en-US" sz="1200" dirty="0" err="1"/>
                        <a:t>Undersampled</a:t>
                      </a:r>
                      <a:r>
                        <a:rPr lang="en-US" sz="1200" dirty="0"/>
                        <a:t> Data</a:t>
                      </a:r>
                    </a:p>
                  </a:txBody>
                  <a:tcPr/>
                </a:tc>
                <a:tc>
                  <a:txBody>
                    <a:bodyPr/>
                    <a:lstStyle/>
                    <a:p>
                      <a:r>
                        <a:rPr lang="en-US" sz="1200"/>
                        <a:t>16.4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txBody>
                  <a:tcPr/>
                </a:tc>
                <a:extLst>
                  <a:ext uri="{0D108BD9-81ED-4DB2-BD59-A6C34878D82A}">
                    <a16:rowId xmlns:a16="http://schemas.microsoft.com/office/drawing/2014/main" val="2977477898"/>
                  </a:ext>
                </a:extLst>
              </a:tr>
              <a:tr h="441565">
                <a:tc>
                  <a:txBody>
                    <a:bodyPr/>
                    <a:lstStyle/>
                    <a:p>
                      <a:r>
                        <a:rPr lang="en-US" sz="1200" dirty="0"/>
                        <a:t>Logistic Regression - Oversampled Data </a:t>
                      </a:r>
                    </a:p>
                  </a:txBody>
                  <a:tcPr/>
                </a:tc>
                <a:tc>
                  <a:txBody>
                    <a:bodyPr/>
                    <a:lstStyle/>
                    <a:p>
                      <a:r>
                        <a:rPr lang="en-US" sz="1200" dirty="0"/>
                        <a:t>20.8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Considering</a:t>
                      </a:r>
                    </a:p>
                  </a:txBody>
                  <a:tcPr/>
                </a:tc>
                <a:extLst>
                  <a:ext uri="{0D108BD9-81ED-4DB2-BD59-A6C34878D82A}">
                    <a16:rowId xmlns:a16="http://schemas.microsoft.com/office/drawing/2014/main" val="1036871727"/>
                  </a:ext>
                </a:extLst>
              </a:tr>
              <a:tr h="441565">
                <a:tc>
                  <a:txBody>
                    <a:bodyPr/>
                    <a:lstStyle/>
                    <a:p>
                      <a:r>
                        <a:rPr lang="en-US" sz="1200" dirty="0" err="1"/>
                        <a:t>RandomForest</a:t>
                      </a:r>
                      <a:r>
                        <a:rPr lang="en-US" sz="1200" dirty="0"/>
                        <a:t> Classifier - </a:t>
                      </a:r>
                      <a:r>
                        <a:rPr lang="en-US" sz="1200" dirty="0" err="1"/>
                        <a:t>Undersampled</a:t>
                      </a:r>
                      <a:r>
                        <a:rPr lang="en-US" sz="1200" dirty="0"/>
                        <a:t> Data</a:t>
                      </a:r>
                    </a:p>
                  </a:txBody>
                  <a:tcPr/>
                </a:tc>
                <a:tc>
                  <a:txBody>
                    <a:bodyPr/>
                    <a:lstStyle/>
                    <a:p>
                      <a:r>
                        <a:rPr lang="en-US" sz="1200" dirty="0"/>
                        <a:t>11.4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 Considering</a:t>
                      </a:r>
                    </a:p>
                  </a:txBody>
                  <a:tcPr/>
                </a:tc>
                <a:extLst>
                  <a:ext uri="{0D108BD9-81ED-4DB2-BD59-A6C34878D82A}">
                    <a16:rowId xmlns:a16="http://schemas.microsoft.com/office/drawing/2014/main" val="19115213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609600"/>
          </a:xfrm>
        </p:spPr>
        <p:txBody>
          <a:bodyPr>
            <a:normAutofit fontScale="90000"/>
          </a:bodyPr>
          <a:lstStyle/>
          <a:p>
            <a:r>
              <a:rPr lang="en-US" sz="4800" dirty="0">
                <a:solidFill>
                  <a:srgbClr val="EF5C4D"/>
                </a:solidFill>
                <a:cs typeface="Arial" pitchFamily="34" charset="0"/>
              </a:rPr>
              <a:t>Business Problem</a:t>
            </a:r>
            <a:r>
              <a:rPr lang="en-US" b="1" dirty="0">
                <a:solidFill>
                  <a:srgbClr val="EF5C4D"/>
                </a:solidFill>
              </a:rPr>
              <a:t>:</a:t>
            </a:r>
          </a:p>
        </p:txBody>
      </p:sp>
      <p:sp>
        <p:nvSpPr>
          <p:cNvPr id="3" name="Content Placeholder 2"/>
          <p:cNvSpPr>
            <a:spLocks noGrp="1"/>
          </p:cNvSpPr>
          <p:nvPr>
            <p:ph idx="1"/>
          </p:nvPr>
        </p:nvSpPr>
        <p:spPr>
          <a:xfrm>
            <a:off x="876300" y="1028700"/>
            <a:ext cx="8077200" cy="4572000"/>
          </a:xfrm>
        </p:spPr>
        <p:txBody>
          <a:bodyPr>
            <a:normAutofit/>
          </a:bodyPr>
          <a:lstStyle/>
          <a:p>
            <a:r>
              <a:rPr lang="en-US" dirty="0"/>
              <a:t>A group of customers were given an offer in person that they can get a loan at discounted rate and processing fee will be waived off. A pilot campaign was conducted to get response from customers whether they are interested in taking out a loan or not. Response was recorded and data was collected. Based on data given we need 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15200" cy="715962"/>
          </a:xfrm>
        </p:spPr>
        <p:txBody>
          <a:bodyPr/>
          <a:lstStyle/>
          <a:p>
            <a:r>
              <a:rPr lang="en-US" b="1" dirty="0">
                <a:solidFill>
                  <a:srgbClr val="EF5C4D"/>
                </a:solidFill>
              </a:rPr>
              <a:t>Business Problem </a:t>
            </a:r>
            <a:r>
              <a:rPr lang="en-US" b="1" dirty="0" err="1">
                <a:solidFill>
                  <a:srgbClr val="EF5C4D"/>
                </a:solidFill>
              </a:rPr>
              <a:t>Contd</a:t>
            </a:r>
            <a:endParaRPr lang="en-US" b="1" dirty="0">
              <a:solidFill>
                <a:srgbClr val="EF5C4D"/>
              </a:solidFill>
            </a:endParaRPr>
          </a:p>
        </p:txBody>
      </p:sp>
      <p:sp>
        <p:nvSpPr>
          <p:cNvPr id="3" name="Content Placeholder 2"/>
          <p:cNvSpPr>
            <a:spLocks noGrp="1"/>
          </p:cNvSpPr>
          <p:nvPr>
            <p:ph idx="1"/>
          </p:nvPr>
        </p:nvSpPr>
        <p:spPr>
          <a:xfrm>
            <a:off x="1143000" y="1600200"/>
            <a:ext cx="7848600" cy="4419600"/>
          </a:xfrm>
        </p:spPr>
        <p:txBody>
          <a:bodyPr>
            <a:normAutofit lnSpcReduction="10000"/>
          </a:bodyPr>
          <a:lstStyle/>
          <a:p>
            <a:pPr marL="514350" indent="-514350">
              <a:buFont typeface="+mj-lt"/>
              <a:buAutoNum type="arabicParenR"/>
            </a:pPr>
            <a:r>
              <a:rPr lang="en-US" dirty="0"/>
              <a:t>Build a model to predict whether customers will be interested in taking out a loan or not.</a:t>
            </a:r>
          </a:p>
          <a:p>
            <a:pPr marL="514350" indent="-514350">
              <a:buFont typeface="+mj-lt"/>
              <a:buAutoNum type="arabicParenR"/>
            </a:pPr>
            <a:r>
              <a:rPr lang="en-US" dirty="0"/>
              <a:t>Identifying features which are most important</a:t>
            </a:r>
          </a:p>
          <a:p>
            <a:pPr marL="514350" indent="-514350">
              <a:buFont typeface="+mj-lt"/>
              <a:buAutoNum type="arabicParenR" startAt="3"/>
            </a:pPr>
            <a:r>
              <a:rPr lang="en-US" dirty="0"/>
              <a:t>In case of black box models e.g. Random forest use SHAP, LIME to figure out features affecting the target variable.</a:t>
            </a:r>
          </a:p>
          <a:p>
            <a:pPr marL="514350" indent="-514350">
              <a:buFont typeface="+mj-lt"/>
              <a:buAutoNum type="arabicParenR" startAt="3"/>
            </a:pPr>
            <a:r>
              <a:rPr lang="en-US" dirty="0"/>
              <a:t>Approaching a customer has costs involved with it, hence find the profitable segments so that more customized marketing can be done.</a:t>
            </a:r>
          </a:p>
          <a:p>
            <a:pPr marL="514350" indent="-514350">
              <a:buFont typeface="+mj-lt"/>
              <a:buAutoNum type="arabicParenR" startAt="3"/>
            </a:pPr>
            <a:r>
              <a:rPr lang="en-US" dirty="0"/>
              <a:t>Model will be needed on a monthly basis as this data gets updated each month.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86600" cy="685800"/>
          </a:xfrm>
        </p:spPr>
        <p:txBody>
          <a:bodyPr>
            <a:normAutofit fontScale="90000"/>
          </a:bodyPr>
          <a:lstStyle/>
          <a:p>
            <a:r>
              <a:rPr lang="en-US" b="1" dirty="0">
                <a:solidFill>
                  <a:srgbClr val="EF5C4D"/>
                </a:solidFill>
              </a:rPr>
              <a:t>Business Problem </a:t>
            </a:r>
            <a:r>
              <a:rPr lang="en-US" b="1" dirty="0" err="1">
                <a:solidFill>
                  <a:srgbClr val="EF5C4D"/>
                </a:solidFill>
              </a:rPr>
              <a:t>Contd</a:t>
            </a:r>
            <a:endParaRPr lang="en-US" dirty="0">
              <a:solidFill>
                <a:srgbClr val="EF5C4D"/>
              </a:solidFill>
            </a:endParaRPr>
          </a:p>
        </p:txBody>
      </p:sp>
      <p:sp>
        <p:nvSpPr>
          <p:cNvPr id="3" name="Content Placeholder 2"/>
          <p:cNvSpPr>
            <a:spLocks noGrp="1"/>
          </p:cNvSpPr>
          <p:nvPr>
            <p:ph idx="1"/>
          </p:nvPr>
        </p:nvSpPr>
        <p:spPr>
          <a:xfrm>
            <a:off x="1981200" y="1524000"/>
            <a:ext cx="6629400" cy="4449762"/>
          </a:xfrm>
        </p:spPr>
        <p:txBody>
          <a:bodyPr/>
          <a:lstStyle/>
          <a:p>
            <a:pPr>
              <a:buNone/>
            </a:pPr>
            <a:r>
              <a:rPr lang="en-US" dirty="0"/>
              <a:t>Attributes given in </a:t>
            </a:r>
            <a:r>
              <a:rPr lang="en-US" dirty="0" err="1"/>
              <a:t>DataSet</a:t>
            </a:r>
            <a:r>
              <a:rPr lang="en-US" dirty="0"/>
              <a:t>;</a:t>
            </a:r>
          </a:p>
          <a:p>
            <a:pPr lvl="1">
              <a:buFont typeface="Wingdings" pitchFamily="2" charset="2"/>
              <a:buChar char="v"/>
            </a:pPr>
            <a:r>
              <a:rPr lang="en-US" dirty="0"/>
              <a:t> </a:t>
            </a:r>
            <a:r>
              <a:rPr lang="en-US" dirty="0" err="1">
                <a:solidFill>
                  <a:schemeClr val="tx1"/>
                </a:solidFill>
              </a:rPr>
              <a:t>Customer_id</a:t>
            </a:r>
            <a:endParaRPr lang="en-US" dirty="0">
              <a:solidFill>
                <a:schemeClr val="tx1"/>
              </a:solidFill>
            </a:endParaRPr>
          </a:p>
          <a:p>
            <a:pPr lvl="1">
              <a:buFont typeface="Wingdings" pitchFamily="2" charset="2"/>
              <a:buChar char="v"/>
            </a:pPr>
            <a:r>
              <a:rPr lang="en-US" dirty="0">
                <a:solidFill>
                  <a:schemeClr val="tx1"/>
                </a:solidFill>
              </a:rPr>
              <a:t> Age</a:t>
            </a:r>
          </a:p>
          <a:p>
            <a:pPr lvl="1">
              <a:buFont typeface="Wingdings" pitchFamily="2" charset="2"/>
              <a:buChar char="v"/>
            </a:pPr>
            <a:r>
              <a:rPr lang="en-US" dirty="0">
                <a:solidFill>
                  <a:schemeClr val="tx1"/>
                </a:solidFill>
              </a:rPr>
              <a:t> Gender</a:t>
            </a:r>
          </a:p>
          <a:p>
            <a:pPr lvl="1">
              <a:buFont typeface="Wingdings" pitchFamily="2" charset="2"/>
              <a:buChar char="v"/>
            </a:pPr>
            <a:r>
              <a:rPr lang="en-US" dirty="0">
                <a:solidFill>
                  <a:schemeClr val="tx1"/>
                </a:solidFill>
              </a:rPr>
              <a:t> Balance</a:t>
            </a:r>
          </a:p>
          <a:p>
            <a:pPr lvl="1">
              <a:buFont typeface="Wingdings" pitchFamily="2" charset="2"/>
              <a:buChar char="v"/>
            </a:pPr>
            <a:r>
              <a:rPr lang="en-US" dirty="0">
                <a:solidFill>
                  <a:schemeClr val="tx1"/>
                </a:solidFill>
              </a:rPr>
              <a:t> Occupation</a:t>
            </a:r>
          </a:p>
          <a:p>
            <a:pPr lvl="1">
              <a:buFont typeface="Wingdings" pitchFamily="2" charset="2"/>
              <a:buChar char="v"/>
            </a:pPr>
            <a:r>
              <a:rPr lang="en-US" dirty="0">
                <a:solidFill>
                  <a:schemeClr val="tx1"/>
                </a:solidFill>
              </a:rPr>
              <a:t> No of Credit transaction</a:t>
            </a:r>
          </a:p>
          <a:p>
            <a:pPr lvl="1">
              <a:buFont typeface="Wingdings" pitchFamily="2" charset="2"/>
              <a:buChar char="v"/>
            </a:pPr>
            <a:r>
              <a:rPr lang="en-US" dirty="0">
                <a:solidFill>
                  <a:schemeClr val="tx1"/>
                </a:solidFill>
              </a:rPr>
              <a:t> SCR</a:t>
            </a:r>
          </a:p>
          <a:p>
            <a:pPr lvl="1">
              <a:buFont typeface="Wingdings" pitchFamily="2" charset="2"/>
              <a:buChar char="v"/>
            </a:pPr>
            <a:r>
              <a:rPr lang="en-US" dirty="0">
                <a:solidFill>
                  <a:schemeClr val="tx1"/>
                </a:solidFill>
              </a:rPr>
              <a:t> Holding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50838"/>
            <a:ext cx="7467600" cy="563562"/>
          </a:xfrm>
        </p:spPr>
        <p:txBody>
          <a:bodyPr>
            <a:normAutofit fontScale="90000"/>
          </a:bodyPr>
          <a:lstStyle/>
          <a:p>
            <a:r>
              <a:rPr lang="en-US" b="1" dirty="0">
                <a:solidFill>
                  <a:srgbClr val="EF5C4D"/>
                </a:solidFill>
              </a:rPr>
              <a:t>Approach Formulation</a:t>
            </a:r>
          </a:p>
        </p:txBody>
      </p:sp>
      <p:sp>
        <p:nvSpPr>
          <p:cNvPr id="3" name="Content Placeholder 2"/>
          <p:cNvSpPr>
            <a:spLocks noGrp="1"/>
          </p:cNvSpPr>
          <p:nvPr>
            <p:ph idx="1"/>
          </p:nvPr>
        </p:nvSpPr>
        <p:spPr>
          <a:xfrm>
            <a:off x="1066800" y="1524000"/>
            <a:ext cx="8001000" cy="4572000"/>
          </a:xfrm>
        </p:spPr>
        <p:txBody>
          <a:bodyPr/>
          <a:lstStyle/>
          <a:p>
            <a:pPr>
              <a:buNone/>
            </a:pPr>
            <a:r>
              <a:rPr lang="en-US" b="1" dirty="0"/>
              <a:t>What is given?</a:t>
            </a:r>
            <a:endParaRPr lang="en-US" dirty="0"/>
          </a:p>
          <a:p>
            <a:r>
              <a:rPr lang="en-US" b="1" dirty="0"/>
              <a:t>Source Variables</a:t>
            </a:r>
            <a:r>
              <a:rPr lang="en-US" dirty="0"/>
              <a:t>: Age, Gender, Balance, Occupation, Holding Period, No of credit transaction.</a:t>
            </a:r>
          </a:p>
          <a:p>
            <a:r>
              <a:rPr lang="en-US" b="1" dirty="0"/>
              <a:t>Target Variables</a:t>
            </a:r>
            <a:r>
              <a:rPr lang="en-US" dirty="0"/>
              <a:t>:</a:t>
            </a:r>
            <a:r>
              <a:rPr lang="en-US" i="1" dirty="0"/>
              <a:t> </a:t>
            </a:r>
            <a:r>
              <a:rPr lang="en-US" dirty="0"/>
              <a:t>Loan Predictor variable is 0 or 1.</a:t>
            </a:r>
          </a:p>
          <a:p>
            <a:pPr marL="0" indent="0">
              <a:buNone/>
            </a:pPr>
            <a:endParaRPr lang="en-US" dirty="0"/>
          </a:p>
          <a:p>
            <a:pPr>
              <a:buNone/>
            </a:pPr>
            <a:r>
              <a:rPr lang="en-US" b="1" dirty="0"/>
              <a:t>What to Do?</a:t>
            </a:r>
            <a:endParaRPr lang="en-US" dirty="0"/>
          </a:p>
          <a:p>
            <a:r>
              <a:rPr lang="en-US" dirty="0"/>
              <a:t>Predict the interest of customers to take a loan.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693152" cy="609600"/>
          </a:xfrm>
        </p:spPr>
        <p:txBody>
          <a:bodyPr>
            <a:normAutofit fontScale="90000"/>
          </a:bodyPr>
          <a:lstStyle/>
          <a:p>
            <a:r>
              <a:rPr lang="en-US" b="1" dirty="0">
                <a:solidFill>
                  <a:srgbClr val="EF5C4D"/>
                </a:solidFill>
              </a:rPr>
              <a:t>Data Preparation</a:t>
            </a:r>
          </a:p>
        </p:txBody>
      </p:sp>
      <p:sp>
        <p:nvSpPr>
          <p:cNvPr id="4" name="Content Placeholder 2"/>
          <p:cNvSpPr>
            <a:spLocks noGrp="1"/>
          </p:cNvSpPr>
          <p:nvPr>
            <p:ph idx="1"/>
          </p:nvPr>
        </p:nvSpPr>
        <p:spPr/>
        <p:txBody>
          <a:bodyPr>
            <a:normAutofit fontScale="77500" lnSpcReduction="20000"/>
          </a:bodyPr>
          <a:lstStyle/>
          <a:p>
            <a:pPr marL="514350" indent="-514350">
              <a:buNone/>
            </a:pPr>
            <a:r>
              <a:rPr lang="en-US" b="1" dirty="0"/>
              <a:t>1.	Data Preparation</a:t>
            </a:r>
          </a:p>
          <a:p>
            <a:pPr marL="571500" indent="-571500">
              <a:buFont typeface="+mj-lt"/>
              <a:buAutoNum type="romanLcPeriod"/>
            </a:pPr>
            <a:r>
              <a:rPr lang="en-US" dirty="0"/>
              <a:t>Importing important libraries</a:t>
            </a:r>
          </a:p>
          <a:p>
            <a:pPr marL="514350" indent="-514350">
              <a:buAutoNum type="romanLcPeriod"/>
            </a:pPr>
            <a:r>
              <a:rPr lang="en-US" dirty="0"/>
              <a:t>Reading data – </a:t>
            </a:r>
          </a:p>
          <a:p>
            <a:pPr marL="514350" indent="-514350"/>
            <a:r>
              <a:rPr lang="en-US" dirty="0"/>
              <a:t>Checked data types. Gender and Occupation are categorical variables stored as object type.  Balance is stored as float type. Converted float type to integer type for Balance variable. </a:t>
            </a:r>
          </a:p>
          <a:p>
            <a:pPr marL="514350" indent="-514350"/>
            <a:r>
              <a:rPr lang="en-US" dirty="0"/>
              <a:t>Checked null value and found there are no null values in the dataset. Null value treatment is not required.</a:t>
            </a:r>
          </a:p>
          <a:p>
            <a:pPr marL="1062990" lvl="2" indent="-514350">
              <a:buNone/>
            </a:pPr>
            <a:endParaRPr lang="en-US" sz="2600" dirty="0"/>
          </a:p>
          <a:p>
            <a:pPr marL="1062990" lvl="2" indent="-514350">
              <a:buNone/>
            </a:pPr>
            <a:r>
              <a:rPr lang="en-US" b="1" dirty="0"/>
              <a:t>	</a:t>
            </a:r>
          </a:p>
          <a:p>
            <a:pPr marL="514350" indent="-514350">
              <a:buAutoNum type="arabicPeriod" startAt="2"/>
            </a:pPr>
            <a:endParaRPr lang="en-US" b="1" dirty="0"/>
          </a:p>
          <a:p>
            <a:pPr marL="514350" indent="-514350">
              <a:buAutoNum type="arabicPeriod" startAt="2"/>
            </a:pPr>
            <a:endParaRPr lang="en-US" b="1"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858000" cy="685800"/>
          </a:xfrm>
        </p:spPr>
        <p:txBody>
          <a:bodyPr>
            <a:normAutofit fontScale="90000"/>
          </a:bodyPr>
          <a:lstStyle/>
          <a:p>
            <a:r>
              <a:rPr lang="en-US" b="1" dirty="0">
                <a:solidFill>
                  <a:srgbClr val="EF5C4D"/>
                </a:solidFill>
              </a:rPr>
              <a:t>Exploratory Data Analysis</a:t>
            </a:r>
          </a:p>
        </p:txBody>
      </p:sp>
      <p:sp>
        <p:nvSpPr>
          <p:cNvPr id="4" name="Content Placeholder 2"/>
          <p:cNvSpPr>
            <a:spLocks noGrp="1"/>
          </p:cNvSpPr>
          <p:nvPr>
            <p:ph idx="1"/>
          </p:nvPr>
        </p:nvSpPr>
        <p:spPr>
          <a:xfrm>
            <a:off x="1219200" y="1219200"/>
            <a:ext cx="7772400" cy="4906962"/>
          </a:xfrm>
        </p:spPr>
        <p:txBody>
          <a:bodyPr>
            <a:normAutofit fontScale="92500" lnSpcReduction="10000"/>
          </a:bodyPr>
          <a:lstStyle/>
          <a:p>
            <a:pPr marL="514350" indent="-514350">
              <a:buNone/>
            </a:pPr>
            <a:r>
              <a:rPr lang="en-US" sz="1800" b="1" dirty="0"/>
              <a:t>2.	Exploratory Data Analysis – </a:t>
            </a:r>
          </a:p>
          <a:p>
            <a:pPr marL="514350" indent="-514350"/>
            <a:r>
              <a:rPr lang="en-US" sz="1800" b="1" dirty="0"/>
              <a:t>Correlation- </a:t>
            </a:r>
          </a:p>
          <a:p>
            <a:pPr marL="514350" indent="-514350">
              <a:buFont typeface="+mj-lt"/>
              <a:buAutoNum type="romanLcPeriod"/>
            </a:pPr>
            <a:r>
              <a:rPr lang="en-US" sz="1800" dirty="0"/>
              <a:t>TARGET showed maximum correlation w.r.to  No of Credit transaction among other variables.  So remaining correlations have to be visualized in order to understand if  there's any sort of trend in data.</a:t>
            </a:r>
          </a:p>
          <a:p>
            <a:r>
              <a:rPr lang="en-US" sz="1800" b="1" dirty="0"/>
              <a:t>Pair Plot –</a:t>
            </a:r>
          </a:p>
          <a:p>
            <a:pPr marL="571500" indent="-571500">
              <a:buFont typeface="+mj-lt"/>
              <a:buAutoNum type="romanLcPeriod"/>
            </a:pPr>
            <a:r>
              <a:rPr lang="en-US" sz="1800" dirty="0"/>
              <a:t>People who tend to opt for loan have less BALANCE w.r.to people not interested to take loan.</a:t>
            </a:r>
          </a:p>
          <a:p>
            <a:pPr marL="571500" indent="-571500">
              <a:buFont typeface="+mj-lt"/>
              <a:buAutoNum type="romanLcPeriod"/>
            </a:pPr>
            <a:r>
              <a:rPr lang="en-US" sz="1800" dirty="0"/>
              <a:t>People having higher BALANCE tend to be in between 35-50 years of AGE.</a:t>
            </a:r>
          </a:p>
          <a:p>
            <a:pPr marL="571500" indent="-571500">
              <a:buFont typeface="+mj-lt"/>
              <a:buAutoNum type="romanLcPeriod"/>
            </a:pPr>
            <a:r>
              <a:rPr lang="en-US" sz="1800" dirty="0"/>
              <a:t>People having less BALANCE tend to show more interest towards loans i.e. higher SCR values.</a:t>
            </a:r>
          </a:p>
          <a:p>
            <a:pPr marL="571500" indent="-571500">
              <a:buFont typeface="+mj-lt"/>
              <a:buAutoNum type="romanLcPeriod"/>
            </a:pPr>
            <a:r>
              <a:rPr lang="en-US" sz="1800" dirty="0"/>
              <a:t>People having less BALANCE tend to have higher No of Credit transactions opt for loans.</a:t>
            </a:r>
          </a:p>
          <a:p>
            <a:pPr marL="571500" indent="-571500">
              <a:buFont typeface="+mj-lt"/>
              <a:buAutoNum type="romanLcPeriod"/>
            </a:pPr>
            <a:r>
              <a:rPr lang="en-US" sz="1800" dirty="0"/>
              <a:t>People having less BALANCE have higher HOLDING PERIOD who opt for loans.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1407D6-CDBA-493E-BD50-648DE0A14396}"/>
              </a:ext>
            </a:extLst>
          </p:cNvPr>
          <p:cNvPicPr>
            <a:picLocks noChangeAspect="1"/>
          </p:cNvPicPr>
          <p:nvPr/>
        </p:nvPicPr>
        <p:blipFill>
          <a:blip r:embed="rId2"/>
          <a:stretch>
            <a:fillRect/>
          </a:stretch>
        </p:blipFill>
        <p:spPr>
          <a:xfrm>
            <a:off x="-25135" y="352425"/>
            <a:ext cx="6006287" cy="2428875"/>
          </a:xfrm>
          <a:prstGeom prst="rect">
            <a:avLst/>
          </a:prstGeom>
        </p:spPr>
      </p:pic>
      <p:pic>
        <p:nvPicPr>
          <p:cNvPr id="10" name="Picture 9">
            <a:extLst>
              <a:ext uri="{FF2B5EF4-FFF2-40B4-BE49-F238E27FC236}">
                <a16:creationId xmlns:a16="http://schemas.microsoft.com/office/drawing/2014/main" id="{18EEF6AD-1419-4A85-82DB-97A4AE226D2F}"/>
              </a:ext>
            </a:extLst>
          </p:cNvPr>
          <p:cNvPicPr>
            <a:picLocks noChangeAspect="1"/>
          </p:cNvPicPr>
          <p:nvPr/>
        </p:nvPicPr>
        <p:blipFill>
          <a:blip r:embed="rId3"/>
          <a:stretch>
            <a:fillRect/>
          </a:stretch>
        </p:blipFill>
        <p:spPr>
          <a:xfrm>
            <a:off x="5981152" y="342900"/>
            <a:ext cx="3162848" cy="2438400"/>
          </a:xfrm>
          <a:prstGeom prst="rect">
            <a:avLst/>
          </a:prstGeom>
        </p:spPr>
      </p:pic>
      <p:pic>
        <p:nvPicPr>
          <p:cNvPr id="12" name="Picture 11">
            <a:extLst>
              <a:ext uri="{FF2B5EF4-FFF2-40B4-BE49-F238E27FC236}">
                <a16:creationId xmlns:a16="http://schemas.microsoft.com/office/drawing/2014/main" id="{370E5FC5-6141-4DA0-AC62-4692DF5AD8B8}"/>
              </a:ext>
            </a:extLst>
          </p:cNvPr>
          <p:cNvPicPr>
            <a:picLocks noChangeAspect="1"/>
          </p:cNvPicPr>
          <p:nvPr/>
        </p:nvPicPr>
        <p:blipFill>
          <a:blip r:embed="rId4"/>
          <a:stretch>
            <a:fillRect/>
          </a:stretch>
        </p:blipFill>
        <p:spPr>
          <a:xfrm>
            <a:off x="0" y="3124200"/>
            <a:ext cx="9144000" cy="30118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19845-D223-44BC-A973-6D0476132AC4}"/>
              </a:ext>
            </a:extLst>
          </p:cNvPr>
          <p:cNvPicPr>
            <a:picLocks noChangeAspect="1"/>
          </p:cNvPicPr>
          <p:nvPr/>
        </p:nvPicPr>
        <p:blipFill>
          <a:blip r:embed="rId2"/>
          <a:stretch>
            <a:fillRect/>
          </a:stretch>
        </p:blipFill>
        <p:spPr>
          <a:xfrm>
            <a:off x="1143000" y="152400"/>
            <a:ext cx="7848600" cy="2732518"/>
          </a:xfrm>
          <a:prstGeom prst="rect">
            <a:avLst/>
          </a:prstGeom>
        </p:spPr>
      </p:pic>
      <p:pic>
        <p:nvPicPr>
          <p:cNvPr id="9" name="Picture 8">
            <a:extLst>
              <a:ext uri="{FF2B5EF4-FFF2-40B4-BE49-F238E27FC236}">
                <a16:creationId xmlns:a16="http://schemas.microsoft.com/office/drawing/2014/main" id="{95AF8572-1965-440F-87C5-FA95BD9DBF51}"/>
              </a:ext>
            </a:extLst>
          </p:cNvPr>
          <p:cNvPicPr>
            <a:picLocks noChangeAspect="1"/>
          </p:cNvPicPr>
          <p:nvPr/>
        </p:nvPicPr>
        <p:blipFill>
          <a:blip r:embed="rId3"/>
          <a:stretch>
            <a:fillRect/>
          </a:stretch>
        </p:blipFill>
        <p:spPr>
          <a:xfrm>
            <a:off x="2209800" y="3048000"/>
            <a:ext cx="6120034" cy="336326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891</TotalTime>
  <Words>758</Words>
  <Application>Microsoft Office PowerPoint</Application>
  <PresentationFormat>On-screen Show (4:3)</PresentationFormat>
  <Paragraphs>106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Wingdings</vt:lpstr>
      <vt:lpstr>Parallax</vt:lpstr>
      <vt:lpstr>“Predicting whether or not people tend to opt for a Loan over Discounted Rates”  IPBA4 GROUP4  </vt:lpstr>
      <vt:lpstr>Business Problem:</vt:lpstr>
      <vt:lpstr>Business Problem Contd</vt:lpstr>
      <vt:lpstr>Business Problem Contd</vt:lpstr>
      <vt:lpstr>Approach Formulation</vt:lpstr>
      <vt:lpstr>Data Preparation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Banking</dc:title>
  <dc:creator>Prakasha</dc:creator>
  <cp:lastModifiedBy>kalyan parimi</cp:lastModifiedBy>
  <cp:revision>183</cp:revision>
  <dcterms:created xsi:type="dcterms:W3CDTF">2006-08-16T00:00:00Z</dcterms:created>
  <dcterms:modified xsi:type="dcterms:W3CDTF">2020-12-13T18:31:20Z</dcterms:modified>
</cp:coreProperties>
</file>