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2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_c/v80qhh391hl_ny1_c_b9xl540000gn/T/com.microsoft.Word/WebArchiveCopyPasteTempFiles/2Q==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A5C-12EB-8141-8844-AD3AF4B42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673930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78129-B0A1-F14A-8106-FA639A9D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59540"/>
            <a:ext cx="8689976" cy="309825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cap="none" dirty="0"/>
              <a:t>Lending insights from lending club loan data</a:t>
            </a:r>
          </a:p>
        </p:txBody>
      </p:sp>
    </p:spTree>
    <p:extLst>
      <p:ext uri="{BB962C8B-B14F-4D97-AF65-F5344CB8AC3E}">
        <p14:creationId xmlns:p14="http://schemas.microsoft.com/office/powerpoint/2010/main" val="348457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AA8C-D95D-3746-9949-8162814B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3224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Loan purpose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BCE60-24E8-CB4F-9981-67F41191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1" y="541508"/>
            <a:ext cx="10632331" cy="63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9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95B4-137F-4D49-90D5-0119FDCA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83496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b="1" cap="none" dirty="0"/>
              <a:t>Loan grade/sub-grade</a:t>
            </a:r>
            <a:r>
              <a:rPr lang="en-US" cap="non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CD66C-DB94-674A-903C-3C0AF10A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9" y="531780"/>
            <a:ext cx="10364451" cy="63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5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1752-716F-594A-B3C4-85DFA78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3224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b="1" cap="none" dirty="0"/>
              <a:t>Rate of return</a:t>
            </a:r>
            <a:r>
              <a:rPr lang="en-US" cap="none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4ACC4-60CA-3645-BB61-35AFCB5E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15" y="541508"/>
            <a:ext cx="9697969" cy="63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4093-BB36-DA4C-90AE-FB59BC44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2136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Interest rates evolution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217C4-4F0D-BA41-BDB7-9FAFF254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723900"/>
            <a:ext cx="5740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F170-3F14-5F46-8C02-4C704964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12679"/>
            <a:ext cx="10364451" cy="840632"/>
          </a:xfrm>
        </p:spPr>
        <p:txBody>
          <a:bodyPr>
            <a:normAutofit fontScale="90000"/>
          </a:bodyPr>
          <a:lstStyle/>
          <a:p>
            <a:r>
              <a:rPr lang="en-US" b="1" cap="none" dirty="0"/>
              <a:t>Relationship between rate of allocation of loans and rise in defaults</a:t>
            </a:r>
            <a:r>
              <a:rPr lang="en-US" cap="none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BBBA-FFED-6C43-814C-29178509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" y="953311"/>
            <a:ext cx="6032500" cy="541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CE112-1A0B-8848-9780-02110FA0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74" y="1107331"/>
            <a:ext cx="5524500" cy="52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6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F191-1E2F-8C43-9C4F-9C745A24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84670"/>
            <a:ext cx="10364451" cy="1596177"/>
          </a:xfrm>
        </p:spPr>
        <p:txBody>
          <a:bodyPr/>
          <a:lstStyle/>
          <a:p>
            <a:r>
              <a:rPr lang="en-US" b="1" i="1" dirty="0"/>
              <a:t>A machine learning approach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77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30D5-B970-4F47-8DB3-8B3B32D5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93621"/>
            <a:ext cx="10364451" cy="1596177"/>
          </a:xfrm>
        </p:spPr>
        <p:txBody>
          <a:bodyPr/>
          <a:lstStyle/>
          <a:p>
            <a:r>
              <a:rPr lang="en-US" b="1" i="1" dirty="0"/>
              <a:t>A Collateralized Loan Obligation application</a:t>
            </a:r>
            <a:r>
              <a:rPr 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C42581-2886-D24C-8F5C-AC836446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676" y="2548646"/>
            <a:ext cx="139627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4" descr="Collateralized Loan Obligations - Global Financial Markets Institute">
            <a:extLst>
              <a:ext uri="{FF2B5EF4-FFF2-40B4-BE49-F238E27FC236}">
                <a16:creationId xmlns:a16="http://schemas.microsoft.com/office/drawing/2014/main" id="{4A87B383-265D-9F43-B2B7-10697015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77" y="2548646"/>
            <a:ext cx="4955556" cy="25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6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000B5B-958C-4344-84AF-4472663B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6508"/>
              </p:ext>
            </p:extLst>
          </p:nvPr>
        </p:nvGraphicFramePr>
        <p:xfrm>
          <a:off x="223737" y="1877439"/>
          <a:ext cx="11809378" cy="2898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020">
                  <a:extLst>
                    <a:ext uri="{9D8B030D-6E8A-4147-A177-3AD203B41FA5}">
                      <a16:colId xmlns:a16="http://schemas.microsoft.com/office/drawing/2014/main" val="2967251199"/>
                    </a:ext>
                  </a:extLst>
                </a:gridCol>
                <a:gridCol w="708225">
                  <a:extLst>
                    <a:ext uri="{9D8B030D-6E8A-4147-A177-3AD203B41FA5}">
                      <a16:colId xmlns:a16="http://schemas.microsoft.com/office/drawing/2014/main" val="856006954"/>
                    </a:ext>
                  </a:extLst>
                </a:gridCol>
                <a:gridCol w="733520">
                  <a:extLst>
                    <a:ext uri="{9D8B030D-6E8A-4147-A177-3AD203B41FA5}">
                      <a16:colId xmlns:a16="http://schemas.microsoft.com/office/drawing/2014/main" val="1435883882"/>
                    </a:ext>
                  </a:extLst>
                </a:gridCol>
                <a:gridCol w="902145">
                  <a:extLst>
                    <a:ext uri="{9D8B030D-6E8A-4147-A177-3AD203B41FA5}">
                      <a16:colId xmlns:a16="http://schemas.microsoft.com/office/drawing/2014/main" val="2687953740"/>
                    </a:ext>
                  </a:extLst>
                </a:gridCol>
                <a:gridCol w="652017">
                  <a:extLst>
                    <a:ext uri="{9D8B030D-6E8A-4147-A177-3AD203B41FA5}">
                      <a16:colId xmlns:a16="http://schemas.microsoft.com/office/drawing/2014/main" val="112725128"/>
                    </a:ext>
                  </a:extLst>
                </a:gridCol>
                <a:gridCol w="674500">
                  <a:extLst>
                    <a:ext uri="{9D8B030D-6E8A-4147-A177-3AD203B41FA5}">
                      <a16:colId xmlns:a16="http://schemas.microsoft.com/office/drawing/2014/main" val="4157211835"/>
                    </a:ext>
                  </a:extLst>
                </a:gridCol>
                <a:gridCol w="767244">
                  <a:extLst>
                    <a:ext uri="{9D8B030D-6E8A-4147-A177-3AD203B41FA5}">
                      <a16:colId xmlns:a16="http://schemas.microsoft.com/office/drawing/2014/main" val="3504742857"/>
                    </a:ext>
                  </a:extLst>
                </a:gridCol>
                <a:gridCol w="1104495">
                  <a:extLst>
                    <a:ext uri="{9D8B030D-6E8A-4147-A177-3AD203B41FA5}">
                      <a16:colId xmlns:a16="http://schemas.microsoft.com/office/drawing/2014/main" val="1986124774"/>
                    </a:ext>
                  </a:extLst>
                </a:gridCol>
                <a:gridCol w="1124168">
                  <a:extLst>
                    <a:ext uri="{9D8B030D-6E8A-4147-A177-3AD203B41FA5}">
                      <a16:colId xmlns:a16="http://schemas.microsoft.com/office/drawing/2014/main" val="2886819071"/>
                    </a:ext>
                  </a:extLst>
                </a:gridCol>
                <a:gridCol w="910575">
                  <a:extLst>
                    <a:ext uri="{9D8B030D-6E8A-4147-A177-3AD203B41FA5}">
                      <a16:colId xmlns:a16="http://schemas.microsoft.com/office/drawing/2014/main" val="1796274069"/>
                    </a:ext>
                  </a:extLst>
                </a:gridCol>
                <a:gridCol w="935869">
                  <a:extLst>
                    <a:ext uri="{9D8B030D-6E8A-4147-A177-3AD203B41FA5}">
                      <a16:colId xmlns:a16="http://schemas.microsoft.com/office/drawing/2014/main" val="3942759849"/>
                    </a:ext>
                  </a:extLst>
                </a:gridCol>
                <a:gridCol w="910575">
                  <a:extLst>
                    <a:ext uri="{9D8B030D-6E8A-4147-A177-3AD203B41FA5}">
                      <a16:colId xmlns:a16="http://schemas.microsoft.com/office/drawing/2014/main" val="1591666409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809967393"/>
                    </a:ext>
                  </a:extLst>
                </a:gridCol>
              </a:tblGrid>
              <a:tr h="1493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Pool creation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Total no. of pools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pool size($</a:t>
                      </a:r>
                      <a:r>
                        <a:rPr lang="en-US" sz="900" u="none" strike="noStrike" dirty="0" err="1">
                          <a:effectLst/>
                        </a:rPr>
                        <a:t>mln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pool interest rate(%)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DTI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Fico 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Fico high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total recovered principal($</a:t>
                      </a:r>
                      <a:r>
                        <a:rPr lang="en-US" sz="900" u="none" strike="noStrike" dirty="0" err="1">
                          <a:effectLst/>
                        </a:rPr>
                        <a:t>mln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total recovered interest($</a:t>
                      </a:r>
                      <a:r>
                        <a:rPr lang="en-US" sz="900" u="none" strike="noStrike" dirty="0" err="1">
                          <a:effectLst/>
                        </a:rPr>
                        <a:t>mln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senior tranche return(%)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subordinate tranche return(%)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Avg. equity tranche return(%)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WtAvg</a:t>
                      </a:r>
                      <a:r>
                        <a:rPr lang="en-US" sz="900" u="none" strike="noStrike" dirty="0">
                          <a:effectLst/>
                        </a:rPr>
                        <a:t>. pool return(%)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extLst>
                  <a:ext uri="{0D108BD9-81ED-4DB2-BD59-A6C34878D82A}">
                    <a16:rowId xmlns:a16="http://schemas.microsoft.com/office/drawing/2014/main" val="1243438081"/>
                  </a:ext>
                </a:extLst>
              </a:tr>
              <a:tr h="3513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692.52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696.52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9.76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extLst>
                  <a:ext uri="{0D108BD9-81ED-4DB2-BD59-A6C34878D82A}">
                    <a16:rowId xmlns:a16="http://schemas.microsoft.com/office/drawing/2014/main" val="2694616983"/>
                  </a:ext>
                </a:extLst>
              </a:tr>
              <a:tr h="3513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Xgb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698.52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702.52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extLst>
                  <a:ext uri="{0D108BD9-81ED-4DB2-BD59-A6C34878D82A}">
                    <a16:rowId xmlns:a16="http://schemas.microsoft.com/office/drawing/2014/main" val="4210203114"/>
                  </a:ext>
                </a:extLst>
              </a:tr>
              <a:tr h="3513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Neural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700.82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704.82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extLst>
                  <a:ext uri="{0D108BD9-81ED-4DB2-BD59-A6C34878D82A}">
                    <a16:rowId xmlns:a16="http://schemas.microsoft.com/office/drawing/2014/main" val="241515832"/>
                  </a:ext>
                </a:extLst>
              </a:tr>
              <a:tr h="3513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Hybrid (Xgb+Nn)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696.47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700.47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59.59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9" marR="7409" marT="7409" marB="0" anchor="b"/>
                </a:tc>
                <a:extLst>
                  <a:ext uri="{0D108BD9-81ED-4DB2-BD59-A6C34878D82A}">
                    <a16:rowId xmlns:a16="http://schemas.microsoft.com/office/drawing/2014/main" val="13972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84F5-DE6C-A343-B34B-842DCFFA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Three primary lending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7172-8C5C-B641-8832-1AA24A2062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14695"/>
            <a:ext cx="10363826" cy="1452634"/>
          </a:xfrm>
        </p:spPr>
        <p:txBody>
          <a:bodyPr>
            <a:noAutofit/>
          </a:bodyPr>
          <a:lstStyle/>
          <a:p>
            <a:r>
              <a:rPr lang="en-US" sz="2800" cap="none" dirty="0"/>
              <a:t>Loan default risk</a:t>
            </a:r>
          </a:p>
          <a:p>
            <a:r>
              <a:rPr lang="en-US" sz="2800" cap="none" dirty="0"/>
              <a:t>Loan prepayment risk</a:t>
            </a:r>
          </a:p>
          <a:p>
            <a:r>
              <a:rPr lang="en-US" sz="2800" cap="none" dirty="0"/>
              <a:t>Interest rate risk</a:t>
            </a:r>
          </a:p>
        </p:txBody>
      </p:sp>
    </p:spTree>
    <p:extLst>
      <p:ext uri="{BB962C8B-B14F-4D97-AF65-F5344CB8AC3E}">
        <p14:creationId xmlns:p14="http://schemas.microsoft.com/office/powerpoint/2010/main" val="14748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C6A38-8ECC-9E4B-80BA-DAEC12DB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79" y="2413169"/>
            <a:ext cx="10744200" cy="14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802B-D09E-AC4B-A5EE-36CB90FB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47317"/>
            <a:ext cx="10364451" cy="1596177"/>
          </a:xfrm>
        </p:spPr>
        <p:txBody>
          <a:bodyPr/>
          <a:lstStyle/>
          <a:p>
            <a:r>
              <a:rPr lang="en-US" cap="none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6971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ED77-E32A-9041-8FF6-6E388D18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3464"/>
            <a:ext cx="10364451" cy="48314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Interest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BF94B-F13D-9C4E-B132-4F1E334F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16606"/>
            <a:ext cx="11417300" cy="60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F64D-4182-1E40-8395-4DC805F4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9956"/>
            <a:ext cx="10364451" cy="57798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Loan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38F5D-9EB1-C148-AC86-4690D04D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8" y="768486"/>
            <a:ext cx="11277600" cy="60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2983-C4AF-8047-AD89-3C692FD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61318"/>
            <a:ext cx="10364451" cy="548802"/>
          </a:xfrm>
        </p:spPr>
        <p:txBody>
          <a:bodyPr>
            <a:normAutofit fontScale="90000"/>
          </a:bodyPr>
          <a:lstStyle/>
          <a:p>
            <a:r>
              <a:rPr lang="en-US" dirty="0"/>
              <a:t>FICO </a:t>
            </a:r>
            <a:r>
              <a:rPr lang="en-US" cap="none" dirty="0"/>
              <a:t>Score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664B7-BD00-CA4E-B9A0-EC525461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4" y="632298"/>
            <a:ext cx="11277600" cy="62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5D38-E23C-544F-8A8E-4D409425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41862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Debt-to-income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709D2-7288-1641-B87D-83C415E0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90146"/>
            <a:ext cx="11506200" cy="62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3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E655-8D65-EB44-BEED-CEA874E5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2952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b="1" cap="none" dirty="0"/>
              <a:t>Total current balance of all accounts</a:t>
            </a:r>
            <a:r>
              <a:rPr lang="en-US" cap="none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13149-02F3-9247-A982-869773AA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51236"/>
            <a:ext cx="12001500" cy="62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04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1590</TotalTime>
  <Words>199</Words>
  <Application>Microsoft Macintosh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Droplet</vt:lpstr>
      <vt:lpstr>Capstone project</vt:lpstr>
      <vt:lpstr>Three primary lending risks</vt:lpstr>
      <vt:lpstr>PowerPoint Presentation</vt:lpstr>
      <vt:lpstr>Exploratory data analysis</vt:lpstr>
      <vt:lpstr>Interest rates</vt:lpstr>
      <vt:lpstr>Loan amount</vt:lpstr>
      <vt:lpstr>FICO Score</vt:lpstr>
      <vt:lpstr>Debt-to-income ratio</vt:lpstr>
      <vt:lpstr>Total current balance of all accounts </vt:lpstr>
      <vt:lpstr>Loan purpose</vt:lpstr>
      <vt:lpstr>Loan grade/sub-grade </vt:lpstr>
      <vt:lpstr>Rate of return </vt:lpstr>
      <vt:lpstr>Interest rates evolution</vt:lpstr>
      <vt:lpstr>Relationship between rate of allocation of loans and rise in defaults </vt:lpstr>
      <vt:lpstr>A machine learning approach </vt:lpstr>
      <vt:lpstr>A Collateralized Loan Obligation application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Kalyan Manda</dc:creator>
  <cp:lastModifiedBy>Kalyan Manda</cp:lastModifiedBy>
  <cp:revision>12</cp:revision>
  <dcterms:created xsi:type="dcterms:W3CDTF">2021-06-23T20:36:05Z</dcterms:created>
  <dcterms:modified xsi:type="dcterms:W3CDTF">2021-06-24T23:06:41Z</dcterms:modified>
</cp:coreProperties>
</file>