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9"/>
    <p:restoredTop sz="94706"/>
  </p:normalViewPr>
  <p:slideViewPr>
    <p:cSldViewPr snapToGrid="0" snapToObjects="1">
      <p:cViewPr varScale="1">
        <p:scale>
          <a:sx n="166" d="100"/>
          <a:sy n="166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52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1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79BE-BF2B-1C47-801B-D473BD2C3AE0}" type="datetimeFigureOut">
              <a:rPr lang="en-US" smtClean="0"/>
              <a:t>7/28/21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37D4-2AD2-FF4E-8157-C4DB32C7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157" y="236364"/>
            <a:ext cx="9144000" cy="1489101"/>
          </a:xfrm>
        </p:spPr>
        <p:txBody>
          <a:bodyPr>
            <a:normAutofit/>
          </a:bodyPr>
          <a:lstStyle/>
          <a:p>
            <a:r>
              <a:rPr lang="en-US" sz="2800" b="1" dirty="0"/>
              <a:t>House Prices - Advanced Regression Techniques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EAF9-B864-4442-B746-24564023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39099"/>
            <a:ext cx="9144000" cy="480044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mes Area Maps - Think Ames">
            <a:extLst>
              <a:ext uri="{FF2B5EF4-FFF2-40B4-BE49-F238E27FC236}">
                <a16:creationId xmlns:a16="http://schemas.microsoft.com/office/drawing/2014/main" id="{2317913B-5203-DF4A-A9F7-7C7EEDE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137237"/>
            <a:ext cx="10598150" cy="57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48DC-8363-AD48-84A2-8B10AC9E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ExterQual</a:t>
            </a:r>
            <a:r>
              <a:rPr lang="en-US" dirty="0"/>
              <a:t> - Evaluates the quality of the material on the exterior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67445-66C4-AC41-89EB-0C4090516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682" y="2133600"/>
            <a:ext cx="5478462" cy="3778250"/>
          </a:xfrm>
        </p:spPr>
      </p:pic>
    </p:spTree>
    <p:extLst>
      <p:ext uri="{BB962C8B-B14F-4D97-AF65-F5344CB8AC3E}">
        <p14:creationId xmlns:p14="http://schemas.microsoft.com/office/powerpoint/2010/main" val="421682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05D2-D8CC-DE43-8BD5-9E96E78C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BsmtQual</a:t>
            </a:r>
            <a:r>
              <a:rPr lang="en-US" dirty="0"/>
              <a:t> - Evaluates the height of the basement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9802F-5FC5-DE48-BECE-21A105C71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512" y="2133600"/>
            <a:ext cx="5370802" cy="3778250"/>
          </a:xfrm>
        </p:spPr>
      </p:pic>
    </p:spTree>
    <p:extLst>
      <p:ext uri="{BB962C8B-B14F-4D97-AF65-F5344CB8AC3E}">
        <p14:creationId xmlns:p14="http://schemas.microsoft.com/office/powerpoint/2010/main" val="42776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D972-3BE0-B644-8CD8-580DA445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- Physical locations within Ames city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7EFF9-6ECC-9649-AD32-28EEE6B82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444" y="2133600"/>
            <a:ext cx="5064937" cy="3778250"/>
          </a:xfrm>
        </p:spPr>
      </p:pic>
    </p:spTree>
    <p:extLst>
      <p:ext uri="{BB962C8B-B14F-4D97-AF65-F5344CB8AC3E}">
        <p14:creationId xmlns:p14="http://schemas.microsoft.com/office/powerpoint/2010/main" val="32972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798C-232E-EE4E-97F6-533C1F9B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Training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1B70E-17B0-9D4D-B9C8-73C8DFCD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633" y="2133600"/>
            <a:ext cx="4398559" cy="3778250"/>
          </a:xfrm>
        </p:spPr>
      </p:pic>
    </p:spTree>
    <p:extLst>
      <p:ext uri="{BB962C8B-B14F-4D97-AF65-F5344CB8AC3E}">
        <p14:creationId xmlns:p14="http://schemas.microsoft.com/office/powerpoint/2010/main" val="139177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A14-FBC6-E948-8C37-783B8508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Test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C9213-50AA-7846-B055-82FAC5D3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566" y="2133600"/>
            <a:ext cx="4308693" cy="3778250"/>
          </a:xfrm>
        </p:spPr>
      </p:pic>
    </p:spTree>
    <p:extLst>
      <p:ext uri="{BB962C8B-B14F-4D97-AF65-F5344CB8AC3E}">
        <p14:creationId xmlns:p14="http://schemas.microsoft.com/office/powerpoint/2010/main" val="3558063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B9C-DB19-6C44-B192-7E74C6D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DCF6-29CE-4948-B412-830EE66C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Dummify</a:t>
            </a:r>
            <a:r>
              <a:rPr lang="en-US" dirty="0"/>
              <a:t> categorical variables</a:t>
            </a:r>
          </a:p>
          <a:p>
            <a:r>
              <a:rPr lang="en-US" dirty="0"/>
              <a:t>Data normalization - </a:t>
            </a:r>
            <a:r>
              <a:rPr lang="en-US" dirty="0" err="1"/>
              <a:t>PowerTransformer</a:t>
            </a:r>
            <a:endParaRPr lang="en-US" dirty="0"/>
          </a:p>
          <a:p>
            <a:r>
              <a:rPr lang="en-US" dirty="0"/>
              <a:t>Feature selection – </a:t>
            </a:r>
            <a:r>
              <a:rPr lang="en-US" dirty="0" err="1"/>
              <a:t>SelectKBest</a:t>
            </a:r>
            <a:r>
              <a:rPr lang="en-US" dirty="0"/>
              <a:t>, PCA</a:t>
            </a:r>
          </a:p>
          <a:p>
            <a:r>
              <a:rPr lang="en-US" dirty="0"/>
              <a:t>XGBoost</a:t>
            </a:r>
          </a:p>
          <a:p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812236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B56-9533-4D46-93E2-F9E12470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Kaggle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820ED-836B-2E42-8E5F-23C656778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344427"/>
              </p:ext>
            </p:extLst>
          </p:nvPr>
        </p:nvGraphicFramePr>
        <p:xfrm>
          <a:off x="2589213" y="2133600"/>
          <a:ext cx="89154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693785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32417759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85648002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617496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no.of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Neural Network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3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74312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1B2E8E-E7EF-C648-B4E9-DBCA41DA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5922"/>
              </p:ext>
            </p:extLst>
          </p:nvPr>
        </p:nvGraphicFramePr>
        <p:xfrm>
          <a:off x="2589213" y="3516654"/>
          <a:ext cx="8911690" cy="22847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126">
                  <a:extLst>
                    <a:ext uri="{9D8B030D-6E8A-4147-A177-3AD203B41FA5}">
                      <a16:colId xmlns:a16="http://schemas.microsoft.com/office/drawing/2014/main" val="803021558"/>
                    </a:ext>
                  </a:extLst>
                </a:gridCol>
                <a:gridCol w="829212">
                  <a:extLst>
                    <a:ext uri="{9D8B030D-6E8A-4147-A177-3AD203B41FA5}">
                      <a16:colId xmlns:a16="http://schemas.microsoft.com/office/drawing/2014/main" val="1143087845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786050490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6401887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2824422314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2072349379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888910853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3101127985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1027453111"/>
                    </a:ext>
                  </a:extLst>
                </a:gridCol>
                <a:gridCol w="891169">
                  <a:extLst>
                    <a:ext uri="{9D8B030D-6E8A-4147-A177-3AD203B41FA5}">
                      <a16:colId xmlns:a16="http://schemas.microsoft.com/office/drawing/2014/main" val="1648360754"/>
                    </a:ext>
                  </a:extLst>
                </a:gridCol>
              </a:tblGrid>
              <a:tr h="45586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SelectKBest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=0.90)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42804"/>
                  </a:ext>
                </a:extLst>
              </a:tr>
              <a:tr h="461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XGB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Neural Network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733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0.15527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0.17962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0.14763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0.20869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0.14392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749810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0.14503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0.20495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0.14506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0.15935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0.13956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0.25393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085722"/>
                  </a:ext>
                </a:extLst>
              </a:tr>
              <a:tr h="45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0.14568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0.33725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0.42776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0.14235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2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3D1-4B34-744B-9CA2-3B2F628A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2912"/>
          </a:xfrm>
        </p:spPr>
        <p:txBody>
          <a:bodyPr/>
          <a:lstStyle/>
          <a:p>
            <a:r>
              <a:rPr lang="en-US" dirty="0"/>
              <a:t>Ames Housing Dataset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FDD95C-34FA-6949-872A-C4CDE4CDE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606739"/>
              </p:ext>
            </p:extLst>
          </p:nvPr>
        </p:nvGraphicFramePr>
        <p:xfrm>
          <a:off x="2589212" y="2133599"/>
          <a:ext cx="8752420" cy="27688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88105">
                  <a:extLst>
                    <a:ext uri="{9D8B030D-6E8A-4147-A177-3AD203B41FA5}">
                      <a16:colId xmlns:a16="http://schemas.microsoft.com/office/drawing/2014/main" val="3641671382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2740246732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2909004888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1296324057"/>
                    </a:ext>
                  </a:extLst>
                </a:gridCol>
              </a:tblGrid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02428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Various area dimensions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BsmtFinSF1, 1stFlrSF, 2ndFlrSF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268433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occurences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Bedroom, Kitchen, TotRmsAbvGrd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5113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 - Nominal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various types of items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Neighourhood, HouseStyle, BldgType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304815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Categorical - 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 various items within property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OverallQual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PoolQC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Fence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78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ABC-400F-0749-AF80-AF089416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700"/>
          </a:xfrm>
        </p:spPr>
        <p:txBody>
          <a:bodyPr/>
          <a:lstStyle/>
          <a:p>
            <a:r>
              <a:rPr lang="en-US" dirty="0"/>
              <a:t>Target – Predicting Sale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717BD-59ED-DB48-8D46-73C57108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101" y="2133600"/>
            <a:ext cx="5021623" cy="3778250"/>
          </a:xfrm>
        </p:spPr>
      </p:pic>
    </p:spTree>
    <p:extLst>
      <p:ext uri="{BB962C8B-B14F-4D97-AF65-F5344CB8AC3E}">
        <p14:creationId xmlns:p14="http://schemas.microsoft.com/office/powerpoint/2010/main" val="16735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7994-DD24-764E-A477-6ABA3F3A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5856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A2C6-191C-9D4E-86D7-543C9BFB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few slides we explore the top 10 features affecting sale price as per </a:t>
            </a:r>
            <a:r>
              <a:rPr lang="en-US" dirty="0" err="1"/>
              <a:t>SelectKBest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0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33E6-C614-804E-B1CE-9CC109DC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9124"/>
          </a:xfrm>
        </p:spPr>
        <p:txBody>
          <a:bodyPr/>
          <a:lstStyle/>
          <a:p>
            <a:r>
              <a:rPr lang="en-US" dirty="0" err="1"/>
              <a:t>YearBuilt</a:t>
            </a:r>
            <a:r>
              <a:rPr lang="en-US" dirty="0"/>
              <a:t> - Original construction 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B083D2-0F0B-3B45-8346-486519015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153" y="2133600"/>
            <a:ext cx="5501520" cy="3778250"/>
          </a:xfrm>
        </p:spPr>
      </p:pic>
    </p:spTree>
    <p:extLst>
      <p:ext uri="{BB962C8B-B14F-4D97-AF65-F5344CB8AC3E}">
        <p14:creationId xmlns:p14="http://schemas.microsoft.com/office/powerpoint/2010/main" val="351921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A373-A62F-DC4D-A6A2-CF229DF3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Footage Area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64621-08AF-8341-8685-73380B81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661" y="1620691"/>
            <a:ext cx="3499944" cy="2438400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3B8865-7B5E-6E43-86F8-A5297527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10" y="1620691"/>
            <a:ext cx="3634483" cy="247465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0E4329-5DDD-8147-B6C3-2FC5E7336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55" y="4193138"/>
            <a:ext cx="3575016" cy="246846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CD68255-30F8-614E-A219-94CC78D3A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609" y="4193137"/>
            <a:ext cx="3634483" cy="24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3D0-1C5A-8644-82B0-0A627F6A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FullBath</a:t>
            </a:r>
            <a:r>
              <a:rPr lang="en-US" dirty="0"/>
              <a:t> - Full bathrooms above grade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96BD1-49CC-4B49-8153-79884F454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289" y="2133600"/>
            <a:ext cx="5477248" cy="3778250"/>
          </a:xfrm>
        </p:spPr>
      </p:pic>
    </p:spTree>
    <p:extLst>
      <p:ext uri="{BB962C8B-B14F-4D97-AF65-F5344CB8AC3E}">
        <p14:creationId xmlns:p14="http://schemas.microsoft.com/office/powerpoint/2010/main" val="252244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BF60-0905-5D48-B057-3A07B4E7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TotRmsAbvGrd</a:t>
            </a:r>
            <a:r>
              <a:rPr lang="en-US" dirty="0"/>
              <a:t> - Total rooms above grade (does not include bathrooms)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36F5C-6388-FD45-A9F0-81C463725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473" y="2133600"/>
            <a:ext cx="5336880" cy="3778250"/>
          </a:xfrm>
        </p:spPr>
      </p:pic>
    </p:spTree>
    <p:extLst>
      <p:ext uri="{BB962C8B-B14F-4D97-AF65-F5344CB8AC3E}">
        <p14:creationId xmlns:p14="http://schemas.microsoft.com/office/powerpoint/2010/main" val="18082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CF58-72DE-7A47-9652-10E7C318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GarageCars</a:t>
            </a:r>
            <a:r>
              <a:rPr lang="en-US" dirty="0"/>
              <a:t> - Size of garage in car capacity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C18AD-A891-9346-BE1A-F433B885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741" y="2133600"/>
            <a:ext cx="5396344" cy="3778250"/>
          </a:xfrm>
        </p:spPr>
      </p:pic>
    </p:spTree>
    <p:extLst>
      <p:ext uri="{BB962C8B-B14F-4D97-AF65-F5344CB8AC3E}">
        <p14:creationId xmlns:p14="http://schemas.microsoft.com/office/powerpoint/2010/main" val="24028822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{2E2F2C2C-B63C-F244-A908-D6EA7229B4F3}tf10001069</Template>
  <TotalTime>6380</TotalTime>
  <Words>272</Words>
  <Application>Microsoft Macintosh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House Prices - Advanced Regression Techniques </vt:lpstr>
      <vt:lpstr>Ames Housing Dataset</vt:lpstr>
      <vt:lpstr>Target – Predicting Sale Price</vt:lpstr>
      <vt:lpstr>Exploratory Data Analysis</vt:lpstr>
      <vt:lpstr>YearBuilt - Original construction date</vt:lpstr>
      <vt:lpstr>Square Footage Area</vt:lpstr>
      <vt:lpstr>FullBath - Full bathrooms above grade</vt:lpstr>
      <vt:lpstr>TotRmsAbvGrd - Total rooms above grade (does not include bathrooms)</vt:lpstr>
      <vt:lpstr>GarageCars - Size of garage in car capacity</vt:lpstr>
      <vt:lpstr>ExterQual - Evaluates the quality of the material on the exterior</vt:lpstr>
      <vt:lpstr>BsmtQual - Evaluates the height of the basement</vt:lpstr>
      <vt:lpstr>Neighborhood - Physical locations within Ames city limits</vt:lpstr>
      <vt:lpstr>Data cleaning – Training dataset</vt:lpstr>
      <vt:lpstr>Data cleaning – Test dataset</vt:lpstr>
      <vt:lpstr>Machine Learning</vt:lpstr>
      <vt:lpstr>Results – Kaggle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- Advanced Regression Techniques </dc:title>
  <dc:creator>Kalyan Manda</dc:creator>
  <cp:lastModifiedBy>Kalyan Manda</cp:lastModifiedBy>
  <cp:revision>33</cp:revision>
  <dcterms:created xsi:type="dcterms:W3CDTF">2021-07-25T01:20:05Z</dcterms:created>
  <dcterms:modified xsi:type="dcterms:W3CDTF">2021-07-30T15:57:56Z</dcterms:modified>
</cp:coreProperties>
</file>