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4" r:id="rId1"/>
  </p:sldMasterIdLst>
  <p:sldIdLst>
    <p:sldId id="256" r:id="rId2"/>
    <p:sldId id="258" r:id="rId3"/>
    <p:sldId id="259" r:id="rId4"/>
    <p:sldId id="276" r:id="rId5"/>
    <p:sldId id="280" r:id="rId6"/>
    <p:sldId id="283" r:id="rId7"/>
    <p:sldId id="272" r:id="rId8"/>
    <p:sldId id="273" r:id="rId9"/>
    <p:sldId id="281" r:id="rId10"/>
    <p:sldId id="282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3"/>
    <p:restoredTop sz="94665"/>
  </p:normalViewPr>
  <p:slideViewPr>
    <p:cSldViewPr snapToGrid="0" snapToObjects="1">
      <p:cViewPr varScale="1">
        <p:scale>
          <a:sx n="170" d="100"/>
          <a:sy n="170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2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52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8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5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9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1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79BE-BF2B-1C47-801B-D473BD2C3AE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37D4-2AD2-FF4E-8157-C4DB32C73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157" y="236364"/>
            <a:ext cx="9144000" cy="1489101"/>
          </a:xfrm>
        </p:spPr>
        <p:txBody>
          <a:bodyPr>
            <a:normAutofit/>
          </a:bodyPr>
          <a:lstStyle/>
          <a:p>
            <a:r>
              <a:rPr lang="en-US" sz="2800" b="1" dirty="0"/>
              <a:t>House Prices - Advanced Regression Techniques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Ames Area Maps - Think Ames">
            <a:extLst>
              <a:ext uri="{FF2B5EF4-FFF2-40B4-BE49-F238E27FC236}">
                <a16:creationId xmlns:a16="http://schemas.microsoft.com/office/drawing/2014/main" id="{2317913B-5203-DF4A-A9F7-7C7EEDE1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63" y="1593228"/>
            <a:ext cx="8992294" cy="48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3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B53F-20F4-B846-8B7B-F3EE800C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51FF-599F-CD44-A347-48633206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Dummify</a:t>
            </a:r>
            <a:r>
              <a:rPr lang="en-US" dirty="0"/>
              <a:t> categorical variables in dataset for linear models</a:t>
            </a:r>
          </a:p>
          <a:p>
            <a:r>
              <a:rPr lang="en-US" dirty="0"/>
              <a:t>Ordinal encoding for categorical variables in dataset for non-linear models</a:t>
            </a:r>
          </a:p>
          <a:p>
            <a:r>
              <a:rPr lang="en-US" dirty="0"/>
              <a:t>Data normalization - </a:t>
            </a:r>
            <a:r>
              <a:rPr lang="en-US" dirty="0" err="1"/>
              <a:t>PowerTransformer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5B9BA-0F40-DF40-91BB-64D66CEC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429000"/>
            <a:ext cx="12001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99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8B9C-DB19-6C44-B192-7E74C6D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DCF6-29CE-4948-B412-830EE66C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ElasticNet</a:t>
            </a:r>
            <a:r>
              <a:rPr lang="en-US" dirty="0"/>
              <a:t> – </a:t>
            </a:r>
            <a:r>
              <a:rPr lang="en-US" dirty="0" err="1"/>
              <a:t>SelectKBest</a:t>
            </a:r>
            <a:r>
              <a:rPr lang="en-US" dirty="0"/>
              <a:t>, PCA</a:t>
            </a:r>
          </a:p>
          <a:p>
            <a:r>
              <a:rPr lang="en-US" dirty="0"/>
              <a:t>XGBoost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Support vector regression (SVR)</a:t>
            </a:r>
          </a:p>
          <a:p>
            <a:r>
              <a:rPr lang="en-US" dirty="0"/>
              <a:t>Stochastic gradient descent regression (SGD)</a:t>
            </a:r>
          </a:p>
        </p:txBody>
      </p:sp>
    </p:spTree>
    <p:extLst>
      <p:ext uri="{BB962C8B-B14F-4D97-AF65-F5344CB8AC3E}">
        <p14:creationId xmlns:p14="http://schemas.microsoft.com/office/powerpoint/2010/main" val="281223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CB56-9533-4D46-93E2-F9E12470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Kaggle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820ED-836B-2E42-8E5F-23C656778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017215"/>
              </p:ext>
            </p:extLst>
          </p:nvPr>
        </p:nvGraphicFramePr>
        <p:xfrm>
          <a:off x="2657793" y="4309863"/>
          <a:ext cx="44577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693785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83241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39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0.13262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74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Neural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0.16364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53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89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SGD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0.16502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7421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1B2E8E-E7EF-C648-B4E9-DBCA41DA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9560"/>
              </p:ext>
            </p:extLst>
          </p:nvPr>
        </p:nvGraphicFramePr>
        <p:xfrm>
          <a:off x="2657793" y="1543073"/>
          <a:ext cx="9000808" cy="2276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0941">
                  <a:extLst>
                    <a:ext uri="{9D8B030D-6E8A-4147-A177-3AD203B41FA5}">
                      <a16:colId xmlns:a16="http://schemas.microsoft.com/office/drawing/2014/main" val="803021558"/>
                    </a:ext>
                  </a:extLst>
                </a:gridCol>
                <a:gridCol w="836011">
                  <a:extLst>
                    <a:ext uri="{9D8B030D-6E8A-4147-A177-3AD203B41FA5}">
                      <a16:colId xmlns:a16="http://schemas.microsoft.com/office/drawing/2014/main" val="1143087845"/>
                    </a:ext>
                  </a:extLst>
                </a:gridCol>
                <a:gridCol w="1050327">
                  <a:extLst>
                    <a:ext uri="{9D8B030D-6E8A-4147-A177-3AD203B41FA5}">
                      <a16:colId xmlns:a16="http://schemas.microsoft.com/office/drawing/2014/main" val="786050490"/>
                    </a:ext>
                  </a:extLst>
                </a:gridCol>
                <a:gridCol w="819529">
                  <a:extLst>
                    <a:ext uri="{9D8B030D-6E8A-4147-A177-3AD203B41FA5}">
                      <a16:colId xmlns:a16="http://schemas.microsoft.com/office/drawing/2014/main" val="1523565321"/>
                    </a:ext>
                  </a:extLst>
                </a:gridCol>
                <a:gridCol w="825571">
                  <a:extLst>
                    <a:ext uri="{9D8B030D-6E8A-4147-A177-3AD203B41FA5}">
                      <a16:colId xmlns:a16="http://schemas.microsoft.com/office/drawing/2014/main" val="2824422314"/>
                    </a:ext>
                  </a:extLst>
                </a:gridCol>
                <a:gridCol w="1121807">
                  <a:extLst>
                    <a:ext uri="{9D8B030D-6E8A-4147-A177-3AD203B41FA5}">
                      <a16:colId xmlns:a16="http://schemas.microsoft.com/office/drawing/2014/main" val="2072349379"/>
                    </a:ext>
                  </a:extLst>
                </a:gridCol>
                <a:gridCol w="936047">
                  <a:extLst>
                    <a:ext uri="{9D8B030D-6E8A-4147-A177-3AD203B41FA5}">
                      <a16:colId xmlns:a16="http://schemas.microsoft.com/office/drawing/2014/main" val="2691160605"/>
                    </a:ext>
                  </a:extLst>
                </a:gridCol>
                <a:gridCol w="653623">
                  <a:extLst>
                    <a:ext uri="{9D8B030D-6E8A-4147-A177-3AD203B41FA5}">
                      <a16:colId xmlns:a16="http://schemas.microsoft.com/office/drawing/2014/main" val="3101127985"/>
                    </a:ext>
                  </a:extLst>
                </a:gridCol>
                <a:gridCol w="989232">
                  <a:extLst>
                    <a:ext uri="{9D8B030D-6E8A-4147-A177-3AD203B41FA5}">
                      <a16:colId xmlns:a16="http://schemas.microsoft.com/office/drawing/2014/main" val="102745311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1211030392"/>
                    </a:ext>
                  </a:extLst>
                </a:gridCol>
              </a:tblGrid>
              <a:tr h="3838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SelectKBest</a:t>
                      </a:r>
                      <a:endParaRPr lang="en-US" sz="12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</a:t>
                      </a:r>
                    </a:p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ElasticNet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PCA (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n_components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=0.5)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PCA (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n_components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=0.90)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3942804"/>
                  </a:ext>
                </a:extLst>
              </a:tr>
              <a:tr h="3884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F-Regression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Mutual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F-Regression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Mutual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F-Regression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Mutual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03733"/>
                  </a:ext>
                </a:extLst>
              </a:tr>
              <a:tr h="383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0.15854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0.16233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8749810"/>
                  </a:ext>
                </a:extLst>
              </a:tr>
              <a:tr h="383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0.16741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0.15890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085722"/>
                  </a:ext>
                </a:extLst>
              </a:tr>
              <a:tr h="383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0.16421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2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A3D1-4B34-744B-9CA2-3B2F628A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578" y="624110"/>
            <a:ext cx="8911687" cy="712912"/>
          </a:xfrm>
        </p:spPr>
        <p:txBody>
          <a:bodyPr/>
          <a:lstStyle/>
          <a:p>
            <a:r>
              <a:rPr lang="en-US" dirty="0"/>
              <a:t>Ames Housing Dataset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FDD95C-34FA-6949-872A-C4CDE4CDE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38951"/>
              </p:ext>
            </p:extLst>
          </p:nvPr>
        </p:nvGraphicFramePr>
        <p:xfrm>
          <a:off x="2509578" y="2156459"/>
          <a:ext cx="8752420" cy="27688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4708">
                  <a:extLst>
                    <a:ext uri="{9D8B030D-6E8A-4147-A177-3AD203B41FA5}">
                      <a16:colId xmlns:a16="http://schemas.microsoft.com/office/drawing/2014/main" val="364167138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740246732"/>
                    </a:ext>
                  </a:extLst>
                </a:gridCol>
                <a:gridCol w="2882267">
                  <a:extLst>
                    <a:ext uri="{9D8B030D-6E8A-4147-A177-3AD203B41FA5}">
                      <a16:colId xmlns:a16="http://schemas.microsoft.com/office/drawing/2014/main" val="2909004888"/>
                    </a:ext>
                  </a:extLst>
                </a:gridCol>
                <a:gridCol w="2188105">
                  <a:extLst>
                    <a:ext uri="{9D8B030D-6E8A-4147-A177-3AD203B41FA5}">
                      <a16:colId xmlns:a16="http://schemas.microsoft.com/office/drawing/2014/main" val="1296324057"/>
                    </a:ext>
                  </a:extLst>
                </a:gridCol>
              </a:tblGrid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Purpose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024281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Various area dimensions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BsmtFinSF1, 1stFlrSF, 2ndFlrSF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268433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occurences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Bedroom, Kitchen,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TotRmsAbvGrd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51131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Categorical - Nominal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various types of items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Neighourhood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HouseStyle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BldgType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304815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Categorical - Ordinal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 various items within property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OverallQual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PoolQC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Fence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78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7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7ABC-400F-0749-AF80-AF089416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700"/>
          </a:xfrm>
        </p:spPr>
        <p:txBody>
          <a:bodyPr/>
          <a:lstStyle/>
          <a:p>
            <a:r>
              <a:rPr lang="en-US" dirty="0"/>
              <a:t>Target – Predicting Sale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115D5-C2AB-8B46-9480-051CCC4E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1623059"/>
            <a:ext cx="6390640" cy="48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94F2-6A45-B24D-98C9-8572F904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15B6-FDDB-6149-8067-64334952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SelectKBest</a:t>
            </a:r>
            <a:endParaRPr lang="en-US" b="1" dirty="0"/>
          </a:p>
          <a:p>
            <a:pPr lvl="1"/>
            <a:r>
              <a:rPr lang="en-US" b="1" dirty="0" err="1"/>
              <a:t>F_regression</a:t>
            </a:r>
            <a:r>
              <a:rPr lang="en-US" dirty="0"/>
              <a:t>: Univariate linear regression tests. Linear model for testing the individual effect of each of many regressors.</a:t>
            </a:r>
          </a:p>
          <a:p>
            <a:pPr lvl="1"/>
            <a:r>
              <a:rPr lang="en-US" b="1" dirty="0" err="1"/>
              <a:t>Mutual_Info_Regression</a:t>
            </a:r>
            <a:r>
              <a:rPr lang="en-US" dirty="0"/>
              <a:t>: Mutual information (MI) between two random variables is a non-negative value, which measures the dependency between the variables. It is equal to zero if and only if two random variables are independent, and higher values mean higher dependency.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F47-56B2-C347-A70C-9FBD16A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983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Feature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6D1D2-7C89-7F45-A343-65FF925C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99903"/>
              </p:ext>
            </p:extLst>
          </p:nvPr>
        </p:nvGraphicFramePr>
        <p:xfrm>
          <a:off x="1849118" y="1738090"/>
          <a:ext cx="9321800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143639903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4194238449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3267061025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13204286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F_regression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Mutual_Info_Regression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81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05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OverallQual</a:t>
                      </a:r>
                      <a:endParaRPr lang="en-US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2271.078037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YearBuilt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1365.010950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OverallQual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0.508816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4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ExterQual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1088.569431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 err="1"/>
                        <a:t>YearBuilt</a:t>
                      </a:r>
                      <a:endParaRPr lang="en-US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0.493831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BsmtQual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906.479922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ExterQual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5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TotalBsmtSF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858.722738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BsmtQual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6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1stFlrSF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826.363181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TotalBsmtSF</a:t>
                      </a:r>
                      <a:endParaRPr lang="en-US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0.363677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GrLivArea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771.646539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GrLivArea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KitchenQual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726.321286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KitchenQual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0.325255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0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GarageCars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713.963853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GarageCars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0.322886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GarageArea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668.406649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GarageArea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0.313251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20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0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4683-B0BB-1846-BEC7-AF97D42A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BD95E-8D47-B346-9877-34E674E7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053C5-B051-094A-B4F0-3AF99583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7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798C-232E-EE4E-97F6-533C1F9B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Training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1B70E-17B0-9D4D-B9C8-73C8DFCD2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720" y="2065020"/>
            <a:ext cx="4398559" cy="3778250"/>
          </a:xfrm>
        </p:spPr>
      </p:pic>
    </p:spTree>
    <p:extLst>
      <p:ext uri="{BB962C8B-B14F-4D97-AF65-F5344CB8AC3E}">
        <p14:creationId xmlns:p14="http://schemas.microsoft.com/office/powerpoint/2010/main" val="139177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A14-FBC6-E948-8C37-783B8508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Test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C9213-50AA-7846-B055-82FAC5D3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653" y="2065020"/>
            <a:ext cx="4308693" cy="3778250"/>
          </a:xfrm>
        </p:spPr>
      </p:pic>
    </p:spTree>
    <p:extLst>
      <p:ext uri="{BB962C8B-B14F-4D97-AF65-F5344CB8AC3E}">
        <p14:creationId xmlns:p14="http://schemas.microsoft.com/office/powerpoint/2010/main" val="355806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D57B-49BD-1444-BFA4-35783A21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BD8F46-91DD-1745-A0BB-C40019340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35674"/>
              </p:ext>
            </p:extLst>
          </p:nvPr>
        </p:nvGraphicFramePr>
        <p:xfrm>
          <a:off x="2603767" y="1584595"/>
          <a:ext cx="6934347" cy="50881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4347">
                  <a:extLst>
                    <a:ext uri="{9D8B030D-6E8A-4147-A177-3AD203B41FA5}">
                      <a16:colId xmlns:a16="http://schemas.microsoft.com/office/drawing/2014/main" val="335744592"/>
                    </a:ext>
                  </a:extLst>
                </a:gridCol>
              </a:tblGrid>
              <a:tr h="4450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with outliers greater than 3 standard deviations in both training and test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875983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LotFrontage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822055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LotArea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980040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OverallQual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109466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OverallCond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082864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TotalBsmtSF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67464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1stFlrSF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6092861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LowQualFinSF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829065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GrLivArea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49162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BsmtHalfBath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86421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FullBath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546324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BedroomAbvGr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953276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KitchenAbvGr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9571426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TotRmsAbvGrd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64308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GarageCars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240008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GarageArea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05163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3SsnPorch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76900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ScreenPorch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990890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PoolArea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6234034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MiscVal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09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2529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{2E2F2C2C-B63C-F244-A908-D6EA7229B4F3}tf10001069</Template>
  <TotalTime>9570</TotalTime>
  <Words>389</Words>
  <Application>Microsoft Macintosh PowerPoint</Application>
  <PresentationFormat>Widescreen</PresentationFormat>
  <Paragraphs>169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House Prices - Advanced Regression Techniques </vt:lpstr>
      <vt:lpstr>Ames Housing Dataset</vt:lpstr>
      <vt:lpstr>Target – Predicting Sale Price</vt:lpstr>
      <vt:lpstr>EDA and Feature selection</vt:lpstr>
      <vt:lpstr>Feature Comparison</vt:lpstr>
      <vt:lpstr>PowerPoint Presentation</vt:lpstr>
      <vt:lpstr>Data cleaning – Training dataset</vt:lpstr>
      <vt:lpstr>Data cleaning – Test dataset</vt:lpstr>
      <vt:lpstr>Outliers</vt:lpstr>
      <vt:lpstr>Data transformation</vt:lpstr>
      <vt:lpstr>Machine Learning</vt:lpstr>
      <vt:lpstr>Results – Kaggle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- Advanced Regression Techniques </dc:title>
  <dc:creator>Kalyan Manda</dc:creator>
  <cp:lastModifiedBy>Kalyan Manda</cp:lastModifiedBy>
  <cp:revision>63</cp:revision>
  <dcterms:created xsi:type="dcterms:W3CDTF">2021-07-25T01:20:05Z</dcterms:created>
  <dcterms:modified xsi:type="dcterms:W3CDTF">2021-08-15T17:07:53Z</dcterms:modified>
</cp:coreProperties>
</file>