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65"/>
  </p:normalViewPr>
  <p:slideViewPr>
    <p:cSldViewPr snapToGrid="0" snapToObjects="1">
      <p:cViewPr varScale="1">
        <p:scale>
          <a:sx n="166" d="100"/>
          <a:sy n="166" d="100"/>
        </p:scale>
        <p:origin x="20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8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5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2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0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552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87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25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7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1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49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9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1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3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37D4-2AD2-FF4E-8157-C4DB32C73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157" y="236364"/>
            <a:ext cx="9144000" cy="1489101"/>
          </a:xfrm>
        </p:spPr>
        <p:txBody>
          <a:bodyPr>
            <a:normAutofit/>
          </a:bodyPr>
          <a:lstStyle/>
          <a:p>
            <a:r>
              <a:rPr lang="en-US" sz="2800" b="1" dirty="0"/>
              <a:t>House Prices - Advanced Regression Techniques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CEAF9-B864-4442-B746-245640235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9099"/>
            <a:ext cx="9144000" cy="48004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Ames Area Maps - Think Ames">
            <a:extLst>
              <a:ext uri="{FF2B5EF4-FFF2-40B4-BE49-F238E27FC236}">
                <a16:creationId xmlns:a16="http://schemas.microsoft.com/office/drawing/2014/main" id="{2317913B-5203-DF4A-A9F7-7C7EEDE1A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1137237"/>
            <a:ext cx="10598150" cy="572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53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BF60-0905-5D48-B057-3A07B4E7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TotRmsAbvGrd</a:t>
            </a:r>
            <a:r>
              <a:rPr lang="en-US" dirty="0"/>
              <a:t> - Total rooms above grade (does not include bathrooms)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136F5C-6388-FD45-A9F0-81C463725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473" y="2133600"/>
            <a:ext cx="5336880" cy="3778250"/>
          </a:xfrm>
        </p:spPr>
      </p:pic>
    </p:spTree>
    <p:extLst>
      <p:ext uri="{BB962C8B-B14F-4D97-AF65-F5344CB8AC3E}">
        <p14:creationId xmlns:p14="http://schemas.microsoft.com/office/powerpoint/2010/main" val="18082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CF58-72DE-7A47-9652-10E7C318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GarageCars</a:t>
            </a:r>
            <a:r>
              <a:rPr lang="en-US" dirty="0"/>
              <a:t> - Size of garage in car capacity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BC18AD-A891-9346-BE1A-F433B8851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741" y="2133600"/>
            <a:ext cx="5396344" cy="3778250"/>
          </a:xfrm>
        </p:spPr>
      </p:pic>
    </p:spTree>
    <p:extLst>
      <p:ext uri="{BB962C8B-B14F-4D97-AF65-F5344CB8AC3E}">
        <p14:creationId xmlns:p14="http://schemas.microsoft.com/office/powerpoint/2010/main" val="240288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2FD7-4FC8-2145-B2F4-A703D128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GarageArea</a:t>
            </a:r>
            <a:r>
              <a:rPr lang="en-US" dirty="0"/>
              <a:t> - Size of garage in square feet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EFC5F2-80FB-5943-8FFD-200EAD892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9511" y="2133600"/>
            <a:ext cx="5634803" cy="3778250"/>
          </a:xfrm>
        </p:spPr>
      </p:pic>
    </p:spTree>
    <p:extLst>
      <p:ext uri="{BB962C8B-B14F-4D97-AF65-F5344CB8AC3E}">
        <p14:creationId xmlns:p14="http://schemas.microsoft.com/office/powerpoint/2010/main" val="396747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48DC-8363-AD48-84A2-8B10AC9E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ExterQual</a:t>
            </a:r>
            <a:r>
              <a:rPr lang="en-US" dirty="0"/>
              <a:t> - Evaluates the quality of the material on the exterior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67445-66C4-AC41-89EB-0C4090516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7682" y="2133600"/>
            <a:ext cx="5478462" cy="3778250"/>
          </a:xfrm>
        </p:spPr>
      </p:pic>
    </p:spTree>
    <p:extLst>
      <p:ext uri="{BB962C8B-B14F-4D97-AF65-F5344CB8AC3E}">
        <p14:creationId xmlns:p14="http://schemas.microsoft.com/office/powerpoint/2010/main" val="421682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05D2-D8CC-DE43-8BD5-9E96E78C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BsmtQual</a:t>
            </a:r>
            <a:r>
              <a:rPr lang="en-US" dirty="0"/>
              <a:t> - Evaluates the height of the basement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9802F-5FC5-DE48-BECE-21A105C71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512" y="2133600"/>
            <a:ext cx="5370802" cy="3778250"/>
          </a:xfrm>
        </p:spPr>
      </p:pic>
    </p:spTree>
    <p:extLst>
      <p:ext uri="{BB962C8B-B14F-4D97-AF65-F5344CB8AC3E}">
        <p14:creationId xmlns:p14="http://schemas.microsoft.com/office/powerpoint/2010/main" val="42776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D972-3BE0-B644-8CD8-580DA445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- Physical locations within Ames city limits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7EFF9-6ECC-9649-AD32-28EEE6B82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444" y="2133600"/>
            <a:ext cx="5064937" cy="3778250"/>
          </a:xfrm>
        </p:spPr>
      </p:pic>
    </p:spTree>
    <p:extLst>
      <p:ext uri="{BB962C8B-B14F-4D97-AF65-F5344CB8AC3E}">
        <p14:creationId xmlns:p14="http://schemas.microsoft.com/office/powerpoint/2010/main" val="329721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798C-232E-EE4E-97F6-533C1F9B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Training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61B70E-17B0-9D4D-B9C8-73C8DFCD2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633" y="2133600"/>
            <a:ext cx="4398559" cy="3778250"/>
          </a:xfrm>
        </p:spPr>
      </p:pic>
    </p:spTree>
    <p:extLst>
      <p:ext uri="{BB962C8B-B14F-4D97-AF65-F5344CB8AC3E}">
        <p14:creationId xmlns:p14="http://schemas.microsoft.com/office/powerpoint/2010/main" val="1391772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BA14-FBC6-E948-8C37-783B8508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Test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C9213-50AA-7846-B055-82FAC5D34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566" y="2133600"/>
            <a:ext cx="4308693" cy="3778250"/>
          </a:xfrm>
        </p:spPr>
      </p:pic>
    </p:spTree>
    <p:extLst>
      <p:ext uri="{BB962C8B-B14F-4D97-AF65-F5344CB8AC3E}">
        <p14:creationId xmlns:p14="http://schemas.microsoft.com/office/powerpoint/2010/main" val="355806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8B9C-DB19-6C44-B192-7E74C6D0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DCF6-29CE-4948-B412-830EE66C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Dummify</a:t>
            </a:r>
            <a:r>
              <a:rPr lang="en-US" dirty="0"/>
              <a:t> categorical variables</a:t>
            </a:r>
          </a:p>
          <a:p>
            <a:r>
              <a:rPr lang="en-US" dirty="0"/>
              <a:t>Data normalization - </a:t>
            </a:r>
            <a:r>
              <a:rPr lang="en-US"/>
              <a:t>PowerTransformer</a:t>
            </a:r>
            <a:endParaRPr lang="en-US" dirty="0"/>
          </a:p>
          <a:p>
            <a:r>
              <a:rPr lang="en-US" dirty="0"/>
              <a:t>Feature selection – </a:t>
            </a:r>
            <a:r>
              <a:rPr lang="en-US" dirty="0" err="1"/>
              <a:t>SelectKBest</a:t>
            </a:r>
            <a:r>
              <a:rPr lang="en-US" dirty="0"/>
              <a:t>, PCA</a:t>
            </a:r>
          </a:p>
          <a:p>
            <a:r>
              <a:rPr lang="en-US" dirty="0"/>
              <a:t>XGBoost</a:t>
            </a:r>
          </a:p>
          <a:p>
            <a:r>
              <a:rPr lang="en-US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81223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CB56-9533-4D46-93E2-F9E12470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Kaggle score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B820ED-836B-2E42-8E5F-23C656778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344427"/>
              </p:ext>
            </p:extLst>
          </p:nvPr>
        </p:nvGraphicFramePr>
        <p:xfrm>
          <a:off x="2589213" y="2133600"/>
          <a:ext cx="89154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96937856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83241775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5648002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617496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no.of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features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739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174312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E1B2E8E-E7EF-C648-B4E9-DBCA41DAE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5922"/>
              </p:ext>
            </p:extLst>
          </p:nvPr>
        </p:nvGraphicFramePr>
        <p:xfrm>
          <a:off x="2589213" y="3516654"/>
          <a:ext cx="8911690" cy="22847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3126">
                  <a:extLst>
                    <a:ext uri="{9D8B030D-6E8A-4147-A177-3AD203B41FA5}">
                      <a16:colId xmlns:a16="http://schemas.microsoft.com/office/drawing/2014/main" val="803021558"/>
                    </a:ext>
                  </a:extLst>
                </a:gridCol>
                <a:gridCol w="829212">
                  <a:extLst>
                    <a:ext uri="{9D8B030D-6E8A-4147-A177-3AD203B41FA5}">
                      <a16:colId xmlns:a16="http://schemas.microsoft.com/office/drawing/2014/main" val="1143087845"/>
                    </a:ext>
                  </a:extLst>
                </a:gridCol>
                <a:gridCol w="891169">
                  <a:extLst>
                    <a:ext uri="{9D8B030D-6E8A-4147-A177-3AD203B41FA5}">
                      <a16:colId xmlns:a16="http://schemas.microsoft.com/office/drawing/2014/main" val="786050490"/>
                    </a:ext>
                  </a:extLst>
                </a:gridCol>
                <a:gridCol w="891169">
                  <a:extLst>
                    <a:ext uri="{9D8B030D-6E8A-4147-A177-3AD203B41FA5}">
                      <a16:colId xmlns:a16="http://schemas.microsoft.com/office/drawing/2014/main" val="6401887"/>
                    </a:ext>
                  </a:extLst>
                </a:gridCol>
                <a:gridCol w="891169">
                  <a:extLst>
                    <a:ext uri="{9D8B030D-6E8A-4147-A177-3AD203B41FA5}">
                      <a16:colId xmlns:a16="http://schemas.microsoft.com/office/drawing/2014/main" val="2824422314"/>
                    </a:ext>
                  </a:extLst>
                </a:gridCol>
                <a:gridCol w="891169">
                  <a:extLst>
                    <a:ext uri="{9D8B030D-6E8A-4147-A177-3AD203B41FA5}">
                      <a16:colId xmlns:a16="http://schemas.microsoft.com/office/drawing/2014/main" val="2072349379"/>
                    </a:ext>
                  </a:extLst>
                </a:gridCol>
                <a:gridCol w="891169">
                  <a:extLst>
                    <a:ext uri="{9D8B030D-6E8A-4147-A177-3AD203B41FA5}">
                      <a16:colId xmlns:a16="http://schemas.microsoft.com/office/drawing/2014/main" val="888910853"/>
                    </a:ext>
                  </a:extLst>
                </a:gridCol>
                <a:gridCol w="891169">
                  <a:extLst>
                    <a:ext uri="{9D8B030D-6E8A-4147-A177-3AD203B41FA5}">
                      <a16:colId xmlns:a16="http://schemas.microsoft.com/office/drawing/2014/main" val="3101127985"/>
                    </a:ext>
                  </a:extLst>
                </a:gridCol>
                <a:gridCol w="891169">
                  <a:extLst>
                    <a:ext uri="{9D8B030D-6E8A-4147-A177-3AD203B41FA5}">
                      <a16:colId xmlns:a16="http://schemas.microsoft.com/office/drawing/2014/main" val="1027453111"/>
                    </a:ext>
                  </a:extLst>
                </a:gridCol>
                <a:gridCol w="891169">
                  <a:extLst>
                    <a:ext uri="{9D8B030D-6E8A-4147-A177-3AD203B41FA5}">
                      <a16:colId xmlns:a16="http://schemas.microsoft.com/office/drawing/2014/main" val="1648360754"/>
                    </a:ext>
                  </a:extLst>
                </a:gridCol>
              </a:tblGrid>
              <a:tr h="45586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SelectKBest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PCA (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n_components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=0.5)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PCA (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n_components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=0.90)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942804"/>
                  </a:ext>
                </a:extLst>
              </a:tr>
              <a:tr h="4613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no.of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features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XGB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Neural Network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no.of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features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XGB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Neural Network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no.of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features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XGB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Neural Network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03733"/>
                  </a:ext>
                </a:extLst>
              </a:tr>
              <a:tr h="455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K=50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0.15527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0.17962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0.14763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0.20869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0.14392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0.1882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8749810"/>
                  </a:ext>
                </a:extLst>
              </a:tr>
              <a:tr h="455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K=100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0.14503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0.20495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0.14506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0.15935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0.13956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0.25393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6085722"/>
                  </a:ext>
                </a:extLst>
              </a:tr>
              <a:tr h="455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K=200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0.14568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0.33725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0.14189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0.42776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0.14235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0.3308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72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12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A3D1-4B34-744B-9CA2-3B2F628A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2912"/>
          </a:xfrm>
        </p:spPr>
        <p:txBody>
          <a:bodyPr/>
          <a:lstStyle/>
          <a:p>
            <a:r>
              <a:rPr lang="en-US" dirty="0"/>
              <a:t>Ames Housing Dataset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FDD95C-34FA-6949-872A-C4CDE4CDE8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606739"/>
              </p:ext>
            </p:extLst>
          </p:nvPr>
        </p:nvGraphicFramePr>
        <p:xfrm>
          <a:off x="2589212" y="2133599"/>
          <a:ext cx="8752420" cy="27688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8105">
                  <a:extLst>
                    <a:ext uri="{9D8B030D-6E8A-4147-A177-3AD203B41FA5}">
                      <a16:colId xmlns:a16="http://schemas.microsoft.com/office/drawing/2014/main" val="3641671382"/>
                    </a:ext>
                  </a:extLst>
                </a:gridCol>
                <a:gridCol w="2188105">
                  <a:extLst>
                    <a:ext uri="{9D8B030D-6E8A-4147-A177-3AD203B41FA5}">
                      <a16:colId xmlns:a16="http://schemas.microsoft.com/office/drawing/2014/main" val="2740246732"/>
                    </a:ext>
                  </a:extLst>
                </a:gridCol>
                <a:gridCol w="2188105">
                  <a:extLst>
                    <a:ext uri="{9D8B030D-6E8A-4147-A177-3AD203B41FA5}">
                      <a16:colId xmlns:a16="http://schemas.microsoft.com/office/drawing/2014/main" val="2909004888"/>
                    </a:ext>
                  </a:extLst>
                </a:gridCol>
                <a:gridCol w="2188105">
                  <a:extLst>
                    <a:ext uri="{9D8B030D-6E8A-4147-A177-3AD203B41FA5}">
                      <a16:colId xmlns:a16="http://schemas.microsoft.com/office/drawing/2014/main" val="1296324057"/>
                    </a:ext>
                  </a:extLst>
                </a:gridCol>
              </a:tblGrid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Purpose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4024281"/>
                  </a:ext>
                </a:extLst>
              </a:tr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Various area dimensions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BsmtFinSF1, 1stFlrSF, 2ndFlrSF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9268433"/>
                  </a:ext>
                </a:extLst>
              </a:tr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occurences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Bedroom, Kitchen, TotRmsAbvGrd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51131"/>
                  </a:ext>
                </a:extLst>
              </a:tr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 - Nominal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Identify various types of items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Neighourhood, HouseStyle, BldgType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5304815"/>
                  </a:ext>
                </a:extLst>
              </a:tr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 - Ordinal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 various items within property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OverallQual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PoolQC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Fence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78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57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7ABC-400F-0749-AF80-AF089416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6700"/>
          </a:xfrm>
        </p:spPr>
        <p:txBody>
          <a:bodyPr/>
          <a:lstStyle/>
          <a:p>
            <a:r>
              <a:rPr lang="en-US" dirty="0"/>
              <a:t>Target – Predicting Sale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717BD-59ED-DB48-8D46-73C571085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6101" y="2133600"/>
            <a:ext cx="5021623" cy="3778250"/>
          </a:xfrm>
        </p:spPr>
      </p:pic>
    </p:spTree>
    <p:extLst>
      <p:ext uri="{BB962C8B-B14F-4D97-AF65-F5344CB8AC3E}">
        <p14:creationId xmlns:p14="http://schemas.microsoft.com/office/powerpoint/2010/main" val="167356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7994-DD24-764E-A477-6ABA3F3A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5856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3A2C6-191C-9D4E-86D7-543C9BFB4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next few slides we explore the top 10 features affecting sale price as per </a:t>
            </a:r>
            <a:r>
              <a:rPr lang="en-US" dirty="0" err="1"/>
              <a:t>SelectKBest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0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33E6-C614-804E-B1CE-9CC109DC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9124"/>
          </a:xfrm>
        </p:spPr>
        <p:txBody>
          <a:bodyPr/>
          <a:lstStyle/>
          <a:p>
            <a:r>
              <a:rPr lang="en-US" dirty="0" err="1"/>
              <a:t>YearBuilt</a:t>
            </a:r>
            <a:r>
              <a:rPr lang="en-US" dirty="0"/>
              <a:t> - Original construction 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B083D2-0F0B-3B45-8346-486519015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153" y="2133600"/>
            <a:ext cx="5501520" cy="3778250"/>
          </a:xfrm>
        </p:spPr>
      </p:pic>
    </p:spTree>
    <p:extLst>
      <p:ext uri="{BB962C8B-B14F-4D97-AF65-F5344CB8AC3E}">
        <p14:creationId xmlns:p14="http://schemas.microsoft.com/office/powerpoint/2010/main" val="351921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A373-A62F-DC4D-A6A2-CF229DF3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TotalBsmtSF</a:t>
            </a:r>
            <a:r>
              <a:rPr lang="en-US" dirty="0"/>
              <a:t> - Total square feet of basement area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64621-08AF-8341-8685-73380B81F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5367" y="2133600"/>
            <a:ext cx="5423091" cy="3778250"/>
          </a:xfrm>
        </p:spPr>
      </p:pic>
    </p:spTree>
    <p:extLst>
      <p:ext uri="{BB962C8B-B14F-4D97-AF65-F5344CB8AC3E}">
        <p14:creationId xmlns:p14="http://schemas.microsoft.com/office/powerpoint/2010/main" val="284086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68CB-65B1-2249-ACF3-2D77AA4B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2912"/>
          </a:xfrm>
        </p:spPr>
        <p:txBody>
          <a:bodyPr/>
          <a:lstStyle/>
          <a:p>
            <a:r>
              <a:rPr lang="en-US" dirty="0"/>
              <a:t>1stFlrSF - First Floor square feet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F65C2-A00B-494A-99D8-4CA53B98B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2388" y="2133600"/>
            <a:ext cx="5549049" cy="3778250"/>
          </a:xfrm>
        </p:spPr>
      </p:pic>
    </p:spTree>
    <p:extLst>
      <p:ext uri="{BB962C8B-B14F-4D97-AF65-F5344CB8AC3E}">
        <p14:creationId xmlns:p14="http://schemas.microsoft.com/office/powerpoint/2010/main" val="201045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1F23-1D2A-2C42-A8EA-2BFA45AC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GrLivArea</a:t>
            </a:r>
            <a:r>
              <a:rPr lang="en-US" dirty="0"/>
              <a:t> - Above grade (ground) living area square feet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954C4-7F9E-DB44-914D-91DDDC7CD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939" y="2133600"/>
            <a:ext cx="5471948" cy="3778250"/>
          </a:xfrm>
        </p:spPr>
      </p:pic>
    </p:spTree>
    <p:extLst>
      <p:ext uri="{BB962C8B-B14F-4D97-AF65-F5344CB8AC3E}">
        <p14:creationId xmlns:p14="http://schemas.microsoft.com/office/powerpoint/2010/main" val="249657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43D0-1C5A-8644-82B0-0A627F6A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FullBath</a:t>
            </a:r>
            <a:r>
              <a:rPr lang="en-US" dirty="0"/>
              <a:t> - Full bathrooms above grade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D96BD1-49CC-4B49-8153-79884F454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8289" y="2133600"/>
            <a:ext cx="5477248" cy="3778250"/>
          </a:xfrm>
        </p:spPr>
      </p:pic>
    </p:spTree>
    <p:extLst>
      <p:ext uri="{BB962C8B-B14F-4D97-AF65-F5344CB8AC3E}">
        <p14:creationId xmlns:p14="http://schemas.microsoft.com/office/powerpoint/2010/main" val="25224400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{2E2F2C2C-B63C-F244-A908-D6EA7229B4F3}tf10001069</Template>
  <TotalTime>3418</TotalTime>
  <Words>302</Words>
  <Application>Microsoft Macintosh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House Prices - Advanced Regression Techniques </vt:lpstr>
      <vt:lpstr>Ames Housing Dataset</vt:lpstr>
      <vt:lpstr>Target – Predicting Sale Price</vt:lpstr>
      <vt:lpstr>Exploratory Data Analysis</vt:lpstr>
      <vt:lpstr>YearBuilt - Original construction date</vt:lpstr>
      <vt:lpstr>TotalBsmtSF - Total square feet of basement area</vt:lpstr>
      <vt:lpstr>1stFlrSF - First Floor square feet</vt:lpstr>
      <vt:lpstr>GrLivArea - Above grade (ground) living area square feet</vt:lpstr>
      <vt:lpstr>FullBath - Full bathrooms above grade</vt:lpstr>
      <vt:lpstr>TotRmsAbvGrd - Total rooms above grade (does not include bathrooms)</vt:lpstr>
      <vt:lpstr>GarageCars - Size of garage in car capacity</vt:lpstr>
      <vt:lpstr>GarageArea - Size of garage in square feet</vt:lpstr>
      <vt:lpstr>ExterQual - Evaluates the quality of the material on the exterior</vt:lpstr>
      <vt:lpstr>BsmtQual - Evaluates the height of the basement</vt:lpstr>
      <vt:lpstr>Neighborhood - Physical locations within Ames city limits</vt:lpstr>
      <vt:lpstr>Data cleaning – Training dataset</vt:lpstr>
      <vt:lpstr>Data cleaning – Test dataset</vt:lpstr>
      <vt:lpstr>Machine Learning</vt:lpstr>
      <vt:lpstr>Results – Kaggle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- Advanced Regression Techniques </dc:title>
  <dc:creator>Kalyan Manda</dc:creator>
  <cp:lastModifiedBy>Kalyan Manda</cp:lastModifiedBy>
  <cp:revision>28</cp:revision>
  <dcterms:created xsi:type="dcterms:W3CDTF">2021-07-25T01:20:05Z</dcterms:created>
  <dcterms:modified xsi:type="dcterms:W3CDTF">2021-07-28T14:36:03Z</dcterms:modified>
</cp:coreProperties>
</file>