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7" r:id="rId7"/>
    <p:sldId id="274" r:id="rId8"/>
    <p:sldId id="271" r:id="rId9"/>
    <p:sldId id="272" r:id="rId10"/>
    <p:sldId id="270" r:id="rId11"/>
    <p:sldId id="275" r:id="rId12"/>
    <p:sldId id="269" r:id="rId13"/>
    <p:sldId id="277" r:id="rId14"/>
    <p:sldId id="262" r:id="rId15"/>
    <p:sldId id="265" r:id="rId16"/>
    <p:sldId id="266" r:id="rId17"/>
    <p:sldId id="268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B54184-73E1-4460-90E2-8151E55104BE}">
          <p14:sldIdLst>
            <p14:sldId id="256"/>
            <p14:sldId id="263"/>
            <p14:sldId id="258"/>
            <p14:sldId id="260"/>
            <p14:sldId id="261"/>
            <p14:sldId id="267"/>
            <p14:sldId id="274"/>
            <p14:sldId id="271"/>
            <p14:sldId id="272"/>
            <p14:sldId id="270"/>
            <p14:sldId id="275"/>
            <p14:sldId id="269"/>
            <p14:sldId id="277"/>
            <p14:sldId id="262"/>
            <p14:sldId id="265"/>
            <p14:sldId id="266"/>
            <p14:sldId id="268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EC0B-754B-4A80-883F-145E4B31EADE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Real-Time Controller </a:t>
            </a:r>
            <a:r>
              <a:rPr lang="en-US" dirty="0" smtClean="0"/>
              <a:t>Code (Exercise-2)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Add SPI Components to Ex-2 FPGA Block Diagram</a:t>
            </a:r>
          </a:p>
          <a:p>
            <a:r>
              <a:rPr lang="en-US" sz="1800" dirty="0" smtClean="0"/>
              <a:t>Copy the following components from Ex-1 FPGA to Ex-2 FPGA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“SPI Engine Microphone ADC.vi”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“SPI Commands Microphone ADC.vi”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“Initialize SPI Internal References.vi”</a:t>
            </a:r>
          </a:p>
          <a:p>
            <a:pPr marL="342900" indent="-342900">
              <a:buAutoNum type="alphaL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Connect </a:t>
            </a:r>
            <a:r>
              <a:rPr lang="en-US" sz="2000" b="1" i="1" dirty="0" smtClean="0"/>
              <a:t>“SPI </a:t>
            </a:r>
            <a:r>
              <a:rPr lang="en-US" sz="2000" b="1" i="1" dirty="0"/>
              <a:t>API Internal </a:t>
            </a:r>
            <a:r>
              <a:rPr lang="en-US" sz="2000" b="1" i="1" dirty="0" smtClean="0"/>
              <a:t>References”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Wire the </a:t>
            </a:r>
            <a:r>
              <a:rPr lang="en-US" sz="1800" b="1" dirty="0" smtClean="0"/>
              <a:t>SPI API Internal Reference </a:t>
            </a:r>
            <a:r>
              <a:rPr lang="en-US" sz="1800" dirty="0" smtClean="0"/>
              <a:t>of Initialize SPI Internal References.vi input to the same named input of SPI Engine Microphone ADC.vi and SPI Commands Microphone ADC.vi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Connect </a:t>
            </a:r>
            <a:r>
              <a:rPr lang="en-US" sz="1800" b="1" dirty="0" smtClean="0"/>
              <a:t>SPI PHY Settings </a:t>
            </a:r>
            <a:r>
              <a:rPr lang="en-US" sz="1800" dirty="0" smtClean="0"/>
              <a:t>to </a:t>
            </a:r>
            <a:r>
              <a:rPr lang="en-US" sz="1800" b="1" dirty="0" smtClean="0"/>
              <a:t>SPI CDMS </a:t>
            </a:r>
            <a:r>
              <a:rPr lang="en-US" sz="1800" dirty="0" err="1" smtClean="0"/>
              <a:t>SubVI</a:t>
            </a:r>
            <a:r>
              <a:rPr lang="en-US" sz="1800" dirty="0" smtClean="0"/>
              <a:t>.</a:t>
            </a:r>
            <a:endParaRPr lang="en-US" sz="1600" dirty="0" smtClean="0"/>
          </a:p>
          <a:p>
            <a:endParaRPr lang="en-US" sz="1800" dirty="0" smtClean="0"/>
          </a:p>
          <a:p>
            <a:pPr marL="342900" indent="-342900">
              <a:buAutoNum type="alphaLcParenR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5378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SPI Components to Ex-2 FPGA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23164" t="15378" r="15542" b="2355"/>
          <a:stretch/>
        </p:blipFill>
        <p:spPr bwMode="auto">
          <a:xfrm>
            <a:off x="391885" y="333828"/>
            <a:ext cx="6037944" cy="399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400375" y="1695836"/>
            <a:ext cx="799301" cy="689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0132" y="230047"/>
            <a:ext cx="799301" cy="689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84747" y="343159"/>
            <a:ext cx="651645" cy="49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69477" y="2385113"/>
            <a:ext cx="1048683" cy="2220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6112" y="4510295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Commands Microphone ADC.vi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4608" y="678121"/>
            <a:ext cx="863629" cy="52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8236" y="546111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Engine Microphone ADC.vi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8236" y="28251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SPI Internal References.vi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1028282" y="212917"/>
            <a:ext cx="2099954" cy="26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338" y="5077158"/>
            <a:ext cx="6667482" cy="191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 rotWithShape="1">
          <a:blip r:embed="rId3" cstate="print"/>
          <a:srcRect l="57368" t="16843" r="10044" b="17224"/>
          <a:stretch/>
        </p:blipFill>
        <p:spPr bwMode="auto">
          <a:xfrm>
            <a:off x="2783631" y="6129481"/>
            <a:ext cx="545047" cy="50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/>
          <p:nvPr/>
        </p:nvPicPr>
        <p:blipFill rotWithShape="1">
          <a:blip r:embed="rId4" cstate="print"/>
          <a:srcRect l="56534" t="14798" r="9776" b="17037"/>
          <a:stretch/>
        </p:blipFill>
        <p:spPr bwMode="auto">
          <a:xfrm>
            <a:off x="2792161" y="5302910"/>
            <a:ext cx="536517" cy="54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/>
          <p:nvPr/>
        </p:nvPicPr>
        <p:blipFill rotWithShape="1">
          <a:blip r:embed="rId2" cstate="print"/>
          <a:srcRect l="27949" t="20886" r="70233" b="76083"/>
          <a:stretch/>
        </p:blipFill>
        <p:spPr bwMode="auto">
          <a:xfrm>
            <a:off x="707040" y="5514912"/>
            <a:ext cx="717390" cy="61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Connector 31"/>
          <p:cNvCxnSpPr>
            <a:endCxn id="29" idx="1"/>
          </p:cNvCxnSpPr>
          <p:nvPr/>
        </p:nvCxnSpPr>
        <p:spPr>
          <a:xfrm>
            <a:off x="1400375" y="5575576"/>
            <a:ext cx="139178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1"/>
          </p:cNvCxnSpPr>
          <p:nvPr/>
        </p:nvCxnSpPr>
        <p:spPr>
          <a:xfrm>
            <a:off x="1969477" y="5575576"/>
            <a:ext cx="814154" cy="806289"/>
          </a:xfrm>
          <a:prstGeom prst="bentConnector3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93819" y="5856816"/>
            <a:ext cx="1413163" cy="166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77964" y="5654198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API Internal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6" y="315516"/>
            <a:ext cx="5411672" cy="428056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Constant for I/O Terminal  </a:t>
            </a:r>
          </a:p>
          <a:p>
            <a:r>
              <a:rPr lang="en-US" sz="1800" dirty="0" smtClean="0"/>
              <a:t>Right Click on the </a:t>
            </a:r>
            <a:r>
              <a:rPr lang="en-US" sz="1800" dirty="0" smtClean="0"/>
              <a:t>“Enable Lines” </a:t>
            </a:r>
            <a:r>
              <a:rPr lang="en-US" sz="1800" dirty="0" smtClean="0"/>
              <a:t>Terminal of SPI Engine and </a:t>
            </a:r>
            <a:r>
              <a:rPr lang="en-US" sz="1800" dirty="0" smtClean="0"/>
              <a:t>create a </a:t>
            </a:r>
            <a:r>
              <a:rPr lang="en-US" sz="1800" dirty="0" smtClean="0"/>
              <a:t>constant. Select the appropriate I/O terminals to match the ones in Ex-1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Constant for I/O Terminal Enable</a:t>
            </a:r>
          </a:p>
          <a:p>
            <a:r>
              <a:rPr lang="en-US" sz="1800" dirty="0"/>
              <a:t>Right Click on the </a:t>
            </a:r>
            <a:r>
              <a:rPr lang="en-US" sz="1800" dirty="0" smtClean="0"/>
              <a:t>“SPI DIO Lines” </a:t>
            </a:r>
            <a:r>
              <a:rPr lang="en-US" sz="1800" dirty="0"/>
              <a:t>Terminal of SPI Engine and create constant. Select the appropriate I/O terminals to match the ones in </a:t>
            </a:r>
            <a:r>
              <a:rPr lang="en-US" sz="1800" dirty="0" smtClean="0"/>
              <a:t>Ex-1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Select the correct terminals to match Ex-1 I/O lines</a:t>
            </a:r>
          </a:p>
          <a:p>
            <a:r>
              <a:rPr lang="en-US" sz="1800" dirty="0" smtClean="0"/>
              <a:t>Select the I/O terminals and enable terminals to match Ex-1. This is crucial step, it is very common to do simulation at this step to verify correctness of the code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a Control for SPI PHY Settings</a:t>
            </a:r>
          </a:p>
          <a:p>
            <a:r>
              <a:rPr lang="en-US" sz="1800" dirty="0" smtClean="0"/>
              <a:t>Right click on the </a:t>
            </a:r>
            <a:r>
              <a:rPr lang="en-US" sz="1800" dirty="0" smtClean="0"/>
              <a:t>“SPY PHY Settings” Terminal of the SPI Commands Microphone ADC.vi and create a control.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Check Completed FPGA Code</a:t>
            </a:r>
          </a:p>
          <a:p>
            <a:r>
              <a:rPr lang="en-US" sz="1800" dirty="0" smtClean="0"/>
              <a:t>Check </a:t>
            </a:r>
            <a:r>
              <a:rPr lang="en-US" sz="1800" dirty="0" smtClean="0"/>
              <a:t>to ensure that final FPGA Code matches the picture shown in left</a:t>
            </a:r>
          </a:p>
          <a:p>
            <a:endParaRPr lang="en-US" sz="20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506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Picture of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61769" y="1381344"/>
            <a:ext cx="1655258" cy="1493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6037" y="195573"/>
            <a:ext cx="1581221" cy="1525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8484" y="2928639"/>
            <a:ext cx="499191" cy="3237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477775" y="1381344"/>
            <a:ext cx="1505940" cy="4150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654" y="6158440"/>
            <a:ext cx="370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constant for SCLK, CS, MOSI,MISO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38896" y="5531709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constant for SCLK, CS, MOSI,MISO Enable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Save </a:t>
            </a:r>
            <a:r>
              <a:rPr lang="en-US" sz="2400" b="1" i="1" dirty="0"/>
              <a:t>the EX-2 FPGA.vi </a:t>
            </a:r>
            <a:endParaRPr lang="en-US" sz="2400" b="1" i="1" dirty="0" smtClean="0"/>
          </a:p>
          <a:p>
            <a:r>
              <a:rPr lang="en-US" sz="1800" dirty="0" smtClean="0"/>
              <a:t>Press &lt;</a:t>
            </a:r>
            <a:r>
              <a:rPr lang="en-US" sz="1800" dirty="0" err="1" smtClean="0"/>
              <a:t>Ctrl+S</a:t>
            </a:r>
            <a:r>
              <a:rPr lang="en-US" sz="1800" dirty="0" smtClean="0"/>
              <a:t>&gt; </a:t>
            </a:r>
            <a:r>
              <a:rPr lang="en-US" sz="1800" dirty="0"/>
              <a:t>or go to File » Save.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Compile </a:t>
            </a:r>
            <a:r>
              <a:rPr lang="en-US" sz="2400" b="1" i="1" dirty="0"/>
              <a:t>the EX-2 FPGA.vi </a:t>
            </a:r>
            <a:endParaRPr lang="en-US" sz="2400" b="1" i="1" dirty="0" smtClean="0"/>
          </a:p>
          <a:p>
            <a:r>
              <a:rPr lang="en-US" sz="2400" dirty="0" smtClean="0"/>
              <a:t>Navigate </a:t>
            </a:r>
            <a:r>
              <a:rPr lang="en-US" sz="2400" dirty="0"/>
              <a:t>to the Build Specifications category under the FPGA hierarchy. Expand this category and right-click on the existing FPGA VI and select Build as shown in Figure A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Fug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3727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 the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54" y="0"/>
            <a:ext cx="3183304" cy="4304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152" y="3419083"/>
            <a:ext cx="5034206" cy="3371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20" y="5104983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48358" y="1671188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58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r>
              <a:rPr lang="en-US" sz="1800" dirty="0" smtClean="0"/>
              <a:t>LabVIEW </a:t>
            </a:r>
            <a:r>
              <a:rPr lang="en-US" sz="1800" dirty="0"/>
              <a:t>prompts you to select the </a:t>
            </a:r>
            <a:r>
              <a:rPr lang="en-US" sz="1800" b="1" i="1" dirty="0"/>
              <a:t>compile server</a:t>
            </a:r>
            <a:r>
              <a:rPr lang="en-US" sz="1800" dirty="0"/>
              <a:t>. Select the </a:t>
            </a:r>
            <a:r>
              <a:rPr lang="en-US" sz="1800" b="1" i="1" dirty="0"/>
              <a:t>local compile server </a:t>
            </a:r>
            <a:r>
              <a:rPr lang="en-US" sz="1800" dirty="0"/>
              <a:t>and click OK as shown in Figure </a:t>
            </a:r>
            <a:r>
              <a:rPr lang="en-US" sz="1800" dirty="0" smtClean="0"/>
              <a:t>C. </a:t>
            </a:r>
            <a:r>
              <a:rPr lang="en-US" sz="1800" dirty="0"/>
              <a:t>This will start the compilation process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During the compilation process, </a:t>
            </a:r>
            <a:r>
              <a:rPr lang="en-US" sz="1800" b="1" i="1" dirty="0"/>
              <a:t>LabVIEW</a:t>
            </a:r>
            <a:r>
              <a:rPr lang="en-US" sz="1800" dirty="0"/>
              <a:t> generates intermediate HDL files that are later processed by the </a:t>
            </a:r>
            <a:r>
              <a:rPr lang="en-US" sz="1800" b="1" i="1" dirty="0"/>
              <a:t>Xilinx Compiler</a:t>
            </a:r>
            <a:r>
              <a:rPr lang="en-US" sz="1800" dirty="0"/>
              <a:t>, which outputs a </a:t>
            </a:r>
            <a:r>
              <a:rPr lang="en-US" sz="1800" dirty="0" err="1"/>
              <a:t>bitfile</a:t>
            </a:r>
            <a:r>
              <a:rPr lang="en-US" sz="1800" dirty="0"/>
              <a:t> containing the placing and routing information of the FPGA design.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compilation process for this VI takes </a:t>
            </a:r>
            <a:r>
              <a:rPr lang="en-US" sz="1800" b="1" dirty="0">
                <a:solidFill>
                  <a:srgbClr val="0070C0"/>
                </a:solidFill>
              </a:rPr>
              <a:t>about 15 minutes</a:t>
            </a:r>
            <a:r>
              <a:rPr lang="en-US" sz="1800" dirty="0"/>
              <a:t>. Once you have reached the Compilation Status window, as shown in Figure C, </a:t>
            </a:r>
            <a:r>
              <a:rPr lang="en-US" sz="1800" b="1" dirty="0">
                <a:solidFill>
                  <a:srgbClr val="FF0000"/>
                </a:solidFill>
              </a:rPr>
              <a:t>PROCEED TO </a:t>
            </a:r>
            <a:r>
              <a:rPr lang="en-US" sz="1800" b="1" dirty="0" smtClean="0">
                <a:solidFill>
                  <a:srgbClr val="FF0000"/>
                </a:solidFill>
              </a:rPr>
              <a:t>next part </a:t>
            </a:r>
            <a:r>
              <a:rPr lang="en-US" sz="1800" dirty="0" smtClean="0"/>
              <a:t>to </a:t>
            </a:r>
            <a:r>
              <a:rPr lang="en-US" sz="1800" dirty="0"/>
              <a:t>start developing the real-time portion of the application.</a:t>
            </a:r>
            <a:endParaRPr lang="en-US" sz="1800" b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52629" y="-1066293"/>
            <a:ext cx="3727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 the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01" y="371347"/>
            <a:ext cx="4158455" cy="2644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3832" y="1816011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9137" y="3345675"/>
            <a:ext cx="5184575" cy="3351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596" y="4836541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Ex-2 RT.vi</a:t>
            </a:r>
          </a:p>
          <a:p>
            <a:pPr lvl="1"/>
            <a:r>
              <a:rPr lang="en-US" sz="1800" dirty="0"/>
              <a:t>Double-click on the file named Ex-2 </a:t>
            </a:r>
            <a:r>
              <a:rPr lang="en-US" sz="1800" dirty="0" smtClean="0"/>
              <a:t>RT.vi is located </a:t>
            </a:r>
            <a:r>
              <a:rPr lang="en-US" sz="1800" dirty="0"/>
              <a:t>under the </a:t>
            </a:r>
            <a:r>
              <a:rPr lang="en-US" sz="1800" dirty="0" smtClean="0"/>
              <a:t>Real-Time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r>
              <a:rPr lang="en-US" sz="2000" dirty="0" smtClean="0"/>
              <a:t>Look at the comments on the block diagram to understand the contents of the program. The flow of program should be similar to </a:t>
            </a:r>
            <a:r>
              <a:rPr lang="en-US" sz="2000" dirty="0" err="1" smtClean="0"/>
              <a:t>DAQmx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Ex-2 RT.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after modifying the FPGA code.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46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Ex-2 RT.vi and look at its block diagram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The Ex-2 </a:t>
            </a:r>
            <a:r>
              <a:rPr lang="en-US" dirty="0" smtClean="0">
                <a:latin typeface="Calibri" panose="020F0502020204030204" pitchFamily="34" charset="0"/>
              </a:rPr>
              <a:t>RT.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vi is located under the RT Target in the hierarchy. </a:t>
            </a:r>
            <a:r>
              <a:rPr lang="en-US" dirty="0"/>
              <a:t>This file contains the user interface and the block </a:t>
            </a:r>
            <a:r>
              <a:rPr lang="en-US" dirty="0" smtClean="0"/>
              <a:t>diagram.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595" t="27966" r="15792" b="14814"/>
          <a:stretch/>
        </p:blipFill>
        <p:spPr bwMode="auto">
          <a:xfrm>
            <a:off x="63427" y="1691376"/>
            <a:ext cx="6622147" cy="254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07182" y="1322044"/>
            <a:ext cx="612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Waveform Acquisition Code on RT using </a:t>
            </a:r>
            <a:r>
              <a:rPr lang="en-US" dirty="0" err="1" smtClean="0"/>
              <a:t>cRIO</a:t>
            </a:r>
            <a:r>
              <a:rPr lang="en-US" dirty="0" smtClean="0"/>
              <a:t> Waveform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Add FPGA Property Node</a:t>
            </a:r>
          </a:p>
          <a:p>
            <a:pPr lvl="1"/>
            <a:r>
              <a:rPr lang="en-US" sz="1800" dirty="0" smtClean="0"/>
              <a:t>Place </a:t>
            </a:r>
            <a:r>
              <a:rPr lang="en-US" sz="1800" b="1" i="1" dirty="0" smtClean="0"/>
              <a:t>Read/Wrote Property Node </a:t>
            </a:r>
            <a:r>
              <a:rPr lang="en-US" sz="1800" dirty="0" smtClean="0"/>
              <a:t>on the block diagram by opening the Functions Palette and navigate to </a:t>
            </a:r>
            <a:r>
              <a:rPr lang="en-US" sz="1800" b="1" i="1" dirty="0" smtClean="0"/>
              <a:t>FPGA Interface &gt;&gt; Read/Write Property Node. </a:t>
            </a:r>
          </a:p>
          <a:p>
            <a:pPr lvl="1"/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Insert FPGA Property Node</a:t>
            </a:r>
          </a:p>
          <a:p>
            <a:pPr marL="0" lvl="1">
              <a:spcBef>
                <a:spcPts val="1000"/>
              </a:spcBef>
            </a:pPr>
            <a:r>
              <a:rPr lang="en-US" sz="1800" dirty="0" smtClean="0"/>
              <a:t>Wire </a:t>
            </a:r>
            <a:r>
              <a:rPr lang="en-US" sz="1800" dirty="0"/>
              <a:t>the </a:t>
            </a:r>
            <a:r>
              <a:rPr lang="en-US" sz="1800" dirty="0" smtClean="0"/>
              <a:t>output reference </a:t>
            </a:r>
            <a:r>
              <a:rPr lang="en-US" sz="1800" dirty="0"/>
              <a:t>from the Run Method to the </a:t>
            </a:r>
            <a:r>
              <a:rPr lang="en-US" sz="1800" dirty="0" smtClean="0"/>
              <a:t>input reference of FPGA property node and then wire property method reference output to create channel.vi. Similarly, wire the error clusters to both sides of FPGA property node.</a:t>
            </a:r>
            <a:endParaRPr lang="en-US" sz="2400" b="1" i="1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73764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6681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the Ex-2 FPGA Code to add SPI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Add SPI Configuration Property Node before Create Channel.vi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595" t="27966" r="15792" b="14814"/>
          <a:stretch/>
        </p:blipFill>
        <p:spPr bwMode="auto">
          <a:xfrm>
            <a:off x="129781" y="139657"/>
            <a:ext cx="6622147" cy="254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 rotWithShape="1">
          <a:blip r:embed="rId3" cstate="print"/>
          <a:srcRect t="53947" b="5189"/>
          <a:stretch/>
        </p:blipFill>
        <p:spPr bwMode="auto">
          <a:xfrm>
            <a:off x="3716807" y="771969"/>
            <a:ext cx="2828925" cy="29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urved Connector 13"/>
          <p:cNvCxnSpPr/>
          <p:nvPr/>
        </p:nvCxnSpPr>
        <p:spPr>
          <a:xfrm rot="10800000" flipV="1">
            <a:off x="2466909" y="1611711"/>
            <a:ext cx="2565581" cy="44733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263" y="4520693"/>
            <a:ext cx="5095006" cy="683981"/>
            <a:chOff x="999131" y="4737949"/>
            <a:chExt cx="4010025" cy="4667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1" y="4737949"/>
              <a:ext cx="4010025" cy="466725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2151143" y="4783998"/>
              <a:ext cx="103939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65397" y="4896927"/>
              <a:ext cx="103939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9766" y="4780005"/>
              <a:ext cx="740381" cy="399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31392" y="4873203"/>
              <a:ext cx="740381" cy="399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rapezoid 29"/>
          <p:cNvSpPr/>
          <p:nvPr/>
        </p:nvSpPr>
        <p:spPr>
          <a:xfrm>
            <a:off x="749940" y="2182063"/>
            <a:ext cx="2924542" cy="2248140"/>
          </a:xfrm>
          <a:prstGeom prst="trapezoid">
            <a:avLst>
              <a:gd name="adj" fmla="val 607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1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109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the Ex-2 RT Code to add SPI Attributes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/>
          <a:srcRect l="1601" t="11503" r="27810" b="4448"/>
          <a:stretch/>
        </p:blipFill>
        <p:spPr bwMode="auto">
          <a:xfrm>
            <a:off x="0" y="22854"/>
            <a:ext cx="6348173" cy="31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 rotWithShape="1">
          <a:blip r:embed="rId3" cstate="print"/>
          <a:srcRect l="1559" t="15020" r="40998" b="4189"/>
          <a:stretch/>
        </p:blipFill>
        <p:spPr bwMode="auto">
          <a:xfrm>
            <a:off x="46048" y="3430140"/>
            <a:ext cx="6302125" cy="33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>
            <a:stCxn id="12" idx="1"/>
          </p:cNvCxnSpPr>
          <p:nvPr/>
        </p:nvCxnSpPr>
        <p:spPr>
          <a:xfrm flipV="1">
            <a:off x="-1" y="3318309"/>
            <a:ext cx="6685575" cy="304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3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Picture of RT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flipH="1" flipV="1">
            <a:off x="2415118" y="3037344"/>
            <a:ext cx="742422" cy="1451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8439" y="4597040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Settings can be adjusted</a:t>
            </a:r>
          </a:p>
          <a:p>
            <a:r>
              <a:rPr lang="en-US" dirty="0" smtClean="0"/>
              <a:t>to meet microphone requirements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/>
          <a:srcRect r="17984"/>
          <a:stretch/>
        </p:blipFill>
        <p:spPr>
          <a:xfrm>
            <a:off x="-1" y="637794"/>
            <a:ext cx="6219234" cy="22404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00912" y="1496292"/>
            <a:ext cx="1428412" cy="154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2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SPI PHY Settings</a:t>
            </a:r>
          </a:p>
          <a:p>
            <a:r>
              <a:rPr lang="en-US" sz="1800" dirty="0" smtClean="0"/>
              <a:t>Modify the </a:t>
            </a:r>
            <a:r>
              <a:rPr lang="en-US" sz="1800" i="1" dirty="0" smtClean="0"/>
              <a:t>“SPI PHY Settings” </a:t>
            </a:r>
            <a:r>
              <a:rPr lang="en-US" sz="1800" dirty="0" smtClean="0"/>
              <a:t>on the front panel to match the settings in Ex-1.</a:t>
            </a:r>
          </a:p>
          <a:p>
            <a:endParaRPr lang="en-US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Run the Real-Time Code</a:t>
            </a:r>
          </a:p>
          <a:p>
            <a:r>
              <a:rPr lang="en-US" sz="1800" dirty="0" smtClean="0"/>
              <a:t>After the FPGA Code is compiled, run “Ex-2 RT” Code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o acquire waveforms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RT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93" y="262171"/>
            <a:ext cx="3504134" cy="544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-80463" y="1816012"/>
            <a:ext cx="2363266" cy="3114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2353141" y="2208702"/>
            <a:ext cx="1730426" cy="975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83567" y="1747037"/>
            <a:ext cx="2654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these settings</a:t>
            </a:r>
          </a:p>
          <a:p>
            <a:r>
              <a:rPr lang="en-US" dirty="0"/>
              <a:t>t</a:t>
            </a:r>
            <a:r>
              <a:rPr lang="en-US" dirty="0" smtClean="0"/>
              <a:t>o match with the </a:t>
            </a:r>
          </a:p>
          <a:p>
            <a:r>
              <a:rPr lang="en-US" dirty="0" smtClean="0"/>
              <a:t>Microphone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74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Collect waveforms</a:t>
            </a:r>
          </a:p>
          <a:p>
            <a:r>
              <a:rPr lang="en-US" sz="1800" dirty="0" smtClean="0"/>
              <a:t>If you are able to collect waveforms as shown in Figure A, you are done with Exercise-2</a:t>
            </a:r>
          </a:p>
          <a:p>
            <a:endParaRPr lang="en-US" sz="1800" dirty="0"/>
          </a:p>
          <a:p>
            <a:r>
              <a:rPr lang="en-US" sz="1800" b="1" i="1" dirty="0" smtClean="0"/>
              <a:t>Congratulations on finishing Exercise-2 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of Exercise-2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Ex 2 Front Pa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1" y="1079500"/>
            <a:ext cx="6500704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r>
              <a:rPr lang="en-US" sz="2400" dirty="0" smtClean="0"/>
              <a:t>Description of </a:t>
            </a:r>
            <a:r>
              <a:rPr lang="en-US" sz="2400" dirty="0"/>
              <a:t>Exercise </a:t>
            </a:r>
            <a:r>
              <a:rPr lang="en-US" sz="2400" dirty="0" smtClean="0"/>
              <a:t>2: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project contains the </a:t>
            </a:r>
            <a:r>
              <a:rPr lang="en-US" sz="2400" dirty="0" smtClean="0"/>
              <a:t>System on Module (sbRIO-9651) </a:t>
            </a:r>
            <a:r>
              <a:rPr lang="en-US" sz="2400" dirty="0"/>
              <a:t>and </a:t>
            </a:r>
            <a:r>
              <a:rPr lang="en-US" sz="2400" dirty="0" smtClean="0"/>
              <a:t>CLIP required for </a:t>
            </a:r>
            <a:r>
              <a:rPr lang="en-US" sz="2400" dirty="0"/>
              <a:t>this exercise. </a:t>
            </a:r>
            <a:endParaRPr lang="en-US" sz="2400" dirty="0" smtClean="0"/>
          </a:p>
          <a:p>
            <a:r>
              <a:rPr lang="en-US" sz="2400" dirty="0"/>
              <a:t>To expand the hierarchy and reveal the </a:t>
            </a:r>
            <a:r>
              <a:rPr lang="en-US" sz="2400" dirty="0" smtClean="0"/>
              <a:t>content </a:t>
            </a:r>
            <a:r>
              <a:rPr lang="en-US" sz="2400" dirty="0"/>
              <a:t>of the project, click the “+” boxes next to each part of the </a:t>
            </a:r>
            <a:r>
              <a:rPr lang="en-US" sz="2400" dirty="0" err="1" smtClean="0"/>
              <a:t>sbRIO</a:t>
            </a:r>
            <a:r>
              <a:rPr lang="en-US" sz="2400" dirty="0" smtClean="0"/>
              <a:t> system </a:t>
            </a:r>
            <a:r>
              <a:rPr lang="en-US" sz="2400" dirty="0"/>
              <a:t>and measurement modules listed. </a:t>
            </a:r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440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the LabVIEW Project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Explore the project and expand the hierarchy on the </a:t>
            </a:r>
            <a:r>
              <a:rPr lang="en-US" dirty="0" smtClean="0"/>
              <a:t>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870" y="773647"/>
            <a:ext cx="3559887" cy="544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67398" y="3090269"/>
            <a:ext cx="1125415" cy="2877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38042" y="2954215"/>
            <a:ext cx="2114702" cy="242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7973" y="276954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66467" y="2351049"/>
            <a:ext cx="2114702" cy="242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5380" y="2166383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Target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50679" y="2052590"/>
            <a:ext cx="1988659" cy="23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5380" y="1808264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RT Target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2947" y="1197009"/>
            <a:ext cx="16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Host Computer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1672144" y="1381675"/>
            <a:ext cx="2590803" cy="520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4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VI Package Manager</a:t>
            </a:r>
          </a:p>
          <a:p>
            <a:r>
              <a:rPr lang="en-US" sz="2000" dirty="0" smtClean="0"/>
              <a:t>Navigate to </a:t>
            </a:r>
            <a:r>
              <a:rPr lang="en-US" sz="2000" b="1" dirty="0" smtClean="0"/>
              <a:t>Tools &gt;&gt; VI Package Manager </a:t>
            </a:r>
            <a:r>
              <a:rPr lang="en-US" sz="2000" dirty="0" smtClean="0"/>
              <a:t>to open the VI Package Manager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Search for “</a:t>
            </a:r>
            <a:r>
              <a:rPr lang="en-US" sz="2400" b="1" i="1" dirty="0" err="1" smtClean="0"/>
              <a:t>cRIO</a:t>
            </a:r>
            <a:r>
              <a:rPr lang="en-US" sz="2400" b="1" i="1" dirty="0" smtClean="0"/>
              <a:t>”</a:t>
            </a:r>
          </a:p>
          <a:p>
            <a:r>
              <a:rPr lang="en-US" sz="2000" dirty="0" smtClean="0"/>
              <a:t>To install the </a:t>
            </a:r>
            <a:r>
              <a:rPr lang="en-US" sz="2000" dirty="0" err="1" smtClean="0"/>
              <a:t>cRIO</a:t>
            </a:r>
            <a:r>
              <a:rPr lang="en-US" sz="2000" dirty="0" smtClean="0"/>
              <a:t> Waveform Library, search for “</a:t>
            </a:r>
            <a:r>
              <a:rPr lang="en-US" sz="2000" dirty="0" err="1" smtClean="0"/>
              <a:t>crio</a:t>
            </a:r>
            <a:r>
              <a:rPr lang="en-US" sz="2000" dirty="0" smtClean="0"/>
              <a:t>”.</a:t>
            </a:r>
          </a:p>
          <a:p>
            <a:r>
              <a:rPr lang="en-US" sz="2000" dirty="0" smtClean="0"/>
              <a:t>Find </a:t>
            </a:r>
            <a:r>
              <a:rPr lang="en-US" sz="2000" b="1" dirty="0" smtClean="0"/>
              <a:t>NI Compact RIO Waveform Library</a:t>
            </a:r>
            <a:r>
              <a:rPr lang="en-US" sz="2000" dirty="0" smtClean="0"/>
              <a:t> in the list.</a:t>
            </a:r>
          </a:p>
          <a:p>
            <a:endParaRPr lang="en-US" sz="2000" dirty="0"/>
          </a:p>
          <a:p>
            <a:r>
              <a:rPr lang="en-US" sz="2000" dirty="0" smtClean="0"/>
              <a:t>We will use this library for rest of our exercise as it has both FPGA and RT code templates which will reduce code development for Acquisition Projects on the Real-Time OS.</a:t>
            </a:r>
          </a:p>
          <a:p>
            <a:endParaRPr lang="en-US" sz="2400" b="1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26" y="53289"/>
            <a:ext cx="6486319" cy="63026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 rotWithShape="1">
          <a:blip r:embed="rId3" cstate="print"/>
          <a:srcRect r="31744" b="4465"/>
          <a:stretch/>
        </p:blipFill>
        <p:spPr bwMode="auto">
          <a:xfrm>
            <a:off x="2434015" y="2480063"/>
            <a:ext cx="4104932" cy="2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Isosceles Triangle 19"/>
          <p:cNvSpPr/>
          <p:nvPr/>
        </p:nvSpPr>
        <p:spPr>
          <a:xfrm>
            <a:off x="1032810" y="2480063"/>
            <a:ext cx="1453831" cy="3098435"/>
          </a:xfrm>
          <a:custGeom>
            <a:avLst/>
            <a:gdLst>
              <a:gd name="connsiteX0" fmla="*/ 0 w 1422962"/>
              <a:gd name="connsiteY0" fmla="*/ 2637603 h 2637603"/>
              <a:gd name="connsiteX1" fmla="*/ 1422962 w 1422962"/>
              <a:gd name="connsiteY1" fmla="*/ 0 h 2637603"/>
              <a:gd name="connsiteX2" fmla="*/ 1422962 w 1422962"/>
              <a:gd name="connsiteY2" fmla="*/ 2637603 h 2637603"/>
              <a:gd name="connsiteX3" fmla="*/ 0 w 1422962"/>
              <a:gd name="connsiteY3" fmla="*/ 2637603 h 2637603"/>
              <a:gd name="connsiteX0" fmla="*/ 0 w 1449276"/>
              <a:gd name="connsiteY0" fmla="*/ 2637603 h 2637603"/>
              <a:gd name="connsiteX1" fmla="*/ 1422962 w 1449276"/>
              <a:gd name="connsiteY1" fmla="*/ 0 h 2637603"/>
              <a:gd name="connsiteX2" fmla="*/ 1449276 w 1449276"/>
              <a:gd name="connsiteY2" fmla="*/ 2236320 h 2637603"/>
              <a:gd name="connsiteX3" fmla="*/ 0 w 1449276"/>
              <a:gd name="connsiteY3" fmla="*/ 2637603 h 263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276" h="2637603">
                <a:moveTo>
                  <a:pt x="0" y="2637603"/>
                </a:moveTo>
                <a:lnTo>
                  <a:pt x="1422962" y="0"/>
                </a:lnTo>
                <a:lnTo>
                  <a:pt x="1449276" y="2236320"/>
                </a:lnTo>
                <a:lnTo>
                  <a:pt x="0" y="2637603"/>
                </a:lnTo>
                <a:close/>
              </a:path>
            </a:pathLst>
          </a:custGeom>
          <a:gradFill flip="none" rotWithShape="0">
            <a:gsLst>
              <a:gs pos="37000">
                <a:srgbClr val="BAB176"/>
              </a:gs>
              <a:gs pos="0">
                <a:schemeClr val="accent4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4282" y="2756357"/>
            <a:ext cx="967027" cy="552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2629" y="-1066293"/>
            <a:ext cx="7984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Waveform Library (Required Component)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Installer</a:t>
            </a:r>
          </a:p>
          <a:p>
            <a:r>
              <a:rPr lang="en-US" sz="2000" dirty="0" smtClean="0"/>
              <a:t>Double Click on the “NI </a:t>
            </a:r>
            <a:r>
              <a:rPr lang="en-US" sz="2000" dirty="0" err="1" smtClean="0"/>
              <a:t>CompactRIO</a:t>
            </a:r>
            <a:r>
              <a:rPr lang="en-US" sz="2000" dirty="0" smtClean="0"/>
              <a:t> Waveform Library” in VI Package Manager to start the </a:t>
            </a:r>
            <a:r>
              <a:rPr lang="en-US" sz="2000" dirty="0" err="1" smtClean="0"/>
              <a:t>installion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Install the Package</a:t>
            </a:r>
          </a:p>
          <a:p>
            <a:r>
              <a:rPr lang="en-US" sz="2000" dirty="0" smtClean="0"/>
              <a:t>Click on the install button to start </a:t>
            </a:r>
            <a:r>
              <a:rPr lang="en-US" sz="2000" dirty="0" smtClean="0"/>
              <a:t>the installation </a:t>
            </a:r>
            <a:r>
              <a:rPr lang="en-US" sz="2000" dirty="0" smtClean="0"/>
              <a:t>of </a:t>
            </a:r>
            <a:r>
              <a:rPr lang="en-US" sz="2000" dirty="0" smtClean="0"/>
              <a:t>the waveform </a:t>
            </a:r>
            <a:r>
              <a:rPr lang="en-US" sz="2000" dirty="0" smtClean="0"/>
              <a:t>library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Accept the License Agreement to continue </a:t>
            </a:r>
            <a:r>
              <a:rPr lang="en-US" sz="2000" dirty="0" smtClean="0"/>
              <a:t>the </a:t>
            </a:r>
            <a:r>
              <a:rPr lang="en-US" sz="2000" dirty="0" smtClean="0"/>
              <a:t>installation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Click “Finish” to finish </a:t>
            </a:r>
            <a:r>
              <a:rPr lang="en-US" sz="2000" dirty="0" smtClean="0"/>
              <a:t>the installation</a:t>
            </a:r>
            <a:endParaRPr lang="en-US" sz="20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/>
          <a:srcRect r="31744" b="4465"/>
          <a:stretch/>
        </p:blipFill>
        <p:spPr bwMode="auto">
          <a:xfrm>
            <a:off x="138147" y="335499"/>
            <a:ext cx="4104932" cy="2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941" y="2591617"/>
            <a:ext cx="5735557" cy="411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677577" y="1341997"/>
            <a:ext cx="427597" cy="130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2538" y="3585238"/>
            <a:ext cx="1572242" cy="539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38" y="134199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&lt;Double Click&gt;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2629" y="-1066293"/>
            <a:ext cx="598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Waveform Library (..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</a:t>
            </a:r>
            <a:r>
              <a:rPr lang="en-US" sz="2400" b="1" i="1" dirty="0" smtClean="0"/>
              <a:t>Ex-2 FPGA.vi</a:t>
            </a:r>
          </a:p>
          <a:p>
            <a:pPr lvl="1"/>
            <a:r>
              <a:rPr lang="en-US" sz="1800" dirty="0"/>
              <a:t>Double-click on the file named Ex-2 FPGA.vi located under the FPGA target in the </a:t>
            </a:r>
            <a:r>
              <a:rPr lang="en-US" sz="1800" dirty="0" smtClean="0"/>
              <a:t>project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 block </a:t>
            </a:r>
            <a:r>
              <a:rPr lang="en-US" sz="2000" dirty="0"/>
              <a:t>diagram contains a While Loop with a sequence structure embedded to enforce loop timing. </a:t>
            </a:r>
            <a:r>
              <a:rPr lang="en-US" sz="2000" dirty="0" smtClean="0"/>
              <a:t>The </a:t>
            </a:r>
            <a:r>
              <a:rPr lang="en-US" sz="2000" dirty="0" err="1" smtClean="0"/>
              <a:t>cRIO</a:t>
            </a:r>
            <a:r>
              <a:rPr lang="en-US" sz="2000" dirty="0" smtClean="0"/>
              <a:t> waveform </a:t>
            </a:r>
            <a:r>
              <a:rPr lang="en-US" sz="2000" dirty="0" smtClean="0"/>
              <a:t>FPGA template  contains three sequences:</a:t>
            </a:r>
            <a:endParaRPr lang="en-US" sz="2000" dirty="0" smtClean="0"/>
          </a:p>
          <a:p>
            <a:pPr marL="457200" indent="-457200">
              <a:buAutoNum type="alphaLcParenR"/>
            </a:pPr>
            <a:r>
              <a:rPr lang="en-US" sz="2000" dirty="0" smtClean="0"/>
              <a:t>Initialization State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Interrupt to inform start of FPGA to Real-Time OS 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Acquisition Loop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FPGA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using the content from the previous exercise.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5" y="1463266"/>
            <a:ext cx="6533101" cy="343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225360" y="336662"/>
            <a:ext cx="10718" cy="1768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753" y="-1242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Initialization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8106" y="824801"/>
            <a:ext cx="4646" cy="1280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4774" y="476713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 Interrupt to Real-Time OS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60670" y="77391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Acquisition Loop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48226" y="1123755"/>
            <a:ext cx="10380" cy="1035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52629" y="-1066293"/>
            <a:ext cx="793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Ex-2 FPGA.vi and look at its block diagram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The Ex-2 FPGA.vi is located under the FPGA target in the hierarchy. This VI already contains timing code to use for this exercise.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7255" y="4486482"/>
            <a:ext cx="0" cy="842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8838" y="5329412"/>
            <a:ext cx="297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 FIFO to Transfer Data to </a:t>
            </a:r>
          </a:p>
          <a:p>
            <a:r>
              <a:rPr lang="en-US" dirty="0" smtClean="0"/>
              <a:t>Host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206281" y="3759637"/>
            <a:ext cx="4067" cy="1569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9247" y="532933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 to control</a:t>
            </a:r>
          </a:p>
          <a:p>
            <a:r>
              <a:rPr lang="en-US" dirty="0" smtClean="0"/>
              <a:t>Acquisition timing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18838" y="1432174"/>
            <a:ext cx="3" cy="1272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2927" y="1124173"/>
            <a:ext cx="286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Placeholder for Analog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Ex-1 FPGA Soln.vi</a:t>
            </a:r>
          </a:p>
          <a:p>
            <a:pPr lvl="1"/>
            <a:r>
              <a:rPr lang="en-US" sz="1800" dirty="0"/>
              <a:t>Double-click on the file named </a:t>
            </a:r>
            <a:r>
              <a:rPr lang="en-US" sz="1800" dirty="0" smtClean="0"/>
              <a:t>Ex-1 FPGA.vi which is located </a:t>
            </a:r>
            <a:r>
              <a:rPr lang="en-US" sz="1800" dirty="0"/>
              <a:t>under the </a:t>
            </a:r>
            <a:r>
              <a:rPr lang="en-US" sz="1800" dirty="0" smtClean="0"/>
              <a:t>FPGA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Select Highlighted Code</a:t>
            </a:r>
          </a:p>
          <a:p>
            <a:r>
              <a:rPr lang="en-US" sz="2000" dirty="0" smtClean="0"/>
              <a:t>Select the code highlighted with red box in the picture to create </a:t>
            </a:r>
            <a:r>
              <a:rPr lang="en-US" sz="2000" dirty="0" err="1" smtClean="0"/>
              <a:t>subVI</a:t>
            </a:r>
            <a:r>
              <a:rPr lang="en-US" sz="2000" dirty="0" smtClean="0"/>
              <a:t>. To create </a:t>
            </a:r>
            <a:r>
              <a:rPr lang="en-US" sz="2000" dirty="0" err="1" smtClean="0"/>
              <a:t>subVI</a:t>
            </a:r>
            <a:r>
              <a:rPr lang="en-US" sz="2000" dirty="0" smtClean="0"/>
              <a:t> from the selected section, navigate to </a:t>
            </a:r>
            <a:r>
              <a:rPr lang="en-US" sz="2000" b="1" dirty="0" smtClean="0"/>
              <a:t>Edit &gt;&gt; Create </a:t>
            </a:r>
            <a:r>
              <a:rPr lang="en-US" sz="2000" b="1" dirty="0" err="1" smtClean="0"/>
              <a:t>subVI</a:t>
            </a:r>
            <a:r>
              <a:rPr lang="en-US" sz="2000" dirty="0"/>
              <a:t> </a:t>
            </a:r>
            <a:r>
              <a:rPr lang="en-US" sz="2000" dirty="0" smtClean="0"/>
              <a:t>after the selecting the highlighted code</a:t>
            </a:r>
            <a:endParaRPr lang="en-US" sz="2000" b="1" dirty="0" smtClean="0">
              <a:effectLst/>
            </a:endParaRPr>
          </a:p>
          <a:p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-1008236"/>
            <a:ext cx="662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“SPI Engine Microphone ADC”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Group SPI Engine on FPGA into </a:t>
            </a:r>
            <a:r>
              <a:rPr lang="en-US" dirty="0" err="1" smtClean="0">
                <a:latin typeface="Calibri" panose="020F0502020204030204" pitchFamily="34" charset="0"/>
              </a:rPr>
              <a:t>subVI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/>
          <a:srcRect l="624" t="3720" r="54443" b="26016"/>
          <a:stretch/>
        </p:blipFill>
        <p:spPr bwMode="auto">
          <a:xfrm>
            <a:off x="3780971" y="3348745"/>
            <a:ext cx="2670629" cy="3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0" y="3192656"/>
            <a:ext cx="6737820" cy="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7" y="522110"/>
            <a:ext cx="5962543" cy="1774220"/>
          </a:xfrm>
          <a:prstGeom prst="rect">
            <a:avLst/>
          </a:prstGeom>
        </p:spPr>
      </p:pic>
      <p:cxnSp>
        <p:nvCxnSpPr>
          <p:cNvPr id="4" name="Curved Connector 3"/>
          <p:cNvCxnSpPr/>
          <p:nvPr/>
        </p:nvCxnSpPr>
        <p:spPr>
          <a:xfrm rot="16200000" flipV="1">
            <a:off x="1552129" y="3262633"/>
            <a:ext cx="3700439" cy="136684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PI Engine SubV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42" y="933391"/>
            <a:ext cx="4801041" cy="340555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Save the </a:t>
            </a:r>
            <a:r>
              <a:rPr lang="en-US" sz="2400" b="1" i="1" dirty="0" err="1" smtClean="0"/>
              <a:t>subVI</a:t>
            </a:r>
            <a:r>
              <a:rPr lang="en-US" sz="2400" b="1" i="1" dirty="0" smtClean="0"/>
              <a:t> as SPI Engine Microphone ADC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Change the Front Panel Connector Interface</a:t>
            </a:r>
          </a:p>
          <a:p>
            <a:r>
              <a:rPr lang="en-US" sz="1800" dirty="0" smtClean="0"/>
              <a:t>Modify </a:t>
            </a:r>
            <a:r>
              <a:rPr lang="en-US" sz="1800" dirty="0"/>
              <a:t>the interface by assigning the appropriate controls on the front panel. </a:t>
            </a:r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the Icon of the </a:t>
            </a:r>
            <a:r>
              <a:rPr lang="en-US" sz="2400" b="1" i="1" dirty="0" err="1" smtClean="0"/>
              <a:t>subVI</a:t>
            </a:r>
            <a:endParaRPr lang="en-US" sz="2400" b="1" i="1" dirty="0"/>
          </a:p>
          <a:p>
            <a:r>
              <a:rPr lang="en-US" sz="1800" dirty="0" smtClean="0"/>
              <a:t>Change the icon name to “SPI CMDS MIC” as shown in the picture</a:t>
            </a:r>
          </a:p>
          <a:p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-1008236"/>
            <a:ext cx="878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“SPI Engine Microphone ADC.vi”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Front Panel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98" y="-55549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Modify the Front Panel interface of “SPI Engine Microphone ADC.vi”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>
            <a:stCxn id="38" idx="2"/>
          </p:cNvCxnSpPr>
          <p:nvPr/>
        </p:nvCxnSpPr>
        <p:spPr>
          <a:xfrm flipH="1">
            <a:off x="4279900" y="627218"/>
            <a:ext cx="1468418" cy="6046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4292600" y="1142082"/>
            <a:ext cx="888854" cy="166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96349" y="22710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Enable Lines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81454" y="942027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DIO Lines</a:t>
            </a:r>
            <a:endParaRPr lang="en-US" sz="2000" b="1" dirty="0"/>
          </a:p>
        </p:txBody>
      </p:sp>
      <p:cxnSp>
        <p:nvCxnSpPr>
          <p:cNvPr id="42" name="Straight Arrow Connector 41"/>
          <p:cNvCxnSpPr>
            <a:stCxn id="44" idx="1"/>
          </p:cNvCxnSpPr>
          <p:nvPr/>
        </p:nvCxnSpPr>
        <p:spPr>
          <a:xfrm flipH="1" flipV="1">
            <a:off x="4279900" y="1371600"/>
            <a:ext cx="648473" cy="3749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8373" y="1546481"/>
            <a:ext cx="1740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References</a:t>
            </a:r>
            <a:endParaRPr lang="en-US" sz="2000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4196" y="4615022"/>
            <a:ext cx="6751840" cy="440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/>
          <p:nvPr/>
        </p:nvPicPr>
        <p:blipFill rotWithShape="1">
          <a:blip r:embed="rId3" cstate="print"/>
          <a:srcRect l="56533" t="14798" r="1220" b="2703"/>
          <a:stretch/>
        </p:blipFill>
        <p:spPr bwMode="auto">
          <a:xfrm>
            <a:off x="1608207" y="4831274"/>
            <a:ext cx="2059386" cy="189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27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463" y="53289"/>
            <a:ext cx="6397163" cy="337059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Ex-1 FPGA.vi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Double-click </a:t>
            </a:r>
            <a:r>
              <a:rPr lang="en-US" sz="2200" dirty="0"/>
              <a:t>on the file named </a:t>
            </a:r>
            <a:r>
              <a:rPr lang="en-US" sz="2200" dirty="0" smtClean="0"/>
              <a:t>Ex-1 FPGA.vi is located </a:t>
            </a:r>
            <a:r>
              <a:rPr lang="en-US" sz="2200" dirty="0"/>
              <a:t>under the </a:t>
            </a:r>
            <a:r>
              <a:rPr lang="en-US" sz="2200" dirty="0" smtClean="0"/>
              <a:t>FPGA target </a:t>
            </a:r>
            <a:r>
              <a:rPr lang="en-US" sz="2200" dirty="0"/>
              <a:t>in the </a:t>
            </a:r>
            <a:r>
              <a:rPr lang="en-US" sz="2200" dirty="0" smtClean="0"/>
              <a:t>hierarchy</a:t>
            </a:r>
          </a:p>
          <a:p>
            <a:pPr lvl="1"/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Select </a:t>
            </a:r>
            <a:r>
              <a:rPr lang="en-US" sz="2200" dirty="0"/>
              <a:t>the code highlighted with red box in the picture to create </a:t>
            </a:r>
            <a:r>
              <a:rPr lang="en-US" sz="2200" dirty="0" err="1"/>
              <a:t>subVI</a:t>
            </a:r>
            <a:r>
              <a:rPr lang="en-US" sz="2200" dirty="0"/>
              <a:t>. To create </a:t>
            </a:r>
            <a:r>
              <a:rPr lang="en-US" sz="2200" dirty="0" err="1"/>
              <a:t>subVI</a:t>
            </a:r>
            <a:r>
              <a:rPr lang="en-US" sz="2200" dirty="0"/>
              <a:t> from the selected section, navigate to </a:t>
            </a:r>
            <a:r>
              <a:rPr lang="en-US" sz="2200" b="1" dirty="0"/>
              <a:t>Edit &gt;&gt; Create </a:t>
            </a:r>
            <a:r>
              <a:rPr lang="en-US" sz="2200" b="1" dirty="0" err="1"/>
              <a:t>subVI</a:t>
            </a:r>
            <a:r>
              <a:rPr lang="en-US" sz="2200" dirty="0"/>
              <a:t> after the selecting the highlighted code</a:t>
            </a:r>
            <a:endParaRPr lang="en-US" sz="2200" b="1" dirty="0"/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27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“SPI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Microphone ADC”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3715" y="1422400"/>
            <a:ext cx="4659085" cy="17925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/>
          <a:srcRect l="624" t="3720" r="54443" b="26016"/>
          <a:stretch/>
        </p:blipFill>
        <p:spPr bwMode="auto">
          <a:xfrm>
            <a:off x="3780971" y="3348745"/>
            <a:ext cx="2670629" cy="3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urved Connector 8"/>
          <p:cNvCxnSpPr/>
          <p:nvPr/>
        </p:nvCxnSpPr>
        <p:spPr>
          <a:xfrm rot="16200000" flipV="1">
            <a:off x="2000434" y="3710937"/>
            <a:ext cx="2581362" cy="158931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PI CM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" y="886570"/>
            <a:ext cx="5232400" cy="440016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4241800"/>
            <a:ext cx="6184900" cy="115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457200" indent="-457200">
              <a:buAutoNum type="alphaLcParenR"/>
            </a:pPr>
            <a:r>
              <a:rPr lang="en-US" sz="2400" b="1" i="1" dirty="0" smtClean="0"/>
              <a:t>Disconnect all Terminals</a:t>
            </a:r>
          </a:p>
          <a:p>
            <a:r>
              <a:rPr lang="en-US" sz="1800" dirty="0" smtClean="0"/>
              <a:t>Right Click on the Icon in the right corner, select “Disconnect all terminals”</a:t>
            </a:r>
          </a:p>
          <a:p>
            <a:endParaRPr lang="en-US" sz="1800" dirty="0"/>
          </a:p>
          <a:p>
            <a:r>
              <a:rPr lang="en-US" sz="2400" b="1" i="1" dirty="0" smtClean="0"/>
              <a:t>b) Create </a:t>
            </a:r>
            <a:r>
              <a:rPr lang="en-US" sz="2400" b="1" i="1" dirty="0"/>
              <a:t>Front Panel </a:t>
            </a:r>
            <a:r>
              <a:rPr lang="en-US" sz="2400" b="1" i="1" dirty="0" smtClean="0"/>
              <a:t>Interface</a:t>
            </a:r>
            <a:endParaRPr lang="en-US" sz="1800" dirty="0" smtClean="0"/>
          </a:p>
          <a:p>
            <a:r>
              <a:rPr lang="en-US" sz="1800" dirty="0" smtClean="0"/>
              <a:t>Connect Front Panel Controls as shown in picture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SPI References to top left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SPI PHY Settings to left side, second from Top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Chip Select to Middle Top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Data To Device bottom left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Data From Device right side</a:t>
            </a:r>
          </a:p>
          <a:p>
            <a:pPr marL="400050" indent="-400050">
              <a:buAutoNum type="romanLcParenR"/>
            </a:pPr>
            <a:endParaRPr lang="en-US" sz="1800" dirty="0"/>
          </a:p>
          <a:p>
            <a:r>
              <a:rPr lang="en-US" sz="2400" b="1" i="1" dirty="0" smtClean="0"/>
              <a:t>c) Repaint </a:t>
            </a:r>
            <a:r>
              <a:rPr lang="en-US" sz="2400" b="1" i="1" dirty="0" err="1" smtClean="0"/>
              <a:t>subVI</a:t>
            </a:r>
            <a:r>
              <a:rPr lang="en-US" sz="2400" b="1" i="1" dirty="0" smtClean="0"/>
              <a:t> Icon</a:t>
            </a:r>
          </a:p>
          <a:p>
            <a:r>
              <a:rPr lang="en-US" sz="1800" dirty="0" smtClean="0"/>
              <a:t>Repaint </a:t>
            </a:r>
            <a:r>
              <a:rPr lang="en-US" sz="1800" dirty="0" err="1" smtClean="0"/>
              <a:t>subVI</a:t>
            </a:r>
            <a:r>
              <a:rPr lang="en-US" sz="1800" dirty="0" smtClean="0"/>
              <a:t> Icon as shown in picture and give a name</a:t>
            </a:r>
          </a:p>
          <a:p>
            <a:r>
              <a:rPr lang="en-US" sz="1800" dirty="0" smtClean="0"/>
              <a:t>“SPI CMDS MIC” as shown in the picture</a:t>
            </a:r>
            <a:endParaRPr lang="en-US" sz="1800" dirty="0"/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6473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Reconnect all the Front Panel Components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/>
          <a:srcRect l="57368" t="16842" r="1241" b="2145"/>
          <a:stretch/>
        </p:blipFill>
        <p:spPr bwMode="auto">
          <a:xfrm>
            <a:off x="188685" y="4806173"/>
            <a:ext cx="2097313" cy="183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603641" y="330985"/>
            <a:ext cx="2582" cy="885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4693180" y="900782"/>
            <a:ext cx="627974" cy="370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2649" y="-1492"/>
            <a:ext cx="21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API References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21154" y="70072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Chip Select</a:t>
            </a:r>
            <a:endParaRPr lang="en-US" sz="2000" b="1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4606223" y="1411517"/>
            <a:ext cx="766650" cy="11620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72873" y="2219581"/>
            <a:ext cx="98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To</a:t>
            </a:r>
          </a:p>
          <a:p>
            <a:r>
              <a:rPr lang="en-US" sz="2000" b="1" dirty="0" smtClean="0"/>
              <a:t>Device</a:t>
            </a:r>
            <a:endParaRPr lang="en-US" sz="2000" b="1" dirty="0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/>
          <a:srcRect l="-721" t="2522" b="44059"/>
          <a:stretch/>
        </p:blipFill>
        <p:spPr bwMode="auto">
          <a:xfrm>
            <a:off x="2243135" y="2984642"/>
            <a:ext cx="4338402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694349" y="404908"/>
            <a:ext cx="190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PHY Settings</a:t>
            </a:r>
            <a:endParaRPr lang="en-US" sz="2000" b="1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600705" y="604963"/>
            <a:ext cx="971295" cy="70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71954" y="1475427"/>
            <a:ext cx="1292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From</a:t>
            </a:r>
          </a:p>
          <a:p>
            <a:r>
              <a:rPr lang="en-US" sz="2000" b="1" dirty="0" smtClean="0"/>
              <a:t>Device</a:t>
            </a:r>
            <a:endParaRPr lang="en-US" sz="2000" b="1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 flipV="1">
            <a:off x="4826000" y="1333501"/>
            <a:ext cx="545954" cy="4958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1525</Words>
  <Application>Microsoft Office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Build Real-Time Controller Code (Exercise-2)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kalyanramu</dc:creator>
  <cp:lastModifiedBy>Ian Knox</cp:lastModifiedBy>
  <cp:revision>207</cp:revision>
  <dcterms:created xsi:type="dcterms:W3CDTF">2015-07-19T00:00:11Z</dcterms:created>
  <dcterms:modified xsi:type="dcterms:W3CDTF">2015-07-31T15:25:21Z</dcterms:modified>
</cp:coreProperties>
</file>