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61" r:id="rId6"/>
    <p:sldId id="267" r:id="rId7"/>
    <p:sldId id="274" r:id="rId8"/>
    <p:sldId id="271" r:id="rId9"/>
    <p:sldId id="272" r:id="rId10"/>
    <p:sldId id="270" r:id="rId11"/>
    <p:sldId id="275" r:id="rId12"/>
    <p:sldId id="269" r:id="rId13"/>
    <p:sldId id="262" r:id="rId14"/>
    <p:sldId id="265" r:id="rId15"/>
    <p:sldId id="266" r:id="rId16"/>
    <p:sldId id="268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8" autoAdjust="0"/>
    <p:restoredTop sz="94660"/>
  </p:normalViewPr>
  <p:slideViewPr>
    <p:cSldViewPr snapToGrid="0">
      <p:cViewPr>
        <p:scale>
          <a:sx n="66" d="100"/>
          <a:sy n="66" d="100"/>
        </p:scale>
        <p:origin x="1077" y="7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7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4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0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5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3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7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EC0B-754B-4A80-883F-145E4B31EAD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FBC3-3E6A-483B-8B79-FDDD3A14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 smtClean="0"/>
              <a:t>Add SPI Components to Ex-2 FPGA Block Diagram</a:t>
            </a:r>
          </a:p>
          <a:p>
            <a:r>
              <a:rPr lang="en-US" sz="1800" dirty="0" smtClean="0"/>
              <a:t>Copy the following components from Ex-1 FPGA to Ex-2 FPGA</a:t>
            </a:r>
          </a:p>
          <a:p>
            <a:pPr marL="342900" indent="-342900">
              <a:buAutoNum type="alphaLcParenR"/>
            </a:pPr>
            <a:r>
              <a:rPr lang="en-US" sz="1800" dirty="0" smtClean="0"/>
              <a:t>“SPI Engine Microphone ADC.vi”</a:t>
            </a:r>
          </a:p>
          <a:p>
            <a:pPr marL="342900" indent="-342900">
              <a:buAutoNum type="alphaLcParenR"/>
            </a:pPr>
            <a:r>
              <a:rPr lang="en-US" sz="1800" dirty="0" smtClean="0"/>
              <a:t>“SPI Commands Microphone ADC.vi”</a:t>
            </a:r>
          </a:p>
          <a:p>
            <a:pPr marL="342900" indent="-342900">
              <a:buAutoNum type="alphaLcParenR"/>
            </a:pPr>
            <a:r>
              <a:rPr lang="en-US" sz="1800" dirty="0" smtClean="0"/>
              <a:t>“Initialize SPI Internal References.vi”</a:t>
            </a:r>
          </a:p>
          <a:p>
            <a:pPr marL="342900" indent="-342900">
              <a:buAutoNum type="alphaL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Connect </a:t>
            </a:r>
            <a:r>
              <a:rPr lang="en-US" sz="2000" b="1" i="1" dirty="0" smtClean="0"/>
              <a:t>“SPI </a:t>
            </a:r>
            <a:r>
              <a:rPr lang="en-US" sz="2000" b="1" i="1" dirty="0"/>
              <a:t>API Internal </a:t>
            </a:r>
            <a:r>
              <a:rPr lang="en-US" sz="2000" b="1" i="1" dirty="0" smtClean="0"/>
              <a:t>References”</a:t>
            </a:r>
          </a:p>
          <a:p>
            <a:r>
              <a:rPr lang="en-US" sz="2000" dirty="0" smtClean="0"/>
              <a:t>Wire the “SPI API Internal Reference” of Initialize SPI Internal References.vi to input to the same named input of SPI Engine Microphone ADC.vi and SPI Commands Microphone ADC.vi</a:t>
            </a:r>
            <a:endParaRPr lang="en-US" sz="2000" dirty="0"/>
          </a:p>
          <a:p>
            <a:endParaRPr lang="en-US" sz="1800" dirty="0" smtClean="0"/>
          </a:p>
          <a:p>
            <a:pPr marL="342900" indent="-342900">
              <a:buAutoNum type="alphaLcParenR"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5378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SPI Components to Ex-2 FPGA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/>
          <a:srcRect l="23164" t="15378" r="15542" b="2355"/>
          <a:stretch/>
        </p:blipFill>
        <p:spPr bwMode="auto">
          <a:xfrm>
            <a:off x="391885" y="333828"/>
            <a:ext cx="6037944" cy="399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1400375" y="1695836"/>
            <a:ext cx="799301" cy="6892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0132" y="230047"/>
            <a:ext cx="799301" cy="6892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84747" y="343159"/>
            <a:ext cx="651645" cy="494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969477" y="2385113"/>
            <a:ext cx="1048683" cy="2220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66112" y="4510295"/>
            <a:ext cx="34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 Commands Microphone ADC.vi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64608" y="678121"/>
            <a:ext cx="863629" cy="52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8236" y="546111"/>
            <a:ext cx="34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 Engine Microphone ADC.vi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8236" y="28251"/>
            <a:ext cx="34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SPI Internal References.vi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1028282" y="212917"/>
            <a:ext cx="2099954" cy="26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0338" y="5077158"/>
            <a:ext cx="6667482" cy="1918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/>
          <p:nvPr/>
        </p:nvPicPr>
        <p:blipFill rotWithShape="1">
          <a:blip r:embed="rId3" cstate="print"/>
          <a:srcRect l="57368" t="16843" r="10044" b="17224"/>
          <a:stretch/>
        </p:blipFill>
        <p:spPr bwMode="auto">
          <a:xfrm>
            <a:off x="2783631" y="6129481"/>
            <a:ext cx="545047" cy="50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/>
          <p:cNvPicPr/>
          <p:nvPr/>
        </p:nvPicPr>
        <p:blipFill rotWithShape="1">
          <a:blip r:embed="rId4" cstate="print"/>
          <a:srcRect l="56534" t="14798" r="9776" b="17037"/>
          <a:stretch/>
        </p:blipFill>
        <p:spPr bwMode="auto">
          <a:xfrm>
            <a:off x="2792161" y="5302910"/>
            <a:ext cx="536517" cy="54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/>
          <p:cNvPicPr/>
          <p:nvPr/>
        </p:nvPicPr>
        <p:blipFill rotWithShape="1">
          <a:blip r:embed="rId2" cstate="print"/>
          <a:srcRect l="27949" t="20886" r="70233" b="76083"/>
          <a:stretch/>
        </p:blipFill>
        <p:spPr bwMode="auto">
          <a:xfrm>
            <a:off x="707040" y="5514912"/>
            <a:ext cx="717390" cy="61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Connector 31"/>
          <p:cNvCxnSpPr>
            <a:endCxn id="29" idx="1"/>
          </p:cNvCxnSpPr>
          <p:nvPr/>
        </p:nvCxnSpPr>
        <p:spPr>
          <a:xfrm>
            <a:off x="1400375" y="5575576"/>
            <a:ext cx="139178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8" idx="1"/>
          </p:cNvCxnSpPr>
          <p:nvPr/>
        </p:nvCxnSpPr>
        <p:spPr>
          <a:xfrm>
            <a:off x="1969477" y="5575576"/>
            <a:ext cx="814154" cy="806289"/>
          </a:xfrm>
          <a:prstGeom prst="bentConnector3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493819" y="5856816"/>
            <a:ext cx="1413163" cy="1667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77964" y="5654198"/>
            <a:ext cx="26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 API Internal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Create Constant for I/O Terminal  </a:t>
            </a:r>
          </a:p>
          <a:p>
            <a:r>
              <a:rPr lang="en-US" sz="1800" dirty="0" smtClean="0"/>
              <a:t>Right Click on the “” Terminal of SPI Engine and create constant. Select the appropriate I/O terminals to match the ones in Ex-1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Create Constant for I/O Terminal Enable</a:t>
            </a:r>
          </a:p>
          <a:p>
            <a:r>
              <a:rPr lang="en-US" sz="1800" dirty="0"/>
              <a:t>Right Click on the “” Terminal of SPI Engine and create constant. Select the appropriate I/O terminals to match the ones in </a:t>
            </a:r>
            <a:r>
              <a:rPr lang="en-US" sz="1800" dirty="0" smtClean="0"/>
              <a:t>Ex-1</a:t>
            </a:r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Select the correct terminals to match Ex-1 I/O lines</a:t>
            </a:r>
          </a:p>
          <a:p>
            <a:r>
              <a:rPr lang="en-US" sz="1800" dirty="0" smtClean="0"/>
              <a:t>Select the I/O terminals and enable terminals to match Ex-1. This is crucial step, it is very common to do simulation at this step to verify correctness of the code.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Check Completed FPGA Code</a:t>
            </a:r>
          </a:p>
          <a:p>
            <a:r>
              <a:rPr lang="en-US" sz="1800" dirty="0" smtClean="0"/>
              <a:t>Check to ensure that final FPGA Code matches the picture shown in left</a:t>
            </a:r>
          </a:p>
          <a:p>
            <a:endParaRPr lang="en-US" sz="2000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5060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Completed Picture of FPGA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850" y="492080"/>
            <a:ext cx="5939155" cy="456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326115" y="837667"/>
            <a:ext cx="2410691" cy="2090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7489" y="210936"/>
            <a:ext cx="2410691" cy="2090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18484" y="2928639"/>
            <a:ext cx="499191" cy="3237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83715" y="2267109"/>
            <a:ext cx="3802" cy="3264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654" y="6158440"/>
            <a:ext cx="370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constant for SCLK, CS, MOSI,MISO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38896" y="5531709"/>
            <a:ext cx="491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constant for SCLK, CS, MOSI,MISO Enable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Compile the Ex-2 FPGA Code</a:t>
            </a:r>
          </a:p>
          <a:p>
            <a:pPr lvl="1"/>
            <a:r>
              <a:rPr lang="en-US" sz="1800" dirty="0"/>
              <a:t>Double-click on the file named Ex-2 </a:t>
            </a:r>
            <a:r>
              <a:rPr lang="en-US" sz="1800" dirty="0" smtClean="0"/>
              <a:t>RT.vi is located </a:t>
            </a:r>
            <a:r>
              <a:rPr lang="en-US" sz="1800" dirty="0"/>
              <a:t>under the </a:t>
            </a:r>
            <a:r>
              <a:rPr lang="en-US" sz="1800" dirty="0" smtClean="0"/>
              <a:t>Real-Time target </a:t>
            </a:r>
            <a:r>
              <a:rPr lang="en-US" sz="1800" dirty="0"/>
              <a:t>in the hierarchy as shown in Figure A </a:t>
            </a:r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Block Diagram</a:t>
            </a:r>
          </a:p>
          <a:p>
            <a:r>
              <a:rPr lang="en-US" sz="2000" dirty="0" smtClean="0"/>
              <a:t>Look at the comments on the block diagram to understand the contents of the program. The flow of program should be similar to </a:t>
            </a:r>
            <a:r>
              <a:rPr lang="en-US" sz="2000" dirty="0" err="1" smtClean="0"/>
              <a:t>DAQmx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>
              <a:effectLst/>
            </a:endParaRPr>
          </a:p>
          <a:p>
            <a:r>
              <a:rPr lang="en-US" sz="2000" b="1" i="1" dirty="0" smtClean="0"/>
              <a:t>We will modify </a:t>
            </a:r>
            <a:r>
              <a:rPr lang="en-US" sz="2000" b="1" i="1" dirty="0"/>
              <a:t>this </a:t>
            </a:r>
            <a:r>
              <a:rPr lang="en-US" sz="2000" b="1" i="1" dirty="0" smtClean="0"/>
              <a:t>Ex-2 RT. vi </a:t>
            </a:r>
            <a:r>
              <a:rPr lang="en-US" sz="2000" b="1" i="1" dirty="0"/>
              <a:t>to acquire input from a </a:t>
            </a:r>
            <a:r>
              <a:rPr lang="en-US" sz="2000" b="1" i="1" dirty="0" smtClean="0"/>
              <a:t>microphone after modifying the FPGA code.</a:t>
            </a:r>
            <a:endParaRPr lang="en-US" sz="2000" b="1" i="1" dirty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3727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Compile the FPGA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8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Ex-2 RT.vi</a:t>
            </a:r>
          </a:p>
          <a:p>
            <a:pPr lvl="1"/>
            <a:r>
              <a:rPr lang="en-US" sz="1800" dirty="0"/>
              <a:t>Double-click on the file named Ex-2 </a:t>
            </a:r>
            <a:r>
              <a:rPr lang="en-US" sz="1800" dirty="0" smtClean="0"/>
              <a:t>RT.vi is located </a:t>
            </a:r>
            <a:r>
              <a:rPr lang="en-US" sz="1800" dirty="0"/>
              <a:t>under the </a:t>
            </a:r>
            <a:r>
              <a:rPr lang="en-US" sz="1800" dirty="0" smtClean="0"/>
              <a:t>Real-Time target </a:t>
            </a:r>
            <a:r>
              <a:rPr lang="en-US" sz="1800" dirty="0"/>
              <a:t>in the hierarchy as shown in Figure A </a:t>
            </a:r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Block Diagram</a:t>
            </a:r>
          </a:p>
          <a:p>
            <a:r>
              <a:rPr lang="en-US" sz="2000" dirty="0" smtClean="0"/>
              <a:t>Look at the comments on the block diagram to understand the contents of the program. The flow of program should be similar to </a:t>
            </a:r>
            <a:r>
              <a:rPr lang="en-US" sz="2000" dirty="0" err="1" smtClean="0"/>
              <a:t>DAQmx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>
              <a:effectLst/>
            </a:endParaRPr>
          </a:p>
          <a:p>
            <a:r>
              <a:rPr lang="en-US" sz="2000" b="1" i="1" dirty="0" smtClean="0"/>
              <a:t>We will modify </a:t>
            </a:r>
            <a:r>
              <a:rPr lang="en-US" sz="2000" b="1" i="1" dirty="0"/>
              <a:t>this </a:t>
            </a:r>
            <a:r>
              <a:rPr lang="en-US" sz="2000" b="1" i="1" dirty="0" smtClean="0"/>
              <a:t>Ex-2 RT. vi </a:t>
            </a:r>
            <a:r>
              <a:rPr lang="en-US" sz="2000" b="1" i="1" dirty="0"/>
              <a:t>to acquire input from a </a:t>
            </a:r>
            <a:r>
              <a:rPr lang="en-US" sz="2000" b="1" i="1" dirty="0" smtClean="0"/>
              <a:t>microphone after modifying the FPGA code.</a:t>
            </a:r>
            <a:endParaRPr lang="en-US" sz="2000" b="1" i="1" dirty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746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the Ex-2 RT.vi and look at its block diagram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-55565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</a:rPr>
              <a:t>The Ex-2 </a:t>
            </a:r>
            <a:r>
              <a:rPr lang="en-US" dirty="0" smtClean="0">
                <a:latin typeface="Calibri" panose="020F0502020204030204" pitchFamily="34" charset="0"/>
              </a:rPr>
              <a:t>RT.</a:t>
            </a:r>
            <a:r>
              <a:rPr lang="en-US" dirty="0" smtClean="0">
                <a:effectLst/>
                <a:latin typeface="Calibri" panose="020F0502020204030204" pitchFamily="34" charset="0"/>
              </a:rPr>
              <a:t>vi is located under the RT Target in the hierarchy. </a:t>
            </a:r>
            <a:r>
              <a:rPr lang="en-US" dirty="0"/>
              <a:t>This file contains the user interface and the block </a:t>
            </a:r>
            <a:r>
              <a:rPr lang="en-US" dirty="0" smtClean="0"/>
              <a:t>diagram.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/>
          <a:srcRect l="5595" t="27966" r="15792" b="14814"/>
          <a:stretch/>
        </p:blipFill>
        <p:spPr bwMode="auto">
          <a:xfrm>
            <a:off x="63427" y="1691376"/>
            <a:ext cx="6622147" cy="254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07182" y="1322044"/>
            <a:ext cx="612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Waveform Acquisition Code on RT using </a:t>
            </a:r>
            <a:r>
              <a:rPr lang="en-US" dirty="0" err="1" smtClean="0"/>
              <a:t>cRIO</a:t>
            </a:r>
            <a:r>
              <a:rPr lang="en-US" dirty="0" smtClean="0"/>
              <a:t> Waveform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Add FPGA Property Node</a:t>
            </a:r>
          </a:p>
          <a:p>
            <a:pPr lvl="1"/>
            <a:r>
              <a:rPr lang="en-US" sz="1800" dirty="0" smtClean="0"/>
              <a:t>Place </a:t>
            </a:r>
            <a:r>
              <a:rPr lang="en-US" sz="1800" b="1" i="1" dirty="0" smtClean="0"/>
              <a:t>Read/Wrote Property Node </a:t>
            </a:r>
            <a:r>
              <a:rPr lang="en-US" sz="1800" dirty="0" smtClean="0"/>
              <a:t>on the block diagram by opening the Functions Palette and navigate to </a:t>
            </a:r>
            <a:r>
              <a:rPr lang="en-US" sz="1800" b="1" i="1" dirty="0" smtClean="0"/>
              <a:t>FPGA Interface &gt;&gt; Read/Write Property Node. </a:t>
            </a:r>
          </a:p>
          <a:p>
            <a:pPr lvl="1"/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Insert FPGA Property Node</a:t>
            </a:r>
          </a:p>
          <a:p>
            <a:pPr marL="0" lvl="1">
              <a:spcBef>
                <a:spcPts val="1000"/>
              </a:spcBef>
            </a:pPr>
            <a:r>
              <a:rPr lang="en-US" sz="1800" dirty="0" smtClean="0"/>
              <a:t>Wire </a:t>
            </a:r>
            <a:r>
              <a:rPr lang="en-US" sz="1800" dirty="0"/>
              <a:t>the </a:t>
            </a:r>
            <a:r>
              <a:rPr lang="en-US" sz="1800" dirty="0" smtClean="0"/>
              <a:t>output reference </a:t>
            </a:r>
            <a:r>
              <a:rPr lang="en-US" sz="1800" dirty="0"/>
              <a:t>from the Run Method to the </a:t>
            </a:r>
            <a:r>
              <a:rPr lang="en-US" sz="1800" dirty="0" smtClean="0"/>
              <a:t>input reference of FPGA property node and then wire property method reference output to create channel.vi. Similarly, wire the error clusters to both sides of FPGA property node.</a:t>
            </a:r>
            <a:endParaRPr lang="en-US" sz="2400" b="1" i="1" dirty="0" smtClean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73764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6681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Modify the Ex-2 FPGA Code to add SPI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-55565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</a:rPr>
              <a:t>Add SPI Configuration Property Node before Create Channel.vi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/>
          <a:srcRect l="5595" t="27966" r="15792" b="14814"/>
          <a:stretch/>
        </p:blipFill>
        <p:spPr bwMode="auto">
          <a:xfrm>
            <a:off x="129781" y="139657"/>
            <a:ext cx="6622147" cy="254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 rotWithShape="1">
          <a:blip r:embed="rId3" cstate="print"/>
          <a:srcRect t="53947" b="5189"/>
          <a:stretch/>
        </p:blipFill>
        <p:spPr bwMode="auto">
          <a:xfrm>
            <a:off x="3716807" y="771969"/>
            <a:ext cx="2828925" cy="299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Curved Connector 13"/>
          <p:cNvCxnSpPr/>
          <p:nvPr/>
        </p:nvCxnSpPr>
        <p:spPr>
          <a:xfrm rot="10800000" flipV="1">
            <a:off x="2466909" y="1611711"/>
            <a:ext cx="2565581" cy="44733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6263" y="4520693"/>
            <a:ext cx="5095006" cy="683981"/>
            <a:chOff x="999131" y="4737949"/>
            <a:chExt cx="4010025" cy="4667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9131" y="4737949"/>
              <a:ext cx="4010025" cy="466725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2151143" y="4783998"/>
              <a:ext cx="103939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165397" y="4896927"/>
              <a:ext cx="103939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69766" y="4780005"/>
              <a:ext cx="740381" cy="3993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31392" y="4873203"/>
              <a:ext cx="740381" cy="3993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rapezoid 29"/>
          <p:cNvSpPr/>
          <p:nvPr/>
        </p:nvSpPr>
        <p:spPr>
          <a:xfrm>
            <a:off x="749940" y="2182063"/>
            <a:ext cx="2924542" cy="2248140"/>
          </a:xfrm>
          <a:prstGeom prst="trapezoid">
            <a:avLst>
              <a:gd name="adj" fmla="val 607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Modify Property Node</a:t>
            </a:r>
          </a:p>
          <a:p>
            <a:r>
              <a:rPr lang="en-US" sz="2000" dirty="0" smtClean="0"/>
              <a:t>Right click on the property node and select “SPI PHY Settings”</a:t>
            </a:r>
            <a:endParaRPr lang="en-US" sz="2000" dirty="0"/>
          </a:p>
          <a:p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Create Control for SPI PHY Settings</a:t>
            </a:r>
          </a:p>
          <a:p>
            <a:r>
              <a:rPr lang="en-US" sz="2000" dirty="0" smtClean="0"/>
              <a:t>Right click on the “SPI PHY Settings” and create control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7109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Modify the Ex-2 RT Code to add SPI Attributes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 cstate="print"/>
          <a:srcRect l="1601" t="11503" r="27810" b="4448"/>
          <a:stretch/>
        </p:blipFill>
        <p:spPr bwMode="auto">
          <a:xfrm>
            <a:off x="0" y="22854"/>
            <a:ext cx="6348173" cy="316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 rotWithShape="1">
          <a:blip r:embed="rId3" cstate="print"/>
          <a:srcRect l="1559" t="15020" r="40998" b="4189"/>
          <a:stretch/>
        </p:blipFill>
        <p:spPr bwMode="auto">
          <a:xfrm>
            <a:off x="46048" y="3430140"/>
            <a:ext cx="6302125" cy="334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>
            <a:stCxn id="12" idx="1"/>
          </p:cNvCxnSpPr>
          <p:nvPr/>
        </p:nvCxnSpPr>
        <p:spPr>
          <a:xfrm flipV="1">
            <a:off x="-1" y="3318309"/>
            <a:ext cx="6685575" cy="304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Modify Property Node</a:t>
            </a:r>
          </a:p>
          <a:p>
            <a:r>
              <a:rPr lang="en-US" sz="2000" dirty="0" smtClean="0"/>
              <a:t>Right click on the property node and select “SPI PHY Settings”</a:t>
            </a:r>
            <a:endParaRPr lang="en-US" sz="2000" dirty="0"/>
          </a:p>
          <a:p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Create Control for SPI PHY Settings</a:t>
            </a:r>
          </a:p>
          <a:p>
            <a:r>
              <a:rPr lang="en-US" sz="2000" dirty="0" smtClean="0"/>
              <a:t>Right click on the “SPI PHY Settings” and create control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Completed Picture of RT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>
            <a:stCxn id="12" idx="1"/>
          </p:cNvCxnSpPr>
          <p:nvPr/>
        </p:nvCxnSpPr>
        <p:spPr>
          <a:xfrm flipV="1">
            <a:off x="-1" y="3318309"/>
            <a:ext cx="6685575" cy="304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5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Modify Property Node</a:t>
            </a:r>
          </a:p>
          <a:p>
            <a:r>
              <a:rPr lang="en-US" sz="2000" dirty="0" smtClean="0"/>
              <a:t>Right click on the property node and select “SPI PHY Settings”</a:t>
            </a:r>
            <a:endParaRPr lang="en-US" sz="2000" dirty="0"/>
          </a:p>
          <a:p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Create Control for SPI PHY Settings</a:t>
            </a:r>
          </a:p>
          <a:p>
            <a:r>
              <a:rPr lang="en-US" sz="2000" dirty="0" smtClean="0"/>
              <a:t>Right click on the “SPI PHY Settings” and create control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1875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 Panel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393543" cy="672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865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/>
          <a:srcRect l="27949" t="20886" r="69974" b="76083"/>
          <a:stretch/>
        </p:blipFill>
        <p:spPr bwMode="auto">
          <a:xfrm>
            <a:off x="3190807" y="1182965"/>
            <a:ext cx="204621" cy="14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31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43638" y="0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r>
              <a:rPr lang="en-US" sz="2400" dirty="0" smtClean="0"/>
              <a:t>Expand </a:t>
            </a:r>
            <a:r>
              <a:rPr lang="en-US" sz="2400" dirty="0"/>
              <a:t>of the Exercise </a:t>
            </a:r>
            <a:r>
              <a:rPr lang="en-US" sz="2400" dirty="0" smtClean="0"/>
              <a:t>2: 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project contains the </a:t>
            </a:r>
            <a:r>
              <a:rPr lang="en-US" sz="2400" dirty="0" smtClean="0"/>
              <a:t>System on Module (sbRIO-9651) system </a:t>
            </a:r>
            <a:r>
              <a:rPr lang="en-US" sz="2400" dirty="0"/>
              <a:t>and </a:t>
            </a:r>
            <a:r>
              <a:rPr lang="en-US" sz="2400" dirty="0" smtClean="0"/>
              <a:t>CLIP required for </a:t>
            </a:r>
            <a:r>
              <a:rPr lang="en-US" sz="2400" dirty="0"/>
              <a:t>this exercise. </a:t>
            </a:r>
            <a:endParaRPr lang="en-US" sz="2400" dirty="0" smtClean="0"/>
          </a:p>
          <a:p>
            <a:r>
              <a:rPr lang="en-US" sz="2400" dirty="0"/>
              <a:t>To expand the hierarchy and reveal the contents of the project, click the “+” boxes next to each part of the </a:t>
            </a:r>
            <a:r>
              <a:rPr lang="en-US" sz="2400" dirty="0" err="1" smtClean="0"/>
              <a:t>sbRIO</a:t>
            </a:r>
            <a:r>
              <a:rPr lang="en-US" sz="2400" dirty="0" smtClean="0"/>
              <a:t> system </a:t>
            </a:r>
            <a:r>
              <a:rPr lang="en-US" sz="2400" dirty="0"/>
              <a:t>and measurement modules listed. </a:t>
            </a:r>
            <a:endParaRPr lang="en-US" sz="2400" dirty="0" smtClean="0"/>
          </a:p>
          <a:p>
            <a:endParaRPr lang="en-US" sz="2400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43638" y="0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4405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Explore the LabVIEW Project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-55565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Explore the project and expand the hierarchy on the </a:t>
            </a:r>
            <a:r>
              <a:rPr lang="en-US" dirty="0" smtClean="0"/>
              <a:t>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4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43638" y="0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VI Package Manager</a:t>
            </a:r>
          </a:p>
          <a:p>
            <a:r>
              <a:rPr lang="en-US" sz="2000" dirty="0" smtClean="0"/>
              <a:t>Navigate to </a:t>
            </a:r>
            <a:r>
              <a:rPr lang="en-US" sz="2000" b="1" dirty="0" smtClean="0"/>
              <a:t>Tools &gt;&gt; VI Package Manager </a:t>
            </a:r>
            <a:r>
              <a:rPr lang="en-US" sz="2000" dirty="0" smtClean="0"/>
              <a:t>	to open the VI Package Manager</a:t>
            </a:r>
            <a:endParaRPr lang="en-US" sz="2000" dirty="0"/>
          </a:p>
          <a:p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Search for “</a:t>
            </a:r>
            <a:r>
              <a:rPr lang="en-US" sz="2400" b="1" i="1" dirty="0" err="1" smtClean="0"/>
              <a:t>cRIO</a:t>
            </a:r>
            <a:r>
              <a:rPr lang="en-US" sz="2400" b="1" i="1" dirty="0" smtClean="0"/>
              <a:t>”</a:t>
            </a:r>
          </a:p>
          <a:p>
            <a:r>
              <a:rPr lang="en-US" sz="2000" dirty="0" smtClean="0"/>
              <a:t>To install </a:t>
            </a:r>
            <a:r>
              <a:rPr lang="en-US" sz="2000" dirty="0" err="1" smtClean="0"/>
              <a:t>cRIO</a:t>
            </a:r>
            <a:r>
              <a:rPr lang="en-US" sz="2000" dirty="0" smtClean="0"/>
              <a:t> Waveform Library, search for “</a:t>
            </a:r>
            <a:r>
              <a:rPr lang="en-US" sz="2000" dirty="0" err="1" smtClean="0"/>
              <a:t>crio</a:t>
            </a:r>
            <a:r>
              <a:rPr lang="en-US" sz="2000" dirty="0" smtClean="0"/>
              <a:t>”.</a:t>
            </a:r>
          </a:p>
          <a:p>
            <a:r>
              <a:rPr lang="en-US" sz="2000" dirty="0" smtClean="0"/>
              <a:t>Find </a:t>
            </a:r>
            <a:r>
              <a:rPr lang="en-US" sz="2000" b="1" dirty="0" smtClean="0"/>
              <a:t>NI Compact RIO Waveform Library</a:t>
            </a:r>
            <a:r>
              <a:rPr lang="en-US" sz="2000" dirty="0" smtClean="0"/>
              <a:t> in the list.</a:t>
            </a:r>
          </a:p>
          <a:p>
            <a:endParaRPr lang="en-US" sz="2000" dirty="0"/>
          </a:p>
          <a:p>
            <a:r>
              <a:rPr lang="en-US" sz="2000" dirty="0" smtClean="0"/>
              <a:t>We will use this library for rest of our exercise as it has both FPGA and RT code templates which will reduce code development for Acquisition Projects on Real-Time OS.</a:t>
            </a:r>
          </a:p>
          <a:p>
            <a:endParaRPr lang="en-US" sz="2400" b="1" i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43638" y="0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26" y="53289"/>
            <a:ext cx="6486319" cy="630260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 rotWithShape="1">
          <a:blip r:embed="rId3" cstate="print"/>
          <a:srcRect r="31744" b="4465"/>
          <a:stretch/>
        </p:blipFill>
        <p:spPr bwMode="auto">
          <a:xfrm>
            <a:off x="2434015" y="2480063"/>
            <a:ext cx="4104932" cy="263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Isosceles Triangle 19"/>
          <p:cNvSpPr/>
          <p:nvPr/>
        </p:nvSpPr>
        <p:spPr>
          <a:xfrm>
            <a:off x="1032810" y="2480063"/>
            <a:ext cx="1453831" cy="3098435"/>
          </a:xfrm>
          <a:custGeom>
            <a:avLst/>
            <a:gdLst>
              <a:gd name="connsiteX0" fmla="*/ 0 w 1422962"/>
              <a:gd name="connsiteY0" fmla="*/ 2637603 h 2637603"/>
              <a:gd name="connsiteX1" fmla="*/ 1422962 w 1422962"/>
              <a:gd name="connsiteY1" fmla="*/ 0 h 2637603"/>
              <a:gd name="connsiteX2" fmla="*/ 1422962 w 1422962"/>
              <a:gd name="connsiteY2" fmla="*/ 2637603 h 2637603"/>
              <a:gd name="connsiteX3" fmla="*/ 0 w 1422962"/>
              <a:gd name="connsiteY3" fmla="*/ 2637603 h 2637603"/>
              <a:gd name="connsiteX0" fmla="*/ 0 w 1449276"/>
              <a:gd name="connsiteY0" fmla="*/ 2637603 h 2637603"/>
              <a:gd name="connsiteX1" fmla="*/ 1422962 w 1449276"/>
              <a:gd name="connsiteY1" fmla="*/ 0 h 2637603"/>
              <a:gd name="connsiteX2" fmla="*/ 1449276 w 1449276"/>
              <a:gd name="connsiteY2" fmla="*/ 2236320 h 2637603"/>
              <a:gd name="connsiteX3" fmla="*/ 0 w 1449276"/>
              <a:gd name="connsiteY3" fmla="*/ 2637603 h 263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276" h="2637603">
                <a:moveTo>
                  <a:pt x="0" y="2637603"/>
                </a:moveTo>
                <a:lnTo>
                  <a:pt x="1422962" y="0"/>
                </a:lnTo>
                <a:lnTo>
                  <a:pt x="1449276" y="2236320"/>
                </a:lnTo>
                <a:lnTo>
                  <a:pt x="0" y="2637603"/>
                </a:lnTo>
                <a:close/>
              </a:path>
            </a:pathLst>
          </a:custGeom>
          <a:gradFill flip="none" rotWithShape="0">
            <a:gsLst>
              <a:gs pos="37000">
                <a:srgbClr val="BAB176"/>
              </a:gs>
              <a:gs pos="0">
                <a:schemeClr val="accent4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44282" y="2756357"/>
            <a:ext cx="967027" cy="5525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52629" y="-1066293"/>
            <a:ext cx="7984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cRIO</a:t>
            </a:r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Waveform Library (Required Component)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43638" y="0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Installer</a:t>
            </a:r>
          </a:p>
          <a:p>
            <a:r>
              <a:rPr lang="en-US" sz="2000" dirty="0" smtClean="0"/>
              <a:t>Double Click on the “NI </a:t>
            </a:r>
            <a:r>
              <a:rPr lang="en-US" sz="2000" dirty="0" err="1" smtClean="0"/>
              <a:t>CompactRIO</a:t>
            </a:r>
            <a:r>
              <a:rPr lang="en-US" sz="2000" dirty="0" smtClean="0"/>
              <a:t> Waveform Library” in VI Package Manager to start the installer</a:t>
            </a:r>
            <a:endParaRPr lang="en-US" sz="2000" dirty="0"/>
          </a:p>
          <a:p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Install the Package</a:t>
            </a:r>
          </a:p>
          <a:p>
            <a:r>
              <a:rPr lang="en-US" sz="2000" dirty="0" smtClean="0"/>
              <a:t>Click on the install button to start installation of waveform library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Accept License Agreement to continue with installation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Click finally on “Finish” button to finish installation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743638" y="0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/>
          <a:srcRect r="31744" b="4465"/>
          <a:stretch/>
        </p:blipFill>
        <p:spPr bwMode="auto">
          <a:xfrm>
            <a:off x="138147" y="335499"/>
            <a:ext cx="4104932" cy="263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941" y="2591617"/>
            <a:ext cx="5735557" cy="4111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677577" y="1341997"/>
            <a:ext cx="427597" cy="1302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42538" y="3585238"/>
            <a:ext cx="1572242" cy="5394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2538" y="1341997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&lt;Double Click&gt;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52629" y="-1066293"/>
            <a:ext cx="5982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cRIO</a:t>
            </a:r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Waveform Library (..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Contd</a:t>
            </a:r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9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43638" y="0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Ex-2 FPGA.vi</a:t>
            </a:r>
          </a:p>
          <a:p>
            <a:pPr lvl="1"/>
            <a:r>
              <a:rPr lang="en-US" sz="1800" dirty="0"/>
              <a:t>Double-click on the file named Ex-2 FPGA.vi located under the FPGA target in the hierarchy as shown in Figure A </a:t>
            </a:r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Block Diagram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The block </a:t>
            </a:r>
            <a:r>
              <a:rPr lang="en-US" sz="2000" dirty="0"/>
              <a:t>diagram contains a While Loop with a sequence structure embedded to enforce loop timing. </a:t>
            </a:r>
            <a:r>
              <a:rPr lang="en-US" sz="2000" dirty="0" smtClean="0"/>
              <a:t>The </a:t>
            </a:r>
            <a:r>
              <a:rPr lang="en-US" sz="2000" dirty="0" err="1" smtClean="0"/>
              <a:t>cRIO</a:t>
            </a:r>
            <a:r>
              <a:rPr lang="en-US" sz="2000" dirty="0" smtClean="0"/>
              <a:t> waveform has nice template  with sequences 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Initialization State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Interrupt to inform start of FPGA to Real-Time OS 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Acquisition Loop</a:t>
            </a:r>
          </a:p>
          <a:p>
            <a:endParaRPr lang="en-US" sz="2000" dirty="0" smtClean="0">
              <a:effectLst/>
            </a:endParaRPr>
          </a:p>
          <a:p>
            <a:r>
              <a:rPr lang="en-US" sz="2000" b="1" i="1" dirty="0" smtClean="0"/>
              <a:t>We will modify </a:t>
            </a:r>
            <a:r>
              <a:rPr lang="en-US" sz="2000" b="1" i="1" dirty="0"/>
              <a:t>this </a:t>
            </a:r>
            <a:r>
              <a:rPr lang="en-US" sz="2000" b="1" i="1" dirty="0" smtClean="0"/>
              <a:t>FPGA VI </a:t>
            </a:r>
            <a:r>
              <a:rPr lang="en-US" sz="2000" b="1" i="1" dirty="0"/>
              <a:t>to acquire input from a </a:t>
            </a:r>
            <a:r>
              <a:rPr lang="en-US" sz="2000" b="1" i="1" dirty="0" smtClean="0"/>
              <a:t>microphone using the content from previous exercise.</a:t>
            </a:r>
            <a:endParaRPr lang="en-US" sz="2000" b="1" i="1" dirty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43638" y="0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15" y="1463266"/>
            <a:ext cx="6533101" cy="343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225360" y="336662"/>
            <a:ext cx="10718" cy="1768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753" y="-12423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 Initialization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58106" y="824801"/>
            <a:ext cx="4646" cy="1280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4774" y="476713"/>
            <a:ext cx="281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. Interrupt to Real-Time OS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60670" y="773918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 Acquisition Loop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48226" y="1123755"/>
            <a:ext cx="10380" cy="1035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52629" y="-1066293"/>
            <a:ext cx="793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the Ex-2 FPGA.vi and look at its block diagram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-55565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</a:rPr>
              <a:t>The Ex-2 FPGA.vi is located under the FPGA target in the hierarchy. This VI already contains timing code to use for this exercise. 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57255" y="4486482"/>
            <a:ext cx="0" cy="842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18838" y="5329412"/>
            <a:ext cx="2977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DMA FIFO to Transfer Data to </a:t>
            </a:r>
          </a:p>
          <a:p>
            <a:r>
              <a:rPr lang="en-US" dirty="0" smtClean="0"/>
              <a:t>Host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206281" y="3759637"/>
            <a:ext cx="4067" cy="1569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29247" y="5329336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Timer to control</a:t>
            </a:r>
          </a:p>
          <a:p>
            <a:r>
              <a:rPr lang="en-US" dirty="0" smtClean="0"/>
              <a:t>Acquisition timing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118838" y="1432174"/>
            <a:ext cx="3" cy="1272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22927" y="1124173"/>
            <a:ext cx="286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Placeholder for Analog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Ex-1 FPGA.vi</a:t>
            </a:r>
          </a:p>
          <a:p>
            <a:pPr lvl="1"/>
            <a:r>
              <a:rPr lang="en-US" sz="1800" dirty="0"/>
              <a:t>Double-click on the file named </a:t>
            </a:r>
            <a:r>
              <a:rPr lang="en-US" sz="1800" dirty="0" smtClean="0"/>
              <a:t>Ex-1 FPGA.vi which is located </a:t>
            </a:r>
            <a:r>
              <a:rPr lang="en-US" sz="1800" dirty="0"/>
              <a:t>under the </a:t>
            </a:r>
            <a:r>
              <a:rPr lang="en-US" sz="1800" dirty="0" smtClean="0"/>
              <a:t>FPGA target </a:t>
            </a:r>
            <a:r>
              <a:rPr lang="en-US" sz="1800" dirty="0"/>
              <a:t>in the hierarchy as shown in Figure A </a:t>
            </a:r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Select Highlighted Code</a:t>
            </a:r>
          </a:p>
          <a:p>
            <a:r>
              <a:rPr lang="en-US" sz="2000" dirty="0" smtClean="0"/>
              <a:t>Select the code highlighted with red box in the picture to create </a:t>
            </a:r>
            <a:r>
              <a:rPr lang="en-US" sz="2000" dirty="0" err="1" smtClean="0"/>
              <a:t>subVI</a:t>
            </a:r>
            <a:r>
              <a:rPr lang="en-US" sz="2000" dirty="0" smtClean="0"/>
              <a:t>. To create </a:t>
            </a:r>
            <a:r>
              <a:rPr lang="en-US" sz="2000" dirty="0" err="1" smtClean="0"/>
              <a:t>subVI</a:t>
            </a:r>
            <a:r>
              <a:rPr lang="en-US" sz="2000" dirty="0" smtClean="0"/>
              <a:t> from the selected section, navigate to </a:t>
            </a:r>
            <a:r>
              <a:rPr lang="en-US" sz="2000" b="1" dirty="0" smtClean="0"/>
              <a:t>Edit &gt;&gt; Create </a:t>
            </a:r>
            <a:r>
              <a:rPr lang="en-US" sz="2000" b="1" dirty="0" err="1" smtClean="0"/>
              <a:t>subVI</a:t>
            </a:r>
            <a:r>
              <a:rPr lang="en-US" sz="2000" dirty="0"/>
              <a:t> </a:t>
            </a:r>
            <a:r>
              <a:rPr lang="en-US" sz="2000" dirty="0" smtClean="0"/>
              <a:t>after the selecting the highlighted code</a:t>
            </a:r>
            <a:endParaRPr lang="en-US" sz="2000" b="1" dirty="0" smtClean="0">
              <a:effectLst/>
            </a:endParaRPr>
          </a:p>
          <a:p>
            <a:endParaRPr lang="en-US" sz="2000" b="1" i="1" dirty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-1008236"/>
            <a:ext cx="6625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“SPI Engine Microphone ADC” 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subVI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55565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Group SPI Engine on FPGA into </a:t>
            </a:r>
            <a:r>
              <a:rPr lang="en-US" dirty="0" err="1" smtClean="0">
                <a:latin typeface="Calibri" panose="020F0502020204030204" pitchFamily="34" charset="0"/>
              </a:rPr>
              <a:t>subVI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5573"/>
            <a:ext cx="593915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53143" y="312057"/>
            <a:ext cx="3541486" cy="1110343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 rotWithShape="1">
          <a:blip r:embed="rId3" cstate="print"/>
          <a:srcRect l="624" t="3720" r="54443" b="26016"/>
          <a:stretch/>
        </p:blipFill>
        <p:spPr bwMode="auto">
          <a:xfrm>
            <a:off x="3780971" y="3348745"/>
            <a:ext cx="2670629" cy="318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urved Connector 3"/>
          <p:cNvCxnSpPr/>
          <p:nvPr/>
        </p:nvCxnSpPr>
        <p:spPr>
          <a:xfrm rot="16200000" flipV="1">
            <a:off x="426302" y="2136806"/>
            <a:ext cx="4387055" cy="293188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3192656"/>
            <a:ext cx="6737820" cy="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Save the </a:t>
            </a:r>
            <a:r>
              <a:rPr lang="en-US" sz="2400" b="1" i="1" dirty="0" err="1" smtClean="0"/>
              <a:t>subVI</a:t>
            </a:r>
            <a:r>
              <a:rPr lang="en-US" sz="2400" b="1" i="1" dirty="0" smtClean="0"/>
              <a:t> as SPI Engine Microphone ADC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Change the Front Panel Connector Interface</a:t>
            </a:r>
          </a:p>
          <a:p>
            <a:r>
              <a:rPr lang="en-US" sz="1800" dirty="0" smtClean="0"/>
              <a:t>Modify </a:t>
            </a:r>
            <a:r>
              <a:rPr lang="en-US" sz="1800" dirty="0"/>
              <a:t>the interface by assigning the appropriate controls on the front panel. </a:t>
            </a:r>
          </a:p>
          <a:p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Modify the Icon of the </a:t>
            </a:r>
            <a:r>
              <a:rPr lang="en-US" sz="2400" b="1" i="1" dirty="0" err="1" smtClean="0"/>
              <a:t>subVI</a:t>
            </a:r>
            <a:endParaRPr lang="en-US" sz="2400" b="1" i="1" dirty="0"/>
          </a:p>
          <a:p>
            <a:r>
              <a:rPr lang="en-US" sz="1800" dirty="0" smtClean="0"/>
              <a:t>Change the icon name to “SPI CMDS MIC” as shown in the picture</a:t>
            </a:r>
          </a:p>
          <a:p>
            <a:endParaRPr lang="en-US" sz="1800" dirty="0">
              <a:effectLst/>
            </a:endParaRPr>
          </a:p>
          <a:p>
            <a:endParaRPr lang="en-US" sz="1800" dirty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-1008236"/>
            <a:ext cx="878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Modify “SPI Engine Microphone ADC.vi” 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subVI</a:t>
            </a:r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Front Panel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98" y="-55549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Modify the Front Panel interface of “SPI Engine Microphone ADC.vi”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9" name="Picture 18"/>
          <p:cNvPicPr/>
          <p:nvPr/>
        </p:nvPicPr>
        <p:blipFill rotWithShape="1">
          <a:blip r:embed="rId2" cstate="print"/>
          <a:srcRect l="1" r="319" b="13496"/>
          <a:stretch/>
        </p:blipFill>
        <p:spPr bwMode="auto">
          <a:xfrm>
            <a:off x="34132" y="930846"/>
            <a:ext cx="5140212" cy="348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Arrow Connector 31"/>
          <p:cNvCxnSpPr/>
          <p:nvPr/>
        </p:nvCxnSpPr>
        <p:spPr>
          <a:xfrm flipH="1">
            <a:off x="4603641" y="330985"/>
            <a:ext cx="2582" cy="8851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718580" y="1306423"/>
            <a:ext cx="705040" cy="26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32649" y="-1492"/>
            <a:ext cx="2159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SPI API References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397354" y="1107127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Chip Select</a:t>
            </a:r>
            <a:endParaRPr lang="en-US" sz="20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4606223" y="1411517"/>
            <a:ext cx="791578" cy="11003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93473" y="2473581"/>
            <a:ext cx="1734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 to Device</a:t>
            </a:r>
            <a:endParaRPr lang="en-US" sz="2000" b="1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4196" y="4615022"/>
            <a:ext cx="6751840" cy="4402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/>
          <p:nvPr/>
        </p:nvPicPr>
        <p:blipFill rotWithShape="1">
          <a:blip r:embed="rId3" cstate="print"/>
          <a:srcRect l="56533" t="14798" r="1220" b="2703"/>
          <a:stretch/>
        </p:blipFill>
        <p:spPr bwMode="auto">
          <a:xfrm>
            <a:off x="1608207" y="4831274"/>
            <a:ext cx="2059386" cy="189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27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Ex-1 FPGA.vi</a:t>
            </a:r>
          </a:p>
          <a:p>
            <a:pPr lvl="1"/>
            <a:r>
              <a:rPr lang="en-US" sz="1800" dirty="0"/>
              <a:t>Double-click on the file named </a:t>
            </a:r>
            <a:r>
              <a:rPr lang="en-US" sz="1800" dirty="0" smtClean="0"/>
              <a:t>Ex-1 FPGA.vi is located </a:t>
            </a:r>
            <a:r>
              <a:rPr lang="en-US" sz="1800" dirty="0"/>
              <a:t>under the </a:t>
            </a:r>
            <a:r>
              <a:rPr lang="en-US" sz="1800" dirty="0" smtClean="0"/>
              <a:t>FPGA target </a:t>
            </a:r>
            <a:r>
              <a:rPr lang="en-US" sz="1800" dirty="0"/>
              <a:t>in the </a:t>
            </a:r>
            <a:r>
              <a:rPr lang="en-US" sz="1800" dirty="0" smtClean="0"/>
              <a:t>hierarchy</a:t>
            </a:r>
          </a:p>
          <a:p>
            <a:pPr lvl="1"/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Block Diagram</a:t>
            </a:r>
          </a:p>
          <a:p>
            <a:r>
              <a:rPr lang="en-US" sz="2400" dirty="0"/>
              <a:t>Select the code highlighted with red box in the picture to create </a:t>
            </a:r>
            <a:r>
              <a:rPr lang="en-US" sz="2400" dirty="0" err="1"/>
              <a:t>subVI</a:t>
            </a:r>
            <a:r>
              <a:rPr lang="en-US" sz="2400" dirty="0"/>
              <a:t>. To create </a:t>
            </a:r>
            <a:r>
              <a:rPr lang="en-US" sz="2400" dirty="0" err="1"/>
              <a:t>subVI</a:t>
            </a:r>
            <a:r>
              <a:rPr lang="en-US" sz="2400" dirty="0"/>
              <a:t> from the selected section, navigate to </a:t>
            </a:r>
            <a:r>
              <a:rPr lang="en-US" sz="2400" b="1" dirty="0"/>
              <a:t>Edit &gt;&gt; Create </a:t>
            </a:r>
            <a:r>
              <a:rPr lang="en-US" sz="2400" b="1" dirty="0" err="1"/>
              <a:t>subVI</a:t>
            </a:r>
            <a:r>
              <a:rPr lang="en-US" sz="2400" dirty="0"/>
              <a:t> after the selecting the highlighted code</a:t>
            </a:r>
            <a:endParaRPr lang="en-US" sz="2400" b="1" dirty="0"/>
          </a:p>
          <a:p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1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7277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“SPI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Commands Microphone ADC” 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subVI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79" y="21998"/>
            <a:ext cx="593915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233715" y="1422400"/>
            <a:ext cx="4659085" cy="179251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/>
          <a:srcRect l="624" t="3720" r="54443" b="26016"/>
          <a:stretch/>
        </p:blipFill>
        <p:spPr bwMode="auto">
          <a:xfrm>
            <a:off x="3780971" y="3348745"/>
            <a:ext cx="2670629" cy="318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urved Connector 8"/>
          <p:cNvCxnSpPr/>
          <p:nvPr/>
        </p:nvCxnSpPr>
        <p:spPr>
          <a:xfrm rot="16200000" flipV="1">
            <a:off x="2000434" y="3710937"/>
            <a:ext cx="2581362" cy="158931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457200" indent="-457200">
              <a:buAutoNum type="alphaLcParenR"/>
            </a:pPr>
            <a:r>
              <a:rPr lang="en-US" sz="2400" b="1" i="1" dirty="0" smtClean="0"/>
              <a:t>Disconnect all Terminals</a:t>
            </a:r>
          </a:p>
          <a:p>
            <a:r>
              <a:rPr lang="en-US" sz="1800" dirty="0" smtClean="0"/>
              <a:t>Right Click on the Icon in the right corner, select “Disconnect all terminals”</a:t>
            </a:r>
          </a:p>
          <a:p>
            <a:endParaRPr lang="en-US" sz="1800" dirty="0"/>
          </a:p>
          <a:p>
            <a:r>
              <a:rPr lang="en-US" sz="2400" b="1" i="1" dirty="0" smtClean="0"/>
              <a:t>b) Create </a:t>
            </a:r>
            <a:r>
              <a:rPr lang="en-US" sz="2400" b="1" i="1" dirty="0"/>
              <a:t>Front Panel </a:t>
            </a:r>
            <a:r>
              <a:rPr lang="en-US" sz="2400" b="1" i="1" dirty="0" smtClean="0"/>
              <a:t>Interface</a:t>
            </a:r>
            <a:endParaRPr lang="en-US" sz="1800" dirty="0" smtClean="0"/>
          </a:p>
          <a:p>
            <a:r>
              <a:rPr lang="en-US" sz="1800" dirty="0" smtClean="0"/>
              <a:t>Connect Front Panel Controls as shown in picture</a:t>
            </a:r>
          </a:p>
          <a:p>
            <a:r>
              <a:rPr lang="en-US" sz="1800" dirty="0" err="1" smtClean="0"/>
              <a:t>i</a:t>
            </a:r>
            <a:r>
              <a:rPr lang="en-US" sz="1800" dirty="0" smtClean="0"/>
              <a:t>) SPI References to top left</a:t>
            </a:r>
          </a:p>
          <a:p>
            <a:r>
              <a:rPr lang="en-US" sz="1800" dirty="0" smtClean="0"/>
              <a:t>ii) Chip Select to Middle Top</a:t>
            </a:r>
          </a:p>
          <a:p>
            <a:r>
              <a:rPr lang="en-US" sz="1800" dirty="0" smtClean="0"/>
              <a:t>iii) Data device bottom left</a:t>
            </a:r>
          </a:p>
          <a:p>
            <a:endParaRPr lang="en-US" sz="1800" dirty="0"/>
          </a:p>
          <a:p>
            <a:r>
              <a:rPr lang="en-US" sz="2400" b="1" i="1" dirty="0" smtClean="0"/>
              <a:t>c) Repaint </a:t>
            </a:r>
            <a:r>
              <a:rPr lang="en-US" sz="2400" b="1" i="1" dirty="0" err="1" smtClean="0"/>
              <a:t>subVI</a:t>
            </a:r>
            <a:r>
              <a:rPr lang="en-US" sz="2400" b="1" i="1" dirty="0" smtClean="0"/>
              <a:t> Icon</a:t>
            </a:r>
          </a:p>
          <a:p>
            <a:r>
              <a:rPr lang="en-US" sz="1800" dirty="0" smtClean="0"/>
              <a:t>Repaint </a:t>
            </a:r>
            <a:r>
              <a:rPr lang="en-US" sz="1800" dirty="0" err="1" smtClean="0"/>
              <a:t>subVI</a:t>
            </a:r>
            <a:r>
              <a:rPr lang="en-US" sz="1800" dirty="0" smtClean="0"/>
              <a:t> Icon as shown in picture and give a name</a:t>
            </a:r>
          </a:p>
          <a:p>
            <a:r>
              <a:rPr lang="en-US" sz="1800" dirty="0" smtClean="0"/>
              <a:t>“SPI CMDS MIC” as shown in </a:t>
            </a:r>
            <a:r>
              <a:rPr lang="en-US" sz="1800" smtClean="0"/>
              <a:t>the picture</a:t>
            </a:r>
            <a:endParaRPr lang="en-US" sz="1800" dirty="0"/>
          </a:p>
          <a:p>
            <a:endParaRPr lang="en-US" sz="1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6473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Reconnect all the Front Panel Components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/>
          <a:srcRect l="57368" t="16842" r="1241" b="2145"/>
          <a:stretch/>
        </p:blipFill>
        <p:spPr bwMode="auto">
          <a:xfrm>
            <a:off x="188685" y="4806173"/>
            <a:ext cx="2097313" cy="183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 rotWithShape="1">
          <a:blip r:embed="rId3" cstate="print"/>
          <a:srcRect l="1" r="319" b="13496"/>
          <a:stretch/>
        </p:blipFill>
        <p:spPr bwMode="auto">
          <a:xfrm>
            <a:off x="34132" y="930846"/>
            <a:ext cx="5140212" cy="348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4603641" y="330985"/>
            <a:ext cx="2582" cy="8851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718580" y="1306423"/>
            <a:ext cx="705040" cy="26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32649" y="-1492"/>
            <a:ext cx="2159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SPI API References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97354" y="1107127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Chip Select</a:t>
            </a:r>
            <a:endParaRPr lang="en-US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606223" y="1411517"/>
            <a:ext cx="791578" cy="11003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3473" y="2473581"/>
            <a:ext cx="1734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 to Device</a:t>
            </a:r>
            <a:endParaRPr lang="en-US" sz="2000" b="1" dirty="0"/>
          </a:p>
        </p:txBody>
      </p:sp>
      <p:pic>
        <p:nvPicPr>
          <p:cNvPr id="18" name="Picture 17"/>
          <p:cNvPicPr/>
          <p:nvPr/>
        </p:nvPicPr>
        <p:blipFill rotWithShape="1">
          <a:blip r:embed="rId4" cstate="print"/>
          <a:srcRect l="-721" t="2522" b="44059"/>
          <a:stretch/>
        </p:blipFill>
        <p:spPr bwMode="auto">
          <a:xfrm>
            <a:off x="2243135" y="2984642"/>
            <a:ext cx="4338402" cy="169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03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1222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Instruments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kalyanramu</dc:creator>
  <cp:lastModifiedBy>kalyanramu</cp:lastModifiedBy>
  <cp:revision>171</cp:revision>
  <dcterms:created xsi:type="dcterms:W3CDTF">2015-07-19T00:00:11Z</dcterms:created>
  <dcterms:modified xsi:type="dcterms:W3CDTF">2015-07-20T19:27:49Z</dcterms:modified>
</cp:coreProperties>
</file>