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8" r:id="rId8"/>
    <p:sldId id="270" r:id="rId9"/>
    <p:sldId id="271" r:id="rId10"/>
    <p:sldId id="272" r:id="rId11"/>
    <p:sldId id="273" r:id="rId12"/>
    <p:sldId id="277" r:id="rId13"/>
    <p:sldId id="274" r:id="rId14"/>
    <p:sldId id="275" r:id="rId15"/>
    <p:sldId id="278" r:id="rId16"/>
    <p:sldId id="276" r:id="rId17"/>
    <p:sldId id="279" r:id="rId18"/>
    <p:sldId id="280" r:id="rId19"/>
    <p:sldId id="282" r:id="rId20"/>
    <p:sldId id="283" r:id="rId21"/>
    <p:sldId id="284"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8" autoAdjust="0"/>
    <p:restoredTop sz="94660"/>
  </p:normalViewPr>
  <p:slideViewPr>
    <p:cSldViewPr snapToGrid="0">
      <p:cViewPr varScale="1">
        <p:scale>
          <a:sx n="116" d="100"/>
          <a:sy n="116" d="100"/>
        </p:scale>
        <p:origin x="-360" y="-13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25EC0B-754B-4A80-883F-145E4B31EADE}" type="datetimeFigureOut">
              <a:rPr lang="en-US" smtClean="0"/>
              <a:pPr/>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p14="http://schemas.microsoft.com/office/powerpoint/2010/main" xmlns="" val="3136077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5EC0B-754B-4A80-883F-145E4B31EADE}" type="datetimeFigureOut">
              <a:rPr lang="en-US" smtClean="0"/>
              <a:pPr/>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p14="http://schemas.microsoft.com/office/powerpoint/2010/main" xmlns="" val="60712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5EC0B-754B-4A80-883F-145E4B31EADE}" type="datetimeFigureOut">
              <a:rPr lang="en-US" smtClean="0"/>
              <a:pPr/>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p14="http://schemas.microsoft.com/office/powerpoint/2010/main" xmlns="" val="111124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5EC0B-754B-4A80-883F-145E4B31EADE}" type="datetimeFigureOut">
              <a:rPr lang="en-US" smtClean="0"/>
              <a:pPr/>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p14="http://schemas.microsoft.com/office/powerpoint/2010/main" xmlns="" val="364340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25EC0B-754B-4A80-883F-145E4B31EADE}" type="datetimeFigureOut">
              <a:rPr lang="en-US" smtClean="0"/>
              <a:pPr/>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p14="http://schemas.microsoft.com/office/powerpoint/2010/main" xmlns="" val="3877002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25EC0B-754B-4A80-883F-145E4B31EADE}" type="datetimeFigureOut">
              <a:rPr lang="en-US" smtClean="0"/>
              <a:pPr/>
              <a:t>7/22/2015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p14="http://schemas.microsoft.com/office/powerpoint/2010/main" xmlns="" val="396885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25EC0B-754B-4A80-883F-145E4B31EADE}" type="datetimeFigureOut">
              <a:rPr lang="en-US" smtClean="0"/>
              <a:pPr/>
              <a:t>7/22/2015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p14="http://schemas.microsoft.com/office/powerpoint/2010/main" xmlns="" val="83037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25EC0B-754B-4A80-883F-145E4B31EADE}" type="datetimeFigureOut">
              <a:rPr lang="en-US" smtClean="0"/>
              <a:pPr/>
              <a:t>7/22/2015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p14="http://schemas.microsoft.com/office/powerpoint/2010/main" xmlns="" val="2026636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5EC0B-754B-4A80-883F-145E4B31EADE}" type="datetimeFigureOut">
              <a:rPr lang="en-US" smtClean="0"/>
              <a:pPr/>
              <a:t>7/22/2015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p14="http://schemas.microsoft.com/office/powerpoint/2010/main" xmlns="" val="240913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25EC0B-754B-4A80-883F-145E4B31EADE}" type="datetimeFigureOut">
              <a:rPr lang="en-US" smtClean="0"/>
              <a:pPr/>
              <a:t>7/22/2015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p14="http://schemas.microsoft.com/office/powerpoint/2010/main" xmlns="" val="3936578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25EC0B-754B-4A80-883F-145E4B31EADE}" type="datetimeFigureOut">
              <a:rPr lang="en-US" smtClean="0"/>
              <a:pPr/>
              <a:t>7/22/2015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1FBC3-3E6A-483B-8B79-FDDD3A14D439}" type="slidenum">
              <a:rPr lang="en-US" smtClean="0"/>
              <a:pPr/>
              <a:t>‹#›</a:t>
            </a:fld>
            <a:endParaRPr lang="en-US"/>
          </a:p>
        </p:txBody>
      </p:sp>
    </p:spTree>
    <p:extLst>
      <p:ext uri="{BB962C8B-B14F-4D97-AF65-F5344CB8AC3E}">
        <p14:creationId xmlns:p14="http://schemas.microsoft.com/office/powerpoint/2010/main" xmlns="" val="154277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5EC0B-754B-4A80-883F-145E4B31EADE}" type="datetimeFigureOut">
              <a:rPr lang="en-US" smtClean="0"/>
              <a:pPr/>
              <a:t>7/22/2015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1FBC3-3E6A-483B-8B79-FDDD3A14D439}" type="slidenum">
              <a:rPr lang="en-US" smtClean="0"/>
              <a:pPr/>
              <a:t>‹#›</a:t>
            </a:fld>
            <a:endParaRPr lang="en-US"/>
          </a:p>
        </p:txBody>
      </p:sp>
    </p:spTree>
    <p:extLst>
      <p:ext uri="{BB962C8B-B14F-4D97-AF65-F5344CB8AC3E}">
        <p14:creationId xmlns:p14="http://schemas.microsoft.com/office/powerpoint/2010/main" xmlns="" val="1866208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SOM Hands-On</a:t>
            </a:r>
            <a:endParaRPr lang="en-US" dirty="0"/>
          </a:p>
        </p:txBody>
      </p:sp>
      <p:sp>
        <p:nvSpPr>
          <p:cNvPr id="3" name="Subtitle 2"/>
          <p:cNvSpPr>
            <a:spLocks noGrp="1"/>
          </p:cNvSpPr>
          <p:nvPr>
            <p:ph type="subTitle" idx="1"/>
          </p:nvPr>
        </p:nvSpPr>
        <p:spPr/>
        <p:txBody>
          <a:bodyPr/>
          <a:lstStyle/>
          <a:p>
            <a:r>
              <a:rPr lang="en-US" dirty="0" smtClean="0"/>
              <a:t>Exercise 1</a:t>
            </a:r>
            <a:endParaRPr lang="en-US" dirty="0"/>
          </a:p>
        </p:txBody>
      </p:sp>
    </p:spTree>
    <p:extLst>
      <p:ext uri="{BB962C8B-B14F-4D97-AF65-F5344CB8AC3E}">
        <p14:creationId xmlns:p14="http://schemas.microsoft.com/office/powerpoint/2010/main" xmlns="" val="16789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B-2 – Modify the SPI Code</a:t>
            </a:r>
          </a:p>
          <a:p>
            <a:pPr marL="342900" indent="-342900">
              <a:buFont typeface="+mj-lt"/>
              <a:buAutoNum type="arabicPeriod"/>
            </a:pPr>
            <a:r>
              <a:rPr lang="en-US" dirty="0" smtClean="0"/>
              <a:t>Open the block diagram of </a:t>
            </a:r>
            <a:r>
              <a:rPr lang="en-US" i="1" dirty="0" smtClean="0"/>
              <a:t>FPGA </a:t>
            </a:r>
            <a:r>
              <a:rPr lang="en-US" i="1" dirty="0" err="1" smtClean="0"/>
              <a:t>Main_SPI</a:t>
            </a:r>
            <a:r>
              <a:rPr lang="en-US" i="1" dirty="0" smtClean="0"/>
              <a:t> API.vi</a:t>
            </a:r>
            <a:r>
              <a:rPr lang="en-US" dirty="0" smtClean="0"/>
              <a:t>.</a:t>
            </a:r>
          </a:p>
          <a:p>
            <a:pPr marL="342900" indent="-342900">
              <a:buFont typeface="+mj-lt"/>
              <a:buAutoNum type="arabicPeriod"/>
            </a:pPr>
            <a:r>
              <a:rPr lang="en-US" dirty="0" smtClean="0"/>
              <a:t>View the layout of the code. There are three main parts to be aware of:</a:t>
            </a:r>
          </a:p>
          <a:p>
            <a:pPr marL="800100" lvl="1" indent="-342900">
              <a:buFont typeface="Arial" pitchFamily="34" charset="0"/>
              <a:buChar char="•"/>
            </a:pPr>
            <a:r>
              <a:rPr lang="en-US" dirty="0" smtClean="0"/>
              <a:t>First, the initialization code in the left-most section of the block diagram is responsible for designating which hardware I/O lines the SPI API will use to communicate. It also initializes FPGA memory items and FIFOs that the SPI API needs to operate.</a:t>
            </a:r>
          </a:p>
          <a:p>
            <a:pPr marL="800100" lvl="1" indent="-342900">
              <a:buFont typeface="Arial" pitchFamily="34" charset="0"/>
              <a:buChar char="•"/>
            </a:pPr>
            <a:r>
              <a:rPr lang="en-US" dirty="0" smtClean="0"/>
              <a:t>Next, the </a:t>
            </a:r>
            <a:r>
              <a:rPr lang="en-US" b="1" dirty="0" smtClean="0"/>
              <a:t>SPI Engine </a:t>
            </a:r>
            <a:r>
              <a:rPr lang="en-US" dirty="0" smtClean="0"/>
              <a:t>SCTL (single-cycle timed loop) is where the SPI Engine code will be placed. The SPI Engine is responsible for actually controlling, reading, and writing the I/O lines that were selected.</a:t>
            </a:r>
          </a:p>
          <a:p>
            <a:pPr marL="800100" lvl="1" indent="-342900">
              <a:buFont typeface="Arial" pitchFamily="34" charset="0"/>
              <a:buChar char="•"/>
            </a:pPr>
            <a:r>
              <a:rPr lang="en-US" dirty="0" smtClean="0"/>
              <a:t>Finally, the </a:t>
            </a:r>
            <a:r>
              <a:rPr lang="en-US" b="1" dirty="0" smtClean="0"/>
              <a:t>Command Queuing Loop </a:t>
            </a:r>
            <a:r>
              <a:rPr lang="en-US" dirty="0" smtClean="0"/>
              <a:t>is where commands will be prepared and transferred to the SPI Engine for execution.</a:t>
            </a:r>
            <a:endParaRPr lang="en-US" dirty="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13" name="Picture 12" descr="Default Code.png"/>
          <p:cNvPicPr>
            <a:picLocks noChangeAspect="1"/>
          </p:cNvPicPr>
          <p:nvPr/>
        </p:nvPicPr>
        <p:blipFill>
          <a:blip r:embed="rId2" cstate="print"/>
          <a:stretch>
            <a:fillRect/>
          </a:stretch>
        </p:blipFill>
        <p:spPr>
          <a:xfrm>
            <a:off x="74140" y="1524485"/>
            <a:ext cx="6581210" cy="3871300"/>
          </a:xfrm>
          <a:prstGeom prst="rect">
            <a:avLst/>
          </a:prstGeom>
        </p:spPr>
      </p:pic>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B-2 – Modify the SPI Code</a:t>
            </a:r>
          </a:p>
          <a:p>
            <a:pPr marL="342900" indent="-342900">
              <a:buFont typeface="+mj-lt"/>
              <a:buAutoNum type="arabicPeriod"/>
            </a:pPr>
            <a:r>
              <a:rPr lang="en-US" dirty="0" smtClean="0"/>
              <a:t>Modify the </a:t>
            </a:r>
            <a:r>
              <a:rPr lang="en-US" b="1" dirty="0" smtClean="0"/>
              <a:t>DIO Lines </a:t>
            </a:r>
            <a:r>
              <a:rPr lang="en-US" dirty="0" smtClean="0"/>
              <a:t>and </a:t>
            </a:r>
            <a:r>
              <a:rPr lang="en-US" b="1" dirty="0" smtClean="0"/>
              <a:t>Enable Lines </a:t>
            </a:r>
            <a:r>
              <a:rPr lang="en-US" dirty="0" smtClean="0"/>
              <a:t>clusters. In the initialization portion of the code, there are two cluster constants containing I/O references that can be used to select which pins the SOM should use for the SPI communication. In Part A, the </a:t>
            </a:r>
            <a:r>
              <a:rPr lang="en-US" dirty="0" err="1" smtClean="0"/>
              <a:t>pinout</a:t>
            </a:r>
            <a:r>
              <a:rPr lang="en-US" dirty="0" smtClean="0"/>
              <a:t> of the PmodMIC3 was defined by the </a:t>
            </a:r>
            <a:r>
              <a:rPr lang="en-US" dirty="0" err="1" smtClean="0"/>
              <a:t>Pmod’s</a:t>
            </a:r>
            <a:r>
              <a:rPr lang="en-US" dirty="0" smtClean="0"/>
              <a:t> datasheet. This </a:t>
            </a:r>
            <a:r>
              <a:rPr lang="en-US" dirty="0" err="1" smtClean="0"/>
              <a:t>pinout</a:t>
            </a:r>
            <a:r>
              <a:rPr lang="en-US" dirty="0" smtClean="0"/>
              <a:t> will be used to determine the configuration of these I/O constants.</a:t>
            </a:r>
          </a:p>
          <a:p>
            <a:pPr marL="342900" indent="-342900">
              <a:buFont typeface="+mj-lt"/>
              <a:buAutoNum type="arabicPeriod"/>
            </a:pPr>
            <a:r>
              <a:rPr lang="en-US" dirty="0" smtClean="0"/>
              <a:t>Turn on </a:t>
            </a:r>
            <a:r>
              <a:rPr lang="en-US" i="1" dirty="0" smtClean="0"/>
              <a:t>Context Help</a:t>
            </a:r>
            <a:r>
              <a:rPr lang="en-US" dirty="0" smtClean="0"/>
              <a:t> (</a:t>
            </a:r>
            <a:r>
              <a:rPr lang="en-US" b="1" dirty="0" err="1" smtClean="0"/>
              <a:t>Ctrl+H</a:t>
            </a:r>
            <a:r>
              <a:rPr lang="en-US" dirty="0" smtClean="0"/>
              <a:t>) and hover over each of the cluster constants. This will provide more information as to which I/O item each of the I/O constants is for. By default, the first I/O item of the </a:t>
            </a:r>
            <a:r>
              <a:rPr lang="en-US" i="1" dirty="0" smtClean="0"/>
              <a:t>DIO Lines</a:t>
            </a:r>
            <a:r>
              <a:rPr lang="en-US" dirty="0" smtClean="0"/>
              <a:t> cluster is </a:t>
            </a:r>
            <a:r>
              <a:rPr lang="en-US" b="1" dirty="0" smtClean="0"/>
              <a:t>SCLK</a:t>
            </a:r>
            <a:r>
              <a:rPr lang="en-US" dirty="0" smtClean="0"/>
              <a:t>, followed by </a:t>
            </a:r>
            <a:r>
              <a:rPr lang="en-US" b="1" dirty="0" smtClean="0"/>
              <a:t>MISO</a:t>
            </a:r>
            <a:r>
              <a:rPr lang="en-US" dirty="0" smtClean="0"/>
              <a:t>, then </a:t>
            </a:r>
            <a:r>
              <a:rPr lang="en-US" b="1" dirty="0" smtClean="0"/>
              <a:t>MOSI</a:t>
            </a:r>
            <a:r>
              <a:rPr lang="en-US" dirty="0" smtClean="0"/>
              <a:t>, etc. </a:t>
            </a:r>
          </a:p>
          <a:p>
            <a:pPr marL="342900" indent="-342900">
              <a:buFont typeface="+mj-lt"/>
              <a:buAutoNum type="arabicPeriod"/>
            </a:pPr>
            <a:r>
              <a:rPr lang="en-US" dirty="0" smtClean="0"/>
              <a:t>Press the drop-down arrow for each I/O item and select the resource that corresponds to the pin configuration from the PmodMIC3’s datasheet. For example, if the </a:t>
            </a:r>
            <a:r>
              <a:rPr lang="en-US" dirty="0" err="1" smtClean="0"/>
              <a:t>Pmod</a:t>
            </a:r>
            <a:r>
              <a:rPr lang="en-US" dirty="0" smtClean="0"/>
              <a:t> is plugged into the PMOD1 connector of the SOM’s daughter board, for SCLK the selected I/O item should be </a:t>
            </a:r>
            <a:r>
              <a:rPr lang="en-US" b="1" dirty="0" smtClean="0"/>
              <a:t>PMOD1_Pin4_out</a:t>
            </a:r>
            <a:r>
              <a:rPr lang="en-US" dirty="0" smtClean="0"/>
              <a:t>. This is because the PmodMIC3’s datasheet defines the 4</a:t>
            </a:r>
            <a:r>
              <a:rPr lang="en-US" baseline="30000" dirty="0" smtClean="0"/>
              <a:t>th</a:t>
            </a:r>
            <a:r>
              <a:rPr lang="en-US" dirty="0" smtClean="0"/>
              <a:t> pin as SCLK. Repeat for </a:t>
            </a:r>
            <a:r>
              <a:rPr lang="en-US" i="1" dirty="0" smtClean="0"/>
              <a:t>MISO</a:t>
            </a:r>
            <a:r>
              <a:rPr lang="en-US" dirty="0" smtClean="0"/>
              <a:t> and </a:t>
            </a:r>
            <a:r>
              <a:rPr lang="en-US" i="1" dirty="0" smtClean="0"/>
              <a:t>CS 0</a:t>
            </a:r>
            <a:r>
              <a:rPr lang="en-US" dirty="0" smtClean="0"/>
              <a:t> lines. </a:t>
            </a:r>
          </a:p>
          <a:p>
            <a:pPr marL="342900" indent="-342900">
              <a:buFont typeface="+mj-lt"/>
              <a:buAutoNum type="arabicPeriod"/>
            </a:pPr>
            <a:r>
              <a:rPr lang="en-US" dirty="0" smtClean="0"/>
              <a:t>There are multiple CS lines available in the SPI API, but for this exercise only one CS line is required. The I/O resource chosen for MOSI and CS 1-5 will not be used.</a:t>
            </a:r>
            <a:endParaRPr lang="en-US" sz="3600" b="1"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7" name="Picture 6" descr="context help.png"/>
          <p:cNvPicPr>
            <a:picLocks noChangeAspect="1"/>
          </p:cNvPicPr>
          <p:nvPr/>
        </p:nvPicPr>
        <p:blipFill>
          <a:blip r:embed="rId2" cstate="print"/>
          <a:stretch>
            <a:fillRect/>
          </a:stretch>
        </p:blipFill>
        <p:spPr>
          <a:xfrm>
            <a:off x="3724768" y="1227436"/>
            <a:ext cx="2560527" cy="2005746"/>
          </a:xfrm>
          <a:prstGeom prst="rect">
            <a:avLst/>
          </a:prstGeom>
        </p:spPr>
      </p:pic>
      <p:pic>
        <p:nvPicPr>
          <p:cNvPr id="9" name="Picture 8" descr="Pin Configuration.png"/>
          <p:cNvPicPr>
            <a:picLocks noChangeAspect="1"/>
          </p:cNvPicPr>
          <p:nvPr/>
        </p:nvPicPr>
        <p:blipFill>
          <a:blip r:embed="rId3" cstate="print"/>
          <a:stretch>
            <a:fillRect/>
          </a:stretch>
        </p:blipFill>
        <p:spPr>
          <a:xfrm>
            <a:off x="635920" y="1219215"/>
            <a:ext cx="2817623" cy="1503005"/>
          </a:xfrm>
          <a:prstGeom prst="rect">
            <a:avLst/>
          </a:prstGeom>
        </p:spPr>
      </p:pic>
      <p:sp>
        <p:nvSpPr>
          <p:cNvPr id="11" name="Down Arrow 10"/>
          <p:cNvSpPr/>
          <p:nvPr/>
        </p:nvSpPr>
        <p:spPr>
          <a:xfrm>
            <a:off x="1869995" y="2825595"/>
            <a:ext cx="288324" cy="6507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IO Selection.png"/>
          <p:cNvPicPr>
            <a:picLocks noChangeAspect="1"/>
          </p:cNvPicPr>
          <p:nvPr/>
        </p:nvPicPr>
        <p:blipFill>
          <a:blip r:embed="rId4" cstate="print"/>
          <a:stretch>
            <a:fillRect/>
          </a:stretch>
        </p:blipFill>
        <p:spPr>
          <a:xfrm>
            <a:off x="428373" y="3690567"/>
            <a:ext cx="3670671" cy="1842235"/>
          </a:xfrm>
          <a:prstGeom prst="rect">
            <a:avLst/>
          </a:prstGeom>
        </p:spPr>
      </p:pic>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B-2 – Modify the SPI Code</a:t>
            </a:r>
          </a:p>
          <a:p>
            <a:pPr marL="342900" indent="-342900">
              <a:buFont typeface="+mj-lt"/>
              <a:buAutoNum type="arabicPeriod"/>
            </a:pPr>
            <a:r>
              <a:rPr lang="en-US" dirty="0" smtClean="0"/>
              <a:t>Repeat the same I/O selection process for the </a:t>
            </a:r>
            <a:r>
              <a:rPr lang="en-US" i="1" dirty="0" smtClean="0"/>
              <a:t>Enable Lines </a:t>
            </a:r>
            <a:r>
              <a:rPr lang="en-US" dirty="0" smtClean="0"/>
              <a:t>cluster constant. Ensure the pin numbers are the same as the </a:t>
            </a:r>
            <a:r>
              <a:rPr lang="en-US" i="1" dirty="0" smtClean="0"/>
              <a:t>DIO Lines </a:t>
            </a:r>
            <a:r>
              <a:rPr lang="en-US" dirty="0" smtClean="0"/>
              <a:t>cluster for each corresponding I/O constant.</a:t>
            </a:r>
          </a:p>
          <a:p>
            <a:pPr marL="800100" lvl="1" indent="-342900">
              <a:buFont typeface="Arial" pitchFamily="34" charset="0"/>
              <a:buChar char="•"/>
            </a:pPr>
            <a:r>
              <a:rPr lang="en-US" dirty="0" smtClean="0"/>
              <a:t>The SOM’s DIO lines have to be manually configured for either input or output via an enable line. Writing </a:t>
            </a:r>
            <a:r>
              <a:rPr lang="en-US" b="1" dirty="0" smtClean="0"/>
              <a:t>TRUE</a:t>
            </a:r>
            <a:r>
              <a:rPr lang="en-US" dirty="0" smtClean="0"/>
              <a:t> to this line configures the DIO channel for output, while a </a:t>
            </a:r>
            <a:r>
              <a:rPr lang="en-US" b="1" dirty="0" smtClean="0"/>
              <a:t>FALSE</a:t>
            </a:r>
            <a:r>
              <a:rPr lang="en-US" dirty="0" smtClean="0"/>
              <a:t> configures the channel for input.</a:t>
            </a:r>
          </a:p>
          <a:p>
            <a:pPr marL="800100" lvl="1" indent="-342900">
              <a:buFont typeface="Arial" pitchFamily="34" charset="0"/>
              <a:buChar char="•"/>
            </a:pPr>
            <a:r>
              <a:rPr lang="en-US" dirty="0" smtClean="0"/>
              <a:t> The </a:t>
            </a:r>
            <a:r>
              <a:rPr lang="en-US" b="1" dirty="0" smtClean="0"/>
              <a:t>Enable SPI Digital Lines </a:t>
            </a:r>
            <a:r>
              <a:rPr lang="en-US" dirty="0" smtClean="0"/>
              <a:t>VI provides a Boolean array that is used to write either a TRUE or FALSE to each of the I/O items selected in the </a:t>
            </a:r>
            <a:r>
              <a:rPr lang="en-US" i="1" dirty="0" smtClean="0"/>
              <a:t>Enable Lines </a:t>
            </a:r>
            <a:r>
              <a:rPr lang="en-US" dirty="0" smtClean="0"/>
              <a:t>cluster.</a:t>
            </a:r>
          </a:p>
          <a:p>
            <a:pPr marL="342900" indent="-342900">
              <a:buFont typeface="+mj-lt"/>
              <a:buAutoNum type="arabicPeriod"/>
            </a:pPr>
            <a:r>
              <a:rPr lang="en-US" dirty="0" smtClean="0"/>
              <a:t>Ensure the Boolean array in your VI matches the configuration shown to the left.</a:t>
            </a:r>
          </a:p>
          <a:p>
            <a:pPr marL="800100" lvl="1" indent="-342900">
              <a:buFont typeface="Arial" pitchFamily="34" charset="0"/>
              <a:buChar char="•"/>
            </a:pPr>
            <a:r>
              <a:rPr lang="en-US" dirty="0" smtClean="0"/>
              <a:t>SCLK – </a:t>
            </a:r>
            <a:r>
              <a:rPr lang="en-US" b="1" dirty="0" smtClean="0"/>
              <a:t>TRUE</a:t>
            </a:r>
          </a:p>
          <a:p>
            <a:pPr marL="800100" lvl="1" indent="-342900">
              <a:buFont typeface="Arial" pitchFamily="34" charset="0"/>
              <a:buChar char="•"/>
            </a:pPr>
            <a:r>
              <a:rPr lang="en-US" dirty="0" smtClean="0"/>
              <a:t>MISO – </a:t>
            </a:r>
            <a:r>
              <a:rPr lang="en-US" b="1" dirty="0" smtClean="0"/>
              <a:t>FALSE</a:t>
            </a:r>
          </a:p>
          <a:p>
            <a:pPr marL="800100" lvl="1" indent="-342900">
              <a:buFont typeface="Arial" pitchFamily="34" charset="0"/>
              <a:buChar char="•"/>
            </a:pPr>
            <a:r>
              <a:rPr lang="en-US" dirty="0" smtClean="0"/>
              <a:t>MOSI – </a:t>
            </a:r>
            <a:r>
              <a:rPr lang="en-US" b="1" dirty="0" smtClean="0"/>
              <a:t>TRUE </a:t>
            </a:r>
            <a:r>
              <a:rPr lang="en-US" dirty="0" smtClean="0"/>
              <a:t>(not used)</a:t>
            </a:r>
          </a:p>
          <a:p>
            <a:pPr marL="800100" lvl="1" indent="-342900">
              <a:buFont typeface="Arial" pitchFamily="34" charset="0"/>
              <a:buChar char="•"/>
            </a:pPr>
            <a:r>
              <a:rPr lang="en-US" dirty="0" smtClean="0"/>
              <a:t>CS 0 – </a:t>
            </a:r>
            <a:r>
              <a:rPr lang="en-US" b="1" dirty="0" smtClean="0"/>
              <a:t>TRUE</a:t>
            </a:r>
          </a:p>
          <a:p>
            <a:pPr marL="800100" lvl="1" indent="-342900">
              <a:buFont typeface="Arial" pitchFamily="34" charset="0"/>
              <a:buChar char="•"/>
            </a:pPr>
            <a:r>
              <a:rPr lang="en-US" dirty="0" smtClean="0"/>
              <a:t>CS 1 – </a:t>
            </a:r>
            <a:r>
              <a:rPr lang="en-US" b="1" dirty="0" smtClean="0"/>
              <a:t>TRUE</a:t>
            </a:r>
            <a:r>
              <a:rPr lang="en-US" dirty="0" smtClean="0"/>
              <a:t> (not used)</a:t>
            </a:r>
          </a:p>
          <a:p>
            <a:pPr marL="800100" lvl="1" indent="-342900">
              <a:buFont typeface="Arial" pitchFamily="34" charset="0"/>
              <a:buChar char="•"/>
            </a:pPr>
            <a:r>
              <a:rPr lang="en-US" dirty="0" smtClean="0"/>
              <a:t>CS 2 – </a:t>
            </a:r>
            <a:r>
              <a:rPr lang="en-US" b="1" dirty="0" smtClean="0"/>
              <a:t>TRUE</a:t>
            </a:r>
            <a:r>
              <a:rPr lang="en-US" dirty="0" smtClean="0"/>
              <a:t> (not used)</a:t>
            </a:r>
          </a:p>
          <a:p>
            <a:pPr marL="800100" lvl="1" indent="-342900">
              <a:buFont typeface="Arial" pitchFamily="34" charset="0"/>
              <a:buChar char="•"/>
            </a:pPr>
            <a:r>
              <a:rPr lang="en-US" dirty="0" smtClean="0"/>
              <a:t>CS 3 – </a:t>
            </a:r>
            <a:r>
              <a:rPr lang="en-US" b="1" dirty="0" smtClean="0"/>
              <a:t>TRUE</a:t>
            </a:r>
            <a:r>
              <a:rPr lang="en-US" dirty="0" smtClean="0"/>
              <a:t> (not used)</a:t>
            </a:r>
          </a:p>
          <a:p>
            <a:pPr marL="800100" lvl="1" indent="-342900">
              <a:buFont typeface="Arial" pitchFamily="34" charset="0"/>
              <a:buChar char="•"/>
            </a:pPr>
            <a:r>
              <a:rPr lang="en-US" dirty="0" smtClean="0"/>
              <a:t>CS 4 – </a:t>
            </a:r>
            <a:r>
              <a:rPr lang="en-US" b="1" dirty="0" smtClean="0"/>
              <a:t>TRUE</a:t>
            </a:r>
            <a:r>
              <a:rPr lang="en-US" dirty="0" smtClean="0"/>
              <a:t> (not used)</a:t>
            </a:r>
          </a:p>
          <a:p>
            <a:pPr marL="800100" lvl="1" indent="-342900">
              <a:buFont typeface="Arial" pitchFamily="34" charset="0"/>
              <a:buChar char="•"/>
            </a:pPr>
            <a:r>
              <a:rPr lang="en-US" dirty="0" smtClean="0"/>
              <a:t>CS 5 – </a:t>
            </a:r>
            <a:r>
              <a:rPr lang="en-US" b="1" dirty="0" smtClean="0"/>
              <a:t>TRUE</a:t>
            </a:r>
            <a:r>
              <a:rPr lang="en-US" dirty="0" smtClean="0"/>
              <a:t> (not used)</a:t>
            </a:r>
          </a:p>
          <a:p>
            <a:pPr marL="800100" lvl="1" indent="-342900">
              <a:buFont typeface="+mj-lt"/>
              <a:buAutoNum type="arabicPeriod"/>
            </a:pPr>
            <a:endParaRPr lang="en-US"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15" name="Picture 14" descr="enable Selection.png"/>
          <p:cNvPicPr>
            <a:picLocks noChangeAspect="1"/>
          </p:cNvPicPr>
          <p:nvPr/>
        </p:nvPicPr>
        <p:blipFill>
          <a:blip r:embed="rId2" cstate="print"/>
          <a:stretch>
            <a:fillRect/>
          </a:stretch>
        </p:blipFill>
        <p:spPr>
          <a:xfrm>
            <a:off x="1122773" y="531866"/>
            <a:ext cx="4198869" cy="1844749"/>
          </a:xfrm>
          <a:prstGeom prst="rect">
            <a:avLst/>
          </a:prstGeom>
        </p:spPr>
      </p:pic>
      <p:pic>
        <p:nvPicPr>
          <p:cNvPr id="16" name="Picture 15" descr="Enable States.png"/>
          <p:cNvPicPr>
            <a:picLocks noChangeAspect="1"/>
          </p:cNvPicPr>
          <p:nvPr/>
        </p:nvPicPr>
        <p:blipFill>
          <a:blip r:embed="rId3" cstate="print"/>
          <a:stretch>
            <a:fillRect/>
          </a:stretch>
        </p:blipFill>
        <p:spPr>
          <a:xfrm>
            <a:off x="2181252" y="2792626"/>
            <a:ext cx="2363174" cy="3069410"/>
          </a:xfrm>
          <a:prstGeom prst="rect">
            <a:avLst/>
          </a:prstGeom>
        </p:spPr>
      </p:pic>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B-2 – Modify the SPI Code</a:t>
            </a:r>
          </a:p>
          <a:p>
            <a:pPr marL="457200" indent="-457200">
              <a:buFont typeface="+mj-lt"/>
              <a:buAutoNum type="arabicPeriod"/>
            </a:pPr>
            <a:r>
              <a:rPr lang="en-US" dirty="0" smtClean="0"/>
              <a:t>Add the VIs for the </a:t>
            </a:r>
            <a:r>
              <a:rPr lang="en-US" b="1" dirty="0" smtClean="0"/>
              <a:t>SPI Engine</a:t>
            </a:r>
            <a:r>
              <a:rPr lang="en-US" dirty="0" smtClean="0"/>
              <a:t> from the Functions &gt; SPI API &gt; SPI Engine &amp; SPI DIO palettes.</a:t>
            </a:r>
          </a:p>
          <a:p>
            <a:pPr marL="914400" lvl="1" indent="-457200">
              <a:buFont typeface="Arial" pitchFamily="34" charset="0"/>
              <a:buChar char="•"/>
            </a:pPr>
            <a:r>
              <a:rPr lang="en-US" b="1" dirty="0" smtClean="0"/>
              <a:t>Read SPI Digital Lines </a:t>
            </a:r>
            <a:r>
              <a:rPr lang="en-US" dirty="0" smtClean="0"/>
              <a:t>– This VI uses the I/O items that were selected for MISO in the DIO Lines cluster to read the current value for that DIO line.</a:t>
            </a:r>
          </a:p>
          <a:p>
            <a:pPr marL="914400" lvl="1" indent="-457200">
              <a:buFont typeface="Arial" pitchFamily="34" charset="0"/>
              <a:buChar char="•"/>
            </a:pPr>
            <a:r>
              <a:rPr lang="en-US" b="1" dirty="0" smtClean="0"/>
              <a:t>SPI Engine Top </a:t>
            </a:r>
            <a:r>
              <a:rPr lang="en-US" dirty="0" smtClean="0"/>
              <a:t>– Takes in the current value for MISO and then controls the next  logic state for the DIO lines based on what needs to happen with SCLK, CS, and MOSI.</a:t>
            </a:r>
          </a:p>
          <a:p>
            <a:pPr marL="914400" lvl="1" indent="-457200">
              <a:buFont typeface="Arial" pitchFamily="34" charset="0"/>
              <a:buChar char="•"/>
            </a:pPr>
            <a:r>
              <a:rPr lang="en-US" b="1" dirty="0" smtClean="0"/>
              <a:t>Write SPI Digital Lines </a:t>
            </a:r>
            <a:r>
              <a:rPr lang="en-US" dirty="0" smtClean="0"/>
              <a:t>– Uses the I/O items that were selected for CS, SCLK, and MOSI in the DIO Lines cluster to write the current logic value for those DIO lines.</a:t>
            </a:r>
          </a:p>
          <a:p>
            <a:pPr marL="457200" indent="-457200">
              <a:buFont typeface="+mj-lt"/>
              <a:buAutoNum type="arabicPeriod"/>
            </a:pPr>
            <a:r>
              <a:rPr lang="en-US" dirty="0" smtClean="0"/>
              <a:t>Wire the VIs as shown in the image below.</a:t>
            </a:r>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13" name="Picture 12" descr="SPI palette.png"/>
          <p:cNvPicPr>
            <a:picLocks noChangeAspect="1"/>
          </p:cNvPicPr>
          <p:nvPr/>
        </p:nvPicPr>
        <p:blipFill>
          <a:blip r:embed="rId2" cstate="print"/>
          <a:stretch>
            <a:fillRect/>
          </a:stretch>
        </p:blipFill>
        <p:spPr>
          <a:xfrm>
            <a:off x="1281593" y="247137"/>
            <a:ext cx="3710441" cy="4027472"/>
          </a:xfrm>
          <a:prstGeom prst="rect">
            <a:avLst/>
          </a:prstGeom>
        </p:spPr>
      </p:pic>
      <p:pic>
        <p:nvPicPr>
          <p:cNvPr id="16" name="Picture 15" descr="SPI Engine.png"/>
          <p:cNvPicPr>
            <a:picLocks noChangeAspect="1"/>
          </p:cNvPicPr>
          <p:nvPr/>
        </p:nvPicPr>
        <p:blipFill>
          <a:blip r:embed="rId3" cstate="print"/>
          <a:stretch>
            <a:fillRect/>
          </a:stretch>
        </p:blipFill>
        <p:spPr>
          <a:xfrm>
            <a:off x="997732" y="4461380"/>
            <a:ext cx="4858428" cy="1971950"/>
          </a:xfrm>
          <a:prstGeom prst="rect">
            <a:avLst/>
          </a:prstGeom>
        </p:spPr>
      </p:pic>
      <p:cxnSp>
        <p:nvCxnSpPr>
          <p:cNvPr id="18" name="Straight Connector 17"/>
          <p:cNvCxnSpPr/>
          <p:nvPr/>
        </p:nvCxnSpPr>
        <p:spPr>
          <a:xfrm>
            <a:off x="1968848" y="5280539"/>
            <a:ext cx="57665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972963" y="5737748"/>
            <a:ext cx="1305703"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932681" y="5280548"/>
            <a:ext cx="1079153"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936794" y="5375274"/>
            <a:ext cx="193591" cy="0"/>
          </a:xfrm>
          <a:prstGeom prst="line">
            <a:avLst/>
          </a:prstGeom>
          <a:ln w="254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3097434" y="5371155"/>
            <a:ext cx="0" cy="461319"/>
          </a:xfrm>
          <a:prstGeom prst="line">
            <a:avLst/>
          </a:prstGeom>
          <a:ln w="254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097432" y="5824235"/>
            <a:ext cx="193591"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637018" y="5828351"/>
            <a:ext cx="193591" cy="0"/>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801780" y="5375271"/>
            <a:ext cx="0" cy="461319"/>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789424" y="5379390"/>
            <a:ext cx="214172" cy="0"/>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641137" y="5898373"/>
            <a:ext cx="271843"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904753" y="5445294"/>
            <a:ext cx="0" cy="46131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900634" y="5449410"/>
            <a:ext cx="11120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Command queuing Loop.png"/>
          <p:cNvPicPr>
            <a:picLocks noChangeAspect="1"/>
          </p:cNvPicPr>
          <p:nvPr/>
        </p:nvPicPr>
        <p:blipFill>
          <a:blip r:embed="rId2" cstate="print"/>
          <a:stretch>
            <a:fillRect/>
          </a:stretch>
        </p:blipFill>
        <p:spPr>
          <a:xfrm>
            <a:off x="172590" y="1499288"/>
            <a:ext cx="6385819" cy="3263294"/>
          </a:xfrm>
          <a:prstGeom prst="rect">
            <a:avLst/>
          </a:prstGeom>
        </p:spPr>
      </p:pic>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B-2 – Modify the SPI Code</a:t>
            </a:r>
          </a:p>
          <a:p>
            <a:pPr marL="457200" indent="-457200">
              <a:buFont typeface="+mj-lt"/>
              <a:buAutoNum type="arabicPeriod"/>
            </a:pPr>
            <a:r>
              <a:rPr lang="en-US" dirty="0" smtClean="0"/>
              <a:t>Add the VIs for the </a:t>
            </a:r>
            <a:r>
              <a:rPr lang="en-US" b="1" dirty="0" smtClean="0"/>
              <a:t>Command Queuing Loop </a:t>
            </a:r>
            <a:r>
              <a:rPr lang="en-US" dirty="0" smtClean="0"/>
              <a:t>from the Functions &gt; SPI API palette.</a:t>
            </a:r>
          </a:p>
          <a:p>
            <a:pPr marL="914400" lvl="1" indent="-457200">
              <a:buFont typeface="Arial" pitchFamily="34" charset="0"/>
              <a:buChar char="•"/>
            </a:pPr>
            <a:r>
              <a:rPr lang="en-US" b="1" dirty="0" smtClean="0"/>
              <a:t>Is SPI Channel Ready?</a:t>
            </a:r>
            <a:r>
              <a:rPr lang="en-US" dirty="0" smtClean="0"/>
              <a:t> – Checks the SPI Engine command FIFO to ensure there is space to queue a new command. If not, the surrounding loop will retry until the engine is ready.</a:t>
            </a:r>
          </a:p>
          <a:p>
            <a:pPr marL="914400" lvl="1" indent="-457200">
              <a:buFont typeface="Arial" pitchFamily="34" charset="0"/>
              <a:buChar char="•"/>
            </a:pPr>
            <a:r>
              <a:rPr lang="en-US" b="1" dirty="0" smtClean="0"/>
              <a:t>Set SPI Data for SPI Transaction</a:t>
            </a:r>
            <a:r>
              <a:rPr lang="en-US" dirty="0" smtClean="0"/>
              <a:t> – Writes a local register with the </a:t>
            </a:r>
            <a:r>
              <a:rPr lang="en-US" dirty="0" err="1" smtClean="0"/>
              <a:t>Tx</a:t>
            </a:r>
            <a:r>
              <a:rPr lang="en-US" dirty="0" smtClean="0"/>
              <a:t> data intended to be sent.</a:t>
            </a:r>
          </a:p>
          <a:p>
            <a:pPr marL="914400" lvl="1" indent="-457200">
              <a:buFont typeface="Arial" pitchFamily="34" charset="0"/>
              <a:buChar char="•"/>
            </a:pPr>
            <a:r>
              <a:rPr lang="en-US" b="1" dirty="0" smtClean="0"/>
              <a:t>Set SPI PHY Configuration for  SPI Transaction </a:t>
            </a:r>
            <a:r>
              <a:rPr lang="en-US" dirty="0" smtClean="0"/>
              <a:t>– Writes a local register with the PHY settings and selected Chip Select.</a:t>
            </a:r>
          </a:p>
          <a:p>
            <a:pPr marL="914400" lvl="1" indent="-457200">
              <a:buFont typeface="Arial" pitchFamily="34" charset="0"/>
              <a:buChar char="•"/>
            </a:pPr>
            <a:r>
              <a:rPr lang="en-US" b="1" dirty="0" smtClean="0"/>
              <a:t>Start Current SPI Transaction </a:t>
            </a:r>
            <a:r>
              <a:rPr lang="en-US" dirty="0" smtClean="0"/>
              <a:t>– Writes the data from the local registers to the SPI Engine FIFO for transmitting.</a:t>
            </a:r>
          </a:p>
          <a:p>
            <a:pPr marL="914400" lvl="1" indent="-457200">
              <a:buFont typeface="Arial" pitchFamily="34" charset="0"/>
              <a:buChar char="•"/>
            </a:pPr>
            <a:r>
              <a:rPr lang="en-US" b="1" dirty="0" smtClean="0"/>
              <a:t>Read SPI Response for SPI Transaction </a:t>
            </a:r>
            <a:r>
              <a:rPr lang="en-US" dirty="0" smtClean="0"/>
              <a:t>– Reads engine response for current transaction.</a:t>
            </a:r>
          </a:p>
          <a:p>
            <a:pPr marL="457200" indent="-457200">
              <a:buFont typeface="+mj-lt"/>
              <a:buAutoNum type="arabicPeriod"/>
            </a:pPr>
            <a:r>
              <a:rPr lang="en-US" dirty="0" smtClean="0"/>
              <a:t>Wire the VIs as shown in the image.</a:t>
            </a:r>
          </a:p>
          <a:p>
            <a:pPr marL="914400" lvl="1" indent="-457200">
              <a:buFont typeface="Arial" pitchFamily="34" charset="0"/>
              <a:buChar char="•"/>
            </a:pPr>
            <a:r>
              <a:rPr lang="en-US" dirty="0" smtClean="0"/>
              <a:t>The </a:t>
            </a:r>
            <a:r>
              <a:rPr lang="en-US" b="1" dirty="0" smtClean="0"/>
              <a:t>Set Data for SPI Transaction</a:t>
            </a:r>
            <a:r>
              <a:rPr lang="en-US" dirty="0" smtClean="0"/>
              <a:t> VI and </a:t>
            </a:r>
            <a:r>
              <a:rPr lang="en-US" b="1" dirty="0" err="1" smtClean="0"/>
              <a:t>Tx</a:t>
            </a:r>
            <a:r>
              <a:rPr lang="en-US" dirty="0" smtClean="0"/>
              <a:t> control is not required in this application since the PmodMIC3 does not have a MOSI line, but it is added to show how most applications would be architected.</a:t>
            </a:r>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cxnSp>
        <p:nvCxnSpPr>
          <p:cNvPr id="18" name="Straight Connector 17"/>
          <p:cNvCxnSpPr/>
          <p:nvPr/>
        </p:nvCxnSpPr>
        <p:spPr>
          <a:xfrm>
            <a:off x="2454888" y="2875090"/>
            <a:ext cx="271836"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75969" y="2870980"/>
            <a:ext cx="1091512"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443427" y="2875099"/>
            <a:ext cx="716681"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30632" y="2302560"/>
            <a:ext cx="572525" cy="0"/>
          </a:xfrm>
          <a:prstGeom prst="line">
            <a:avLst/>
          </a:prstGeom>
          <a:ln w="254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594926" y="2294238"/>
            <a:ext cx="0" cy="646670"/>
          </a:xfrm>
          <a:prstGeom prst="line">
            <a:avLst/>
          </a:prstGeom>
          <a:ln w="254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586686" y="2932755"/>
            <a:ext cx="148276"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113018" y="2920394"/>
            <a:ext cx="111198" cy="0"/>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129499" y="2459076"/>
            <a:ext cx="0" cy="461319"/>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018289" y="2479671"/>
            <a:ext cx="115311" cy="0"/>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973878" y="2875086"/>
            <a:ext cx="230641"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432871" y="2805065"/>
            <a:ext cx="177097"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89911" y="2875099"/>
            <a:ext cx="626067"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09121" y="2133600"/>
            <a:ext cx="0" cy="691978"/>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030646" y="2146038"/>
            <a:ext cx="778457" cy="0"/>
          </a:xfrm>
          <a:prstGeom prst="line">
            <a:avLst/>
          </a:prstGeom>
          <a:ln w="254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B-2 – Modify the SPI Code</a:t>
            </a:r>
          </a:p>
          <a:p>
            <a:pPr marL="457200" indent="-457200">
              <a:buFont typeface="+mj-lt"/>
              <a:buAutoNum type="arabicPeriod"/>
            </a:pPr>
            <a:r>
              <a:rPr lang="en-US" dirty="0" smtClean="0"/>
              <a:t>When finished, the code should match the image to the left.</a:t>
            </a:r>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20" name="Picture 19" descr="Completed Code.png"/>
          <p:cNvPicPr>
            <a:picLocks noChangeAspect="1"/>
          </p:cNvPicPr>
          <p:nvPr/>
        </p:nvPicPr>
        <p:blipFill>
          <a:blip r:embed="rId2" cstate="print"/>
          <a:stretch>
            <a:fillRect/>
          </a:stretch>
        </p:blipFill>
        <p:spPr>
          <a:xfrm>
            <a:off x="16476" y="1318053"/>
            <a:ext cx="6684934" cy="3822357"/>
          </a:xfrm>
          <a:prstGeom prst="rect">
            <a:avLst/>
          </a:prstGeom>
        </p:spPr>
      </p:pic>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B-2 – Modify the SPI Code</a:t>
            </a:r>
          </a:p>
          <a:p>
            <a:pPr marL="457200" indent="-457200">
              <a:buFont typeface="+mj-lt"/>
              <a:buAutoNum type="arabicPeriod"/>
            </a:pPr>
            <a:r>
              <a:rPr lang="en-US" dirty="0" smtClean="0"/>
              <a:t>At this point, the code is ready to compile. Return to the project, right-click on the FPGA VI and select </a:t>
            </a:r>
            <a:r>
              <a:rPr lang="en-US" b="1" dirty="0" smtClean="0"/>
              <a:t>Create Build Specification</a:t>
            </a:r>
            <a:r>
              <a:rPr lang="en-US" dirty="0" smtClean="0"/>
              <a:t>.</a:t>
            </a:r>
          </a:p>
          <a:p>
            <a:pPr marL="457200" indent="-457200">
              <a:buFont typeface="+mj-lt"/>
              <a:buAutoNum type="arabicPeriod"/>
            </a:pPr>
            <a:r>
              <a:rPr lang="en-US" dirty="0" smtClean="0"/>
              <a:t>Under </a:t>
            </a:r>
            <a:r>
              <a:rPr lang="en-US" b="1" dirty="0" smtClean="0"/>
              <a:t>Build Specifications</a:t>
            </a:r>
            <a:r>
              <a:rPr lang="en-US" dirty="0" smtClean="0"/>
              <a:t>, the build spec for the FPGA VI will appear. Right-click the build spec and select </a:t>
            </a:r>
            <a:r>
              <a:rPr lang="en-US" b="1" dirty="0" smtClean="0"/>
              <a:t>Build</a:t>
            </a:r>
            <a:r>
              <a:rPr lang="en-US" dirty="0" smtClean="0"/>
              <a:t>.</a:t>
            </a:r>
          </a:p>
          <a:p>
            <a:pPr marL="457200" indent="-457200">
              <a:buFont typeface="+mj-lt"/>
              <a:buAutoNum type="arabicPeriod"/>
            </a:pPr>
            <a:r>
              <a:rPr lang="en-US" dirty="0" smtClean="0"/>
              <a:t>Leave the default Compile Server option selected and press </a:t>
            </a:r>
            <a:r>
              <a:rPr lang="en-US" b="1" dirty="0" smtClean="0"/>
              <a:t>OK</a:t>
            </a:r>
            <a:r>
              <a:rPr lang="en-US" dirty="0" smtClean="0"/>
              <a:t>.</a:t>
            </a:r>
          </a:p>
          <a:p>
            <a:pPr marL="457200" indent="-457200">
              <a:buFont typeface="+mj-lt"/>
              <a:buAutoNum type="arabicPeriod"/>
            </a:pPr>
            <a:r>
              <a:rPr lang="en-US" dirty="0" err="1" smtClean="0"/>
              <a:t>LabVIEW</a:t>
            </a:r>
            <a:r>
              <a:rPr lang="en-US" dirty="0" smtClean="0"/>
              <a:t> will begin translating the FPGA VI and transfer it over to the Xilinx Compile Tools to build the FPGA </a:t>
            </a:r>
            <a:r>
              <a:rPr lang="en-US" dirty="0" err="1" smtClean="0"/>
              <a:t>bitfile</a:t>
            </a:r>
            <a:r>
              <a:rPr lang="en-US" dirty="0" smtClean="0"/>
              <a:t>. You can minimize the </a:t>
            </a:r>
            <a:r>
              <a:rPr lang="en-US" b="1" dirty="0" smtClean="0"/>
              <a:t>Compilation Status </a:t>
            </a:r>
            <a:r>
              <a:rPr lang="en-US" dirty="0" smtClean="0"/>
              <a:t>window once the compilation begins.</a:t>
            </a:r>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23" name="Picture 22" descr="Create Build Specification.png"/>
          <p:cNvPicPr>
            <a:picLocks noChangeAspect="1"/>
          </p:cNvPicPr>
          <p:nvPr/>
        </p:nvPicPr>
        <p:blipFill>
          <a:blip r:embed="rId2" cstate="print"/>
          <a:stretch>
            <a:fillRect/>
          </a:stretch>
        </p:blipFill>
        <p:spPr>
          <a:xfrm>
            <a:off x="301929" y="255350"/>
            <a:ext cx="2606554" cy="4082833"/>
          </a:xfrm>
          <a:prstGeom prst="rect">
            <a:avLst/>
          </a:prstGeom>
        </p:spPr>
      </p:pic>
      <p:pic>
        <p:nvPicPr>
          <p:cNvPr id="24" name="Picture 23" descr="compile fpga.png"/>
          <p:cNvPicPr>
            <a:picLocks noChangeAspect="1"/>
          </p:cNvPicPr>
          <p:nvPr/>
        </p:nvPicPr>
        <p:blipFill>
          <a:blip r:embed="rId3" cstate="print"/>
          <a:stretch>
            <a:fillRect/>
          </a:stretch>
        </p:blipFill>
        <p:spPr>
          <a:xfrm>
            <a:off x="3836252" y="255351"/>
            <a:ext cx="2466778" cy="3566984"/>
          </a:xfrm>
          <a:prstGeom prst="rect">
            <a:avLst/>
          </a:prstGeom>
        </p:spPr>
      </p:pic>
      <p:sp>
        <p:nvSpPr>
          <p:cNvPr id="25" name="Right Arrow 24"/>
          <p:cNvSpPr/>
          <p:nvPr/>
        </p:nvSpPr>
        <p:spPr>
          <a:xfrm>
            <a:off x="2767914" y="1400410"/>
            <a:ext cx="980302" cy="428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xilinx tools.png"/>
          <p:cNvPicPr>
            <a:picLocks noChangeAspect="1"/>
          </p:cNvPicPr>
          <p:nvPr/>
        </p:nvPicPr>
        <p:blipFill>
          <a:blip r:embed="rId4" cstate="print"/>
          <a:stretch>
            <a:fillRect/>
          </a:stretch>
        </p:blipFill>
        <p:spPr>
          <a:xfrm>
            <a:off x="3262211" y="4167687"/>
            <a:ext cx="3303346" cy="2512253"/>
          </a:xfrm>
          <a:prstGeom prst="rect">
            <a:avLst/>
          </a:prstGeom>
        </p:spPr>
      </p:pic>
      <p:sp>
        <p:nvSpPr>
          <p:cNvPr id="27" name="Down Arrow 26"/>
          <p:cNvSpPr/>
          <p:nvPr/>
        </p:nvSpPr>
        <p:spPr>
          <a:xfrm>
            <a:off x="4094205" y="3015048"/>
            <a:ext cx="453081" cy="9638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C – Simulation </a:t>
            </a:r>
          </a:p>
          <a:p>
            <a:pPr marL="457200" indent="-457200">
              <a:buFont typeface="+mj-lt"/>
              <a:buAutoNum type="arabicPeriod"/>
            </a:pPr>
            <a:r>
              <a:rPr lang="en-US" dirty="0" smtClean="0"/>
              <a:t>While the FPGA VI is compiling in the background, open the </a:t>
            </a:r>
            <a:r>
              <a:rPr lang="en-US" b="1" dirty="0" smtClean="0"/>
              <a:t>SPI API – SPI Simulation.vi </a:t>
            </a:r>
            <a:r>
              <a:rPr lang="en-US" dirty="0" smtClean="0"/>
              <a:t>located underneath </a:t>
            </a:r>
            <a:r>
              <a:rPr lang="en-US" i="1" dirty="0" smtClean="0"/>
              <a:t>My Computer.</a:t>
            </a:r>
          </a:p>
          <a:p>
            <a:pPr marL="457200" indent="-457200">
              <a:buFont typeface="+mj-lt"/>
              <a:buAutoNum type="arabicPeriod"/>
            </a:pPr>
            <a:r>
              <a:rPr lang="en-US" dirty="0" smtClean="0"/>
              <a:t>Open the block diagram and view the code. For this portion of the exercise, the SPI code will be simulated and the behavior will be verified to ensure the message being sent to the ADC is formatted correctly.</a:t>
            </a:r>
          </a:p>
          <a:p>
            <a:pPr marL="457200" indent="-457200">
              <a:buFont typeface="+mj-lt"/>
              <a:buAutoNum type="arabicPeriod"/>
            </a:pPr>
            <a:r>
              <a:rPr lang="en-US" dirty="0" smtClean="0"/>
              <a:t>Add a </a:t>
            </a:r>
            <a:r>
              <a:rPr lang="en-US" b="1" dirty="0" smtClean="0"/>
              <a:t>Desktop Execution Node</a:t>
            </a:r>
            <a:r>
              <a:rPr lang="en-US" dirty="0" smtClean="0"/>
              <a:t> from the </a:t>
            </a:r>
            <a:r>
              <a:rPr lang="en-US" b="1" dirty="0" smtClean="0"/>
              <a:t>Functions</a:t>
            </a:r>
            <a:r>
              <a:rPr lang="en-US" dirty="0" smtClean="0"/>
              <a:t> &gt; </a:t>
            </a:r>
            <a:r>
              <a:rPr lang="en-US" b="1" dirty="0" smtClean="0"/>
              <a:t>FPGA Interface</a:t>
            </a:r>
            <a:r>
              <a:rPr lang="en-US" dirty="0" smtClean="0"/>
              <a:t> palette to the block diagram beneath the </a:t>
            </a:r>
            <a:r>
              <a:rPr lang="en-US" b="1" i="1" dirty="0" smtClean="0"/>
              <a:t>Desktop Execution Node</a:t>
            </a:r>
            <a:r>
              <a:rPr lang="en-US" dirty="0" smtClean="0"/>
              <a:t> note.</a:t>
            </a:r>
          </a:p>
          <a:p>
            <a:pPr marL="457200" indent="-457200">
              <a:buFont typeface="+mj-lt"/>
              <a:buAutoNum type="arabicPeriod"/>
            </a:pPr>
            <a:endParaRPr lang="en-US" dirty="0" smtClean="0"/>
          </a:p>
          <a:p>
            <a:pPr marL="457200" indent="-457200">
              <a:buFont typeface="+mj-lt"/>
              <a:buAutoNum type="arabicPeriod"/>
            </a:pPr>
            <a:endParaRPr lang="en-US" i="1" dirty="0" smtClean="0"/>
          </a:p>
          <a:p>
            <a:pPr marL="457200" indent="-457200">
              <a:buFont typeface="+mj-lt"/>
              <a:buAutoNum type="arabicPeriod"/>
            </a:pPr>
            <a:endParaRPr lang="en-US"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11" name="Picture 10" descr="Simulation Empty.png"/>
          <p:cNvPicPr>
            <a:picLocks noChangeAspect="1"/>
          </p:cNvPicPr>
          <p:nvPr/>
        </p:nvPicPr>
        <p:blipFill>
          <a:blip r:embed="rId2" cstate="print"/>
          <a:stretch>
            <a:fillRect/>
          </a:stretch>
        </p:blipFill>
        <p:spPr>
          <a:xfrm>
            <a:off x="1219663" y="3286957"/>
            <a:ext cx="5348993" cy="3105665"/>
          </a:xfrm>
          <a:prstGeom prst="rect">
            <a:avLst/>
          </a:prstGeom>
        </p:spPr>
      </p:pic>
      <p:pic>
        <p:nvPicPr>
          <p:cNvPr id="13" name="Picture 12" descr="FPGA palette.png"/>
          <p:cNvPicPr>
            <a:picLocks noChangeAspect="1"/>
          </p:cNvPicPr>
          <p:nvPr/>
        </p:nvPicPr>
        <p:blipFill>
          <a:blip r:embed="rId3" cstate="print"/>
          <a:stretch>
            <a:fillRect/>
          </a:stretch>
        </p:blipFill>
        <p:spPr>
          <a:xfrm>
            <a:off x="269797" y="296563"/>
            <a:ext cx="2024529" cy="1732218"/>
          </a:xfrm>
          <a:prstGeom prst="rect">
            <a:avLst/>
          </a:prstGeom>
        </p:spPr>
      </p:pic>
      <p:pic>
        <p:nvPicPr>
          <p:cNvPr id="14" name="Picture 13" descr="DEN.png"/>
          <p:cNvPicPr>
            <a:picLocks noChangeAspect="1"/>
          </p:cNvPicPr>
          <p:nvPr/>
        </p:nvPicPr>
        <p:blipFill>
          <a:blip r:embed="rId4" cstate="print"/>
          <a:stretch>
            <a:fillRect/>
          </a:stretch>
        </p:blipFill>
        <p:spPr>
          <a:xfrm>
            <a:off x="2419143" y="4796043"/>
            <a:ext cx="801849" cy="652833"/>
          </a:xfrm>
          <a:prstGeom prst="rect">
            <a:avLst/>
          </a:prstGeom>
        </p:spPr>
      </p:pic>
      <p:sp>
        <p:nvSpPr>
          <p:cNvPr id="17" name="Bent Arrow 16"/>
          <p:cNvSpPr/>
          <p:nvPr/>
        </p:nvSpPr>
        <p:spPr>
          <a:xfrm rot="5400000">
            <a:off x="815544" y="2586684"/>
            <a:ext cx="3698792" cy="61783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858000"/>
          </a:xfrm>
        </p:spPr>
        <p:txBody>
          <a:bodyPr>
            <a:normAutofit/>
          </a:bodyPr>
          <a:lstStyle/>
          <a:p>
            <a:r>
              <a:rPr lang="en-US" sz="2400" b="1" dirty="0" smtClean="0"/>
              <a:t>PART C – Simulation </a:t>
            </a:r>
          </a:p>
          <a:p>
            <a:pPr marL="457200" indent="-457200">
              <a:buFont typeface="+mj-lt"/>
              <a:buAutoNum type="arabicPeriod"/>
            </a:pPr>
            <a:r>
              <a:rPr lang="en-US" dirty="0" smtClean="0"/>
              <a:t>In the window that appears, click the folder icon next to the VI entry textbox. This will pop up a small window showing the FPGA targets available in the </a:t>
            </a:r>
            <a:r>
              <a:rPr lang="en-US" dirty="0" err="1" smtClean="0"/>
              <a:t>LabVIEW</a:t>
            </a:r>
            <a:r>
              <a:rPr lang="en-US" dirty="0" smtClean="0"/>
              <a:t> project. For this exercise the simulation will be done with the second hardware target titled </a:t>
            </a:r>
            <a:r>
              <a:rPr lang="en-US" b="1" dirty="0" smtClean="0"/>
              <a:t>Simulation Target</a:t>
            </a:r>
            <a:r>
              <a:rPr lang="en-US" dirty="0" smtClean="0"/>
              <a:t>. Expand this target and select the VI titled </a:t>
            </a:r>
            <a:r>
              <a:rPr lang="en-US" b="1" dirty="0" smtClean="0"/>
              <a:t>FPGA </a:t>
            </a:r>
            <a:r>
              <a:rPr lang="en-US" b="1" dirty="0" err="1" smtClean="0"/>
              <a:t>Main_SPI</a:t>
            </a:r>
            <a:r>
              <a:rPr lang="en-US" b="1" dirty="0" smtClean="0"/>
              <a:t> API – Solution.vi</a:t>
            </a:r>
            <a:r>
              <a:rPr lang="en-US" dirty="0" smtClean="0"/>
              <a:t>.</a:t>
            </a:r>
          </a:p>
          <a:p>
            <a:pPr marL="914400" lvl="1" indent="-457200">
              <a:buFont typeface="Arial" pitchFamily="34" charset="0"/>
              <a:buChar char="•"/>
            </a:pPr>
            <a:r>
              <a:rPr lang="en-US" dirty="0" smtClean="0"/>
              <a:t>Note: The SOM currently cannot be simulated in </a:t>
            </a:r>
            <a:r>
              <a:rPr lang="en-US" dirty="0" err="1" smtClean="0"/>
              <a:t>LabVIEW</a:t>
            </a:r>
            <a:r>
              <a:rPr lang="en-US" dirty="0" smtClean="0"/>
              <a:t> 2014, but support will be available in future releases. However, simulation with another </a:t>
            </a:r>
            <a:r>
              <a:rPr lang="en-US" dirty="0" err="1" smtClean="0"/>
              <a:t>sbRIO</a:t>
            </a:r>
            <a:r>
              <a:rPr lang="en-US" dirty="0" smtClean="0"/>
              <a:t> target will perform and behave the same, which is why the </a:t>
            </a:r>
            <a:r>
              <a:rPr lang="en-US" b="1" dirty="0" smtClean="0"/>
              <a:t>Simulation Target </a:t>
            </a:r>
            <a:r>
              <a:rPr lang="en-US" dirty="0" smtClean="0"/>
              <a:t>is present in the project.</a:t>
            </a:r>
          </a:p>
          <a:p>
            <a:pPr marL="457200" indent="-457200">
              <a:buFont typeface="+mj-lt"/>
              <a:buAutoNum type="arabicPeriod"/>
            </a:pPr>
            <a:r>
              <a:rPr lang="en-US" dirty="0" smtClean="0"/>
              <a:t>To the right of the VI selection box are the </a:t>
            </a:r>
            <a:r>
              <a:rPr lang="en-US" b="1" dirty="0" smtClean="0"/>
              <a:t>Reference Clock</a:t>
            </a:r>
            <a:r>
              <a:rPr lang="en-US" dirty="0" smtClean="0"/>
              <a:t> and </a:t>
            </a:r>
            <a:r>
              <a:rPr lang="en-US" b="1" dirty="0" smtClean="0"/>
              <a:t>Clock Ticks</a:t>
            </a:r>
            <a:r>
              <a:rPr lang="en-US" dirty="0" smtClean="0"/>
              <a:t> fields. The Desktop Execution Node simulates the FPGA by moving time forward a set amount of clocks ticks (</a:t>
            </a:r>
            <a:r>
              <a:rPr lang="en-US" b="1" dirty="0" smtClean="0"/>
              <a:t>Clock Ticks</a:t>
            </a:r>
            <a:r>
              <a:rPr lang="en-US" dirty="0" smtClean="0"/>
              <a:t> field) of a specified clock (</a:t>
            </a:r>
            <a:r>
              <a:rPr lang="en-US" b="1" dirty="0" smtClean="0"/>
              <a:t>Reference Clock</a:t>
            </a:r>
            <a:r>
              <a:rPr lang="en-US" dirty="0" smtClean="0"/>
              <a:t>) each time a call to the node is made. For applications with lower frequency logic, larger amounts of time could be skipped between calls to increase the simulation speed. However, for simulating SPI communication, each tick of the SPI Engine clock needs to be simulated to correctly validate the engine’s logic.</a:t>
            </a:r>
          </a:p>
          <a:p>
            <a:pPr marL="914400" lvl="1" indent="-457200">
              <a:buFont typeface="Arial" pitchFamily="34" charset="0"/>
              <a:buChar char="•"/>
            </a:pPr>
            <a:r>
              <a:rPr lang="en-US" dirty="0" smtClean="0"/>
              <a:t>Select </a:t>
            </a:r>
            <a:r>
              <a:rPr lang="en-US" b="1" dirty="0" smtClean="0"/>
              <a:t>120MHz</a:t>
            </a:r>
            <a:r>
              <a:rPr lang="en-US" dirty="0" smtClean="0"/>
              <a:t> for the </a:t>
            </a:r>
            <a:r>
              <a:rPr lang="en-US" b="1" dirty="0" smtClean="0"/>
              <a:t>Reference Clock</a:t>
            </a:r>
            <a:r>
              <a:rPr lang="en-US" dirty="0" smtClean="0"/>
              <a:t>. This is the derived clock that was previously made to drive the SPI Engine.</a:t>
            </a:r>
          </a:p>
          <a:p>
            <a:pPr marL="914400" lvl="1" indent="-457200">
              <a:buFont typeface="Arial" pitchFamily="34" charset="0"/>
              <a:buChar char="•"/>
            </a:pPr>
            <a:r>
              <a:rPr lang="en-US" dirty="0" smtClean="0"/>
              <a:t>Leave the </a:t>
            </a:r>
            <a:r>
              <a:rPr lang="en-US" b="1" dirty="0" smtClean="0"/>
              <a:t>Clock Ticks</a:t>
            </a:r>
            <a:r>
              <a:rPr lang="en-US" dirty="0" smtClean="0"/>
              <a:t> entry set at </a:t>
            </a:r>
            <a:r>
              <a:rPr lang="en-US" b="1" dirty="0" smtClean="0"/>
              <a:t>1</a:t>
            </a:r>
            <a:r>
              <a:rPr lang="en-US" dirty="0" smtClean="0"/>
              <a:t>, signifying that the Desktop Execution Node should only move time forward one tick of the 120 MHz clock each time it is called.</a:t>
            </a:r>
          </a:p>
          <a:p>
            <a:pPr marL="914400" lvl="1"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i="1" dirty="0" smtClean="0"/>
          </a:p>
          <a:p>
            <a:pPr marL="457200" indent="-457200">
              <a:buFont typeface="+mj-lt"/>
              <a:buAutoNum type="arabicPeriod"/>
            </a:pPr>
            <a:endParaRPr lang="en-US"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9" name="Picture 8" descr="SPI Simulation - DEN Unconfigured.png"/>
          <p:cNvPicPr>
            <a:picLocks noChangeAspect="1"/>
          </p:cNvPicPr>
          <p:nvPr/>
        </p:nvPicPr>
        <p:blipFill>
          <a:blip r:embed="rId2" cstate="print"/>
          <a:stretch>
            <a:fillRect/>
          </a:stretch>
        </p:blipFill>
        <p:spPr>
          <a:xfrm>
            <a:off x="238837" y="362469"/>
            <a:ext cx="3031586" cy="2902276"/>
          </a:xfrm>
          <a:prstGeom prst="rect">
            <a:avLst/>
          </a:prstGeom>
        </p:spPr>
      </p:pic>
      <p:pic>
        <p:nvPicPr>
          <p:cNvPr id="15" name="Picture 14" descr="SPI Simulation - DEN Select Target.png"/>
          <p:cNvPicPr>
            <a:picLocks noChangeAspect="1"/>
          </p:cNvPicPr>
          <p:nvPr/>
        </p:nvPicPr>
        <p:blipFill>
          <a:blip r:embed="rId3" cstate="print"/>
          <a:stretch>
            <a:fillRect/>
          </a:stretch>
        </p:blipFill>
        <p:spPr>
          <a:xfrm>
            <a:off x="3402193" y="362467"/>
            <a:ext cx="3034444" cy="2905013"/>
          </a:xfrm>
          <a:prstGeom prst="rect">
            <a:avLst/>
          </a:prstGeom>
        </p:spPr>
      </p:pic>
      <p:sp>
        <p:nvSpPr>
          <p:cNvPr id="18" name="Frame 17"/>
          <p:cNvSpPr/>
          <p:nvPr/>
        </p:nvSpPr>
        <p:spPr>
          <a:xfrm>
            <a:off x="1458097" y="741407"/>
            <a:ext cx="222422" cy="18947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 name="Picture 19" descr="SPI Simulation - DEN Clock.png"/>
          <p:cNvPicPr>
            <a:picLocks noChangeAspect="1"/>
          </p:cNvPicPr>
          <p:nvPr/>
        </p:nvPicPr>
        <p:blipFill>
          <a:blip r:embed="rId4" cstate="print"/>
          <a:stretch>
            <a:fillRect/>
          </a:stretch>
        </p:blipFill>
        <p:spPr>
          <a:xfrm>
            <a:off x="1869563" y="3567709"/>
            <a:ext cx="3081377" cy="2946567"/>
          </a:xfrm>
          <a:prstGeom prst="rect">
            <a:avLst/>
          </a:prstGeom>
        </p:spPr>
      </p:pic>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858000"/>
          </a:xfrm>
        </p:spPr>
        <p:txBody>
          <a:bodyPr>
            <a:normAutofit/>
          </a:bodyPr>
          <a:lstStyle/>
          <a:p>
            <a:r>
              <a:rPr lang="en-US" sz="2400" b="1" dirty="0" smtClean="0"/>
              <a:t>PART C – Simulation </a:t>
            </a:r>
          </a:p>
          <a:p>
            <a:pPr marL="457200" indent="-457200">
              <a:buFont typeface="+mj-lt"/>
              <a:buAutoNum type="arabicPeriod"/>
            </a:pPr>
            <a:r>
              <a:rPr lang="en-US" dirty="0" smtClean="0"/>
              <a:t>In the Terminal Configuration section, select the inputs and outputs that the Desktop Execution Node should use to interact with the FPGA. Move the following items from the </a:t>
            </a:r>
            <a:r>
              <a:rPr lang="en-US" b="1" i="1" dirty="0" smtClean="0"/>
              <a:t>Available Resources</a:t>
            </a:r>
            <a:r>
              <a:rPr lang="en-US" b="1" dirty="0" smtClean="0"/>
              <a:t> </a:t>
            </a:r>
            <a:r>
              <a:rPr lang="en-US" dirty="0" smtClean="0"/>
              <a:t>window to the </a:t>
            </a:r>
            <a:r>
              <a:rPr lang="en-US" b="1" i="1" dirty="0" smtClean="0"/>
              <a:t>Selected Resources</a:t>
            </a:r>
            <a:r>
              <a:rPr lang="en-US" dirty="0" smtClean="0"/>
              <a:t> window by highlighting the item and clicking the </a:t>
            </a:r>
            <a:r>
              <a:rPr lang="en-US" b="1" dirty="0" smtClean="0"/>
              <a:t>Right Arrow</a:t>
            </a:r>
            <a:r>
              <a:rPr lang="en-US" dirty="0" smtClean="0"/>
              <a:t>:</a:t>
            </a:r>
          </a:p>
          <a:p>
            <a:pPr marL="914400" lvl="1" indent="-457200">
              <a:buFont typeface="Arial" pitchFamily="34" charset="0"/>
              <a:buChar char="•"/>
            </a:pPr>
            <a:r>
              <a:rPr lang="en-US" dirty="0" smtClean="0"/>
              <a:t>CS, SCLK, and MOSI</a:t>
            </a:r>
          </a:p>
          <a:p>
            <a:pPr marL="914400" lvl="1" indent="-457200">
              <a:buFont typeface="Arial" pitchFamily="34" charset="0"/>
              <a:buChar char="•"/>
            </a:pPr>
            <a:r>
              <a:rPr lang="en-US" dirty="0" smtClean="0"/>
              <a:t>SPI PHY Settings, Sample Rate (Hz), Chip Select, and </a:t>
            </a:r>
            <a:r>
              <a:rPr lang="en-US" dirty="0" err="1" smtClean="0"/>
              <a:t>Tx</a:t>
            </a:r>
            <a:endParaRPr lang="en-US" dirty="0" smtClean="0"/>
          </a:p>
          <a:p>
            <a:pPr marL="457200" indent="-457200">
              <a:buFont typeface="+mj-lt"/>
              <a:buAutoNum type="arabicPeriod"/>
            </a:pPr>
            <a:r>
              <a:rPr lang="en-US" dirty="0" smtClean="0"/>
              <a:t>Each resource selected has an associated direction: </a:t>
            </a:r>
            <a:r>
              <a:rPr lang="en-US" b="1" dirty="0" smtClean="0"/>
              <a:t>In</a:t>
            </a:r>
            <a:r>
              <a:rPr lang="en-US" dirty="0" smtClean="0"/>
              <a:t>, </a:t>
            </a:r>
            <a:r>
              <a:rPr lang="en-US" b="1" dirty="0" smtClean="0"/>
              <a:t>Out</a:t>
            </a:r>
            <a:r>
              <a:rPr lang="en-US" dirty="0" smtClean="0"/>
              <a:t>, or </a:t>
            </a:r>
            <a:r>
              <a:rPr lang="en-US" b="1" dirty="0" smtClean="0"/>
              <a:t>In/Out</a:t>
            </a:r>
            <a:r>
              <a:rPr lang="en-US" dirty="0" smtClean="0"/>
              <a:t>. By default, </a:t>
            </a:r>
            <a:r>
              <a:rPr lang="en-US" dirty="0" err="1" smtClean="0"/>
              <a:t>LabVIEW</a:t>
            </a:r>
            <a:r>
              <a:rPr lang="en-US" dirty="0" smtClean="0"/>
              <a:t> will automatically set FPGA controls as </a:t>
            </a:r>
            <a:r>
              <a:rPr lang="en-US" b="1" dirty="0" smtClean="0"/>
              <a:t>In</a:t>
            </a:r>
            <a:r>
              <a:rPr lang="en-US" dirty="0" smtClean="0"/>
              <a:t> and FPGA indicators as </a:t>
            </a:r>
            <a:r>
              <a:rPr lang="en-US" b="1" dirty="0" smtClean="0"/>
              <a:t>Out</a:t>
            </a:r>
            <a:r>
              <a:rPr lang="en-US" dirty="0" smtClean="0"/>
              <a:t>, but I/O items can be either and show up as </a:t>
            </a:r>
            <a:r>
              <a:rPr lang="en-US" b="1" dirty="0" smtClean="0"/>
              <a:t>In/Out</a:t>
            </a:r>
            <a:r>
              <a:rPr lang="en-US" dirty="0" smtClean="0"/>
              <a:t>. For resources that are inputs, highlight the item and select </a:t>
            </a:r>
            <a:r>
              <a:rPr lang="en-US" b="1" dirty="0" smtClean="0"/>
              <a:t>In</a:t>
            </a:r>
            <a:r>
              <a:rPr lang="en-US" dirty="0" smtClean="0"/>
              <a:t>. Similarly, items that are outputs of the FPGA need to be set as </a:t>
            </a:r>
            <a:r>
              <a:rPr lang="en-US" b="1" dirty="0" smtClean="0"/>
              <a:t>Out</a:t>
            </a:r>
            <a:r>
              <a:rPr lang="en-US" dirty="0" smtClean="0"/>
              <a:t>. Ensure the resources have the following directions:</a:t>
            </a:r>
          </a:p>
          <a:p>
            <a:pPr marL="914400" lvl="1" indent="-457200">
              <a:buFont typeface="Arial" pitchFamily="34" charset="0"/>
              <a:buChar char="•"/>
            </a:pPr>
            <a:r>
              <a:rPr lang="en-US" dirty="0" smtClean="0"/>
              <a:t>CS: </a:t>
            </a:r>
            <a:r>
              <a:rPr lang="en-US" b="1" dirty="0" smtClean="0"/>
              <a:t>OUT</a:t>
            </a:r>
          </a:p>
          <a:p>
            <a:pPr marL="914400" lvl="1" indent="-457200">
              <a:buFont typeface="Arial" pitchFamily="34" charset="0"/>
              <a:buChar char="•"/>
            </a:pPr>
            <a:r>
              <a:rPr lang="en-US" dirty="0" smtClean="0"/>
              <a:t>SCLK: </a:t>
            </a:r>
            <a:r>
              <a:rPr lang="en-US" b="1" dirty="0" smtClean="0"/>
              <a:t>OUT</a:t>
            </a:r>
            <a:endParaRPr lang="en-US" dirty="0" smtClean="0"/>
          </a:p>
          <a:p>
            <a:pPr marL="914400" lvl="1" indent="-457200">
              <a:buFont typeface="Arial" pitchFamily="34" charset="0"/>
              <a:buChar char="•"/>
            </a:pPr>
            <a:r>
              <a:rPr lang="en-US" dirty="0" smtClean="0"/>
              <a:t>MOSI: </a:t>
            </a:r>
            <a:r>
              <a:rPr lang="en-US" b="1" dirty="0" smtClean="0"/>
              <a:t>OUT</a:t>
            </a:r>
            <a:endParaRPr lang="en-US" dirty="0" smtClean="0"/>
          </a:p>
          <a:p>
            <a:pPr marL="914400" lvl="1" indent="-457200">
              <a:buFont typeface="Arial" pitchFamily="34" charset="0"/>
              <a:buChar char="•"/>
            </a:pPr>
            <a:r>
              <a:rPr lang="en-US" dirty="0" smtClean="0"/>
              <a:t>SPI PHY Settings: </a:t>
            </a:r>
            <a:r>
              <a:rPr lang="en-US" b="1" dirty="0" smtClean="0"/>
              <a:t>IN</a:t>
            </a:r>
            <a:endParaRPr lang="en-US" dirty="0" smtClean="0"/>
          </a:p>
          <a:p>
            <a:pPr marL="914400" lvl="1" indent="-457200">
              <a:buFont typeface="Arial" pitchFamily="34" charset="0"/>
              <a:buChar char="•"/>
            </a:pPr>
            <a:r>
              <a:rPr lang="en-US" dirty="0" smtClean="0"/>
              <a:t>Sample Rate (Hz): </a:t>
            </a:r>
            <a:r>
              <a:rPr lang="en-US" b="1" dirty="0" smtClean="0"/>
              <a:t>IN</a:t>
            </a:r>
            <a:endParaRPr lang="en-US" dirty="0" smtClean="0"/>
          </a:p>
          <a:p>
            <a:pPr marL="914400" lvl="1" indent="-457200">
              <a:buFont typeface="Arial" pitchFamily="34" charset="0"/>
              <a:buChar char="•"/>
            </a:pPr>
            <a:r>
              <a:rPr lang="en-US" dirty="0" smtClean="0"/>
              <a:t>Chip Select:</a:t>
            </a:r>
            <a:r>
              <a:rPr lang="en-US" b="1" dirty="0" smtClean="0"/>
              <a:t> IN</a:t>
            </a:r>
            <a:endParaRPr lang="en-US" dirty="0" smtClean="0"/>
          </a:p>
          <a:p>
            <a:pPr marL="914400" lvl="1" indent="-457200">
              <a:buFont typeface="Arial" pitchFamily="34" charset="0"/>
              <a:buChar char="•"/>
            </a:pPr>
            <a:r>
              <a:rPr lang="en-US" dirty="0" err="1" smtClean="0"/>
              <a:t>Tx</a:t>
            </a:r>
            <a:r>
              <a:rPr lang="en-US" dirty="0" smtClean="0"/>
              <a:t>: </a:t>
            </a:r>
            <a:r>
              <a:rPr lang="en-US" b="1" dirty="0" smtClean="0"/>
              <a:t>IN</a:t>
            </a:r>
            <a:endParaRPr lang="en-US" dirty="0" smtClean="0"/>
          </a:p>
          <a:p>
            <a:pPr marL="457200" indent="-457200">
              <a:buFont typeface="+mj-lt"/>
              <a:buAutoNum type="arabicPeriod"/>
            </a:pPr>
            <a:r>
              <a:rPr lang="en-US" dirty="0" smtClean="0"/>
              <a:t>Press </a:t>
            </a:r>
            <a:r>
              <a:rPr lang="en-US" b="1" dirty="0" smtClean="0"/>
              <a:t>OK</a:t>
            </a:r>
            <a:r>
              <a:rPr lang="en-US" dirty="0" smtClean="0"/>
              <a:t> to accept the changes.</a:t>
            </a:r>
          </a:p>
          <a:p>
            <a:pPr marL="914400" lvl="1" indent="-457200"/>
            <a:endParaRPr lang="en-US" dirty="0" smtClean="0"/>
          </a:p>
          <a:p>
            <a:pPr marL="914400" lvl="1"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i="1" dirty="0" smtClean="0"/>
          </a:p>
          <a:p>
            <a:pPr marL="457200" indent="-457200">
              <a:buFont typeface="+mj-lt"/>
              <a:buAutoNum type="arabicPeriod"/>
            </a:pPr>
            <a:endParaRPr lang="en-US"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7" name="Picture 6" descr="DEN Configured.png"/>
          <p:cNvPicPr>
            <a:picLocks noChangeAspect="1"/>
          </p:cNvPicPr>
          <p:nvPr/>
        </p:nvPicPr>
        <p:blipFill>
          <a:blip r:embed="rId2" cstate="print"/>
          <a:stretch>
            <a:fillRect/>
          </a:stretch>
        </p:blipFill>
        <p:spPr>
          <a:xfrm>
            <a:off x="1037932" y="1055445"/>
            <a:ext cx="4728555" cy="4526863"/>
          </a:xfrm>
          <a:prstGeom prst="rect">
            <a:avLst/>
          </a:prstGeom>
        </p:spPr>
      </p:pic>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OVERVIEW</a:t>
            </a:r>
          </a:p>
          <a:p>
            <a:r>
              <a:rPr lang="en-US" sz="2400" dirty="0" smtClean="0"/>
              <a:t>In this exercise, you will be reviewing the datasheet of the PmodMIC3 microphone sensor and programming the NI System on Module to acquire audio samples via SPI communication.</a:t>
            </a:r>
          </a:p>
          <a:p>
            <a:endParaRPr lang="en-US" sz="2400" dirty="0" smtClean="0"/>
          </a:p>
          <a:p>
            <a:endParaRPr lang="en-US" sz="2400"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7" name="Picture 6" descr="Pmod MIC3-obl-600.png"/>
          <p:cNvPicPr>
            <a:picLocks noChangeAspect="1"/>
          </p:cNvPicPr>
          <p:nvPr/>
        </p:nvPicPr>
        <p:blipFill>
          <a:blip r:embed="rId2" cstate="print"/>
          <a:stretch>
            <a:fillRect/>
          </a:stretch>
        </p:blipFill>
        <p:spPr>
          <a:xfrm>
            <a:off x="1038222" y="209550"/>
            <a:ext cx="4338311" cy="3571875"/>
          </a:xfrm>
          <a:prstGeom prst="rect">
            <a:avLst/>
          </a:prstGeom>
        </p:spPr>
      </p:pic>
      <p:pic>
        <p:nvPicPr>
          <p:cNvPr id="8" name="Picture 7" descr="download.bmp"/>
          <p:cNvPicPr>
            <a:picLocks noChangeAspect="1"/>
          </p:cNvPicPr>
          <p:nvPr/>
        </p:nvPicPr>
        <p:blipFill>
          <a:blip r:embed="rId3" cstate="print"/>
          <a:stretch>
            <a:fillRect/>
          </a:stretch>
        </p:blipFill>
        <p:spPr>
          <a:xfrm>
            <a:off x="228599" y="3514725"/>
            <a:ext cx="6471557" cy="3124200"/>
          </a:xfrm>
          <a:prstGeom prst="rect">
            <a:avLst/>
          </a:prstGeom>
        </p:spPr>
      </p:pic>
    </p:spTree>
    <p:extLst>
      <p:ext uri="{BB962C8B-B14F-4D97-AF65-F5344CB8AC3E}">
        <p14:creationId xmlns:p14="http://schemas.microsoft.com/office/powerpoint/2010/main" xmlns="" val="2925144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858000"/>
          </a:xfrm>
        </p:spPr>
        <p:txBody>
          <a:bodyPr>
            <a:normAutofit/>
          </a:bodyPr>
          <a:lstStyle/>
          <a:p>
            <a:r>
              <a:rPr lang="en-US" sz="2400" b="1" dirty="0" smtClean="0"/>
              <a:t>PART C – Simulation </a:t>
            </a:r>
          </a:p>
          <a:p>
            <a:pPr marL="457200" indent="-457200">
              <a:buFont typeface="+mj-lt"/>
              <a:buAutoNum type="arabicPeriod"/>
            </a:pPr>
            <a:r>
              <a:rPr lang="en-US" dirty="0" smtClean="0"/>
              <a:t>Wire up the </a:t>
            </a:r>
            <a:r>
              <a:rPr lang="en-US" b="1" dirty="0" smtClean="0"/>
              <a:t>Desktop Execution Node</a:t>
            </a:r>
            <a:r>
              <a:rPr lang="en-US" dirty="0" smtClean="0"/>
              <a:t> as shown</a:t>
            </a:r>
            <a:r>
              <a:rPr lang="en-US" dirty="0" smtClean="0"/>
              <a:t>.</a:t>
            </a:r>
          </a:p>
          <a:p>
            <a:pPr marL="914400" lvl="1" indent="-457200">
              <a:buFont typeface="+mj-lt"/>
              <a:buAutoNum type="arabicPeriod"/>
            </a:pPr>
            <a:r>
              <a:rPr lang="en-US" dirty="0" smtClean="0"/>
              <a:t>The Desktop Execution Node will simulated each cycle of the FPGA and provide the current state of CS, SCLK, and MOSI as outputs.</a:t>
            </a:r>
          </a:p>
          <a:p>
            <a:pPr marL="914400" lvl="1" indent="-457200">
              <a:buFont typeface="+mj-lt"/>
              <a:buAutoNum type="arabicPeriod"/>
            </a:pPr>
            <a:r>
              <a:rPr lang="en-US" dirty="0" smtClean="0"/>
              <a:t>The remaining code formats and plots the data on a digital chart, and also makes period and frequency measurements on the data to validate the timing.</a:t>
            </a: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i="1" dirty="0" smtClean="0"/>
          </a:p>
          <a:p>
            <a:pPr marL="457200" indent="-457200">
              <a:buFont typeface="+mj-lt"/>
              <a:buAutoNum type="arabicPeriod"/>
            </a:pPr>
            <a:endParaRPr lang="en-US"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1026" name="Picture 2" descr="D:\NI\SourceTree\NIWeek2015\Hands-OnSession\Screenshots\Exercise 1\Simulation Complete.png"/>
          <p:cNvPicPr>
            <a:picLocks noChangeAspect="1" noChangeArrowheads="1"/>
          </p:cNvPicPr>
          <p:nvPr/>
        </p:nvPicPr>
        <p:blipFill>
          <a:blip r:embed="rId2" cstate="print"/>
          <a:srcRect/>
          <a:stretch>
            <a:fillRect/>
          </a:stretch>
        </p:blipFill>
        <p:spPr bwMode="auto">
          <a:xfrm>
            <a:off x="115329" y="1259105"/>
            <a:ext cx="6531155" cy="3798928"/>
          </a:xfrm>
          <a:prstGeom prst="rect">
            <a:avLst/>
          </a:prstGeom>
          <a:noFill/>
        </p:spPr>
      </p:pic>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858000"/>
          </a:xfrm>
        </p:spPr>
        <p:txBody>
          <a:bodyPr>
            <a:normAutofit/>
          </a:bodyPr>
          <a:lstStyle/>
          <a:p>
            <a:r>
              <a:rPr lang="en-US" sz="2400" b="1" dirty="0" smtClean="0"/>
              <a:t>PART C – Simulation </a:t>
            </a:r>
          </a:p>
          <a:p>
            <a:pPr marL="457200" indent="-457200">
              <a:buFont typeface="+mj-lt"/>
              <a:buAutoNum type="arabicPeriod"/>
            </a:pPr>
            <a:r>
              <a:rPr lang="en-US" dirty="0" smtClean="0"/>
              <a:t>Switch back to the front panel, and run the VI</a:t>
            </a:r>
            <a:r>
              <a:rPr lang="en-US" dirty="0" smtClean="0"/>
              <a:t>.</a:t>
            </a:r>
          </a:p>
          <a:p>
            <a:pPr marL="914400" lvl="1" indent="-457200">
              <a:buFont typeface="Arial" pitchFamily="34" charset="0"/>
              <a:buChar char="•"/>
            </a:pPr>
            <a:r>
              <a:rPr lang="en-US" dirty="0" smtClean="0"/>
              <a:t>Ensure the </a:t>
            </a:r>
            <a:r>
              <a:rPr lang="en-US" b="1" dirty="0" smtClean="0"/>
              <a:t>Engine Rate (MHz)</a:t>
            </a:r>
            <a:r>
              <a:rPr lang="en-US" dirty="0" smtClean="0"/>
              <a:t> control has a value of </a:t>
            </a:r>
            <a:r>
              <a:rPr lang="en-US" b="1" dirty="0" smtClean="0"/>
              <a:t>120</a:t>
            </a:r>
            <a:r>
              <a:rPr lang="en-US" dirty="0" smtClean="0"/>
              <a:t>, matching the clock chosen for the Desktop Execution Node. This ensures the </a:t>
            </a:r>
            <a:r>
              <a:rPr lang="en-US" b="1" dirty="0" smtClean="0"/>
              <a:t>Timing Characteristics</a:t>
            </a:r>
            <a:r>
              <a:rPr lang="en-US" dirty="0" smtClean="0"/>
              <a:t> are calculated correctly.</a:t>
            </a:r>
          </a:p>
          <a:p>
            <a:pPr marL="914400" lvl="1" indent="-457200">
              <a:buFont typeface="Arial" pitchFamily="34" charset="0"/>
              <a:buChar char="•"/>
            </a:pPr>
            <a:r>
              <a:rPr lang="en-US" dirty="0" smtClean="0"/>
              <a:t>Modify the </a:t>
            </a:r>
            <a:r>
              <a:rPr lang="en-US" b="1" dirty="0" smtClean="0"/>
              <a:t>Sample Rate (Hz)</a:t>
            </a:r>
            <a:r>
              <a:rPr lang="en-US" dirty="0" smtClean="0"/>
              <a:t> control and observe how the FPGA responds.</a:t>
            </a:r>
          </a:p>
          <a:p>
            <a:pPr marL="914400" lvl="1" indent="-457200">
              <a:buFont typeface="Arial" pitchFamily="34" charset="0"/>
              <a:buChar char="•"/>
            </a:pPr>
            <a:r>
              <a:rPr lang="en-US" dirty="0" smtClean="0"/>
              <a:t>Change the </a:t>
            </a:r>
            <a:r>
              <a:rPr lang="en-US" b="1" dirty="0" smtClean="0"/>
              <a:t>Divide Value</a:t>
            </a:r>
            <a:r>
              <a:rPr lang="en-US" dirty="0" smtClean="0"/>
              <a:t> and </a:t>
            </a:r>
            <a:r>
              <a:rPr lang="en-US" b="1" dirty="0" smtClean="0"/>
              <a:t>Transfer Length</a:t>
            </a:r>
            <a:r>
              <a:rPr lang="en-US" dirty="0" smtClean="0"/>
              <a:t> located in the </a:t>
            </a:r>
            <a:r>
              <a:rPr lang="en-US" b="1" dirty="0" smtClean="0"/>
              <a:t>SPI PHY Settings</a:t>
            </a:r>
            <a:r>
              <a:rPr lang="en-US" dirty="0" smtClean="0"/>
              <a:t> control and observe the change in the SPI message’s characteristics</a:t>
            </a:r>
            <a:r>
              <a:rPr lang="en-US" dirty="0" smtClean="0"/>
              <a:t>.</a:t>
            </a:r>
            <a:endParaRPr lang="en-US" dirty="0" smtClean="0"/>
          </a:p>
          <a:p>
            <a:pPr marL="457200" indent="-457200">
              <a:buFont typeface="+mj-lt"/>
              <a:buAutoNum type="arabicPeriod"/>
            </a:pPr>
            <a:r>
              <a:rPr lang="en-US" dirty="0" smtClean="0"/>
              <a:t>Change the SPI PHY Settings to match the requirements of the PmodMIC3</a:t>
            </a:r>
          </a:p>
          <a:p>
            <a:pPr marL="914400" lvl="1" indent="-457200">
              <a:buFont typeface="Arial" pitchFamily="34" charset="0"/>
              <a:buChar char="•"/>
            </a:pPr>
            <a:r>
              <a:rPr lang="en-US" b="1" dirty="0" smtClean="0"/>
              <a:t>Transfer Length </a:t>
            </a:r>
            <a:r>
              <a:rPr lang="en-US" dirty="0" smtClean="0"/>
              <a:t>– The ADC is 12 bits, but the PmodMIC3 sends 4 leading zeros requiring a total length of </a:t>
            </a:r>
            <a:r>
              <a:rPr lang="en-US" b="1" dirty="0" smtClean="0"/>
              <a:t>16</a:t>
            </a:r>
            <a:r>
              <a:rPr lang="en-US" dirty="0" smtClean="0"/>
              <a:t> bits.</a:t>
            </a:r>
          </a:p>
          <a:p>
            <a:pPr marL="914400" lvl="1" indent="-457200">
              <a:buFont typeface="Arial" pitchFamily="34" charset="0"/>
              <a:buChar char="•"/>
            </a:pPr>
            <a:r>
              <a:rPr lang="en-US" b="1" dirty="0" smtClean="0"/>
              <a:t>Divide Value </a:t>
            </a:r>
            <a:r>
              <a:rPr lang="en-US" dirty="0" smtClean="0"/>
              <a:t>– This parameter controls the frequency of SCLK. Higher divide values results in lower SCLK frequencies. The max SCLK the PmodMIC3 can handle is </a:t>
            </a:r>
            <a:r>
              <a:rPr lang="en-US" b="1" dirty="0" smtClean="0"/>
              <a:t>20MHz</a:t>
            </a:r>
            <a:r>
              <a:rPr lang="en-US" dirty="0" smtClean="0"/>
              <a:t>, but SCLK can be much lower as long as it allows the requested sample rate to be met.</a:t>
            </a:r>
          </a:p>
          <a:p>
            <a:pPr marL="1371600" lvl="2" indent="-457200">
              <a:buFont typeface="Courier New" pitchFamily="49" charset="0"/>
              <a:buChar char="o"/>
            </a:pPr>
            <a:r>
              <a:rPr lang="en-US" dirty="0" smtClean="0"/>
              <a:t>You can verify the sample rate using the </a:t>
            </a:r>
            <a:r>
              <a:rPr lang="en-US" b="1" dirty="0" smtClean="0"/>
              <a:t>Actual Sample Rate </a:t>
            </a:r>
            <a:r>
              <a:rPr lang="en-US" dirty="0" smtClean="0"/>
              <a:t>indicator shown in the </a:t>
            </a:r>
            <a:r>
              <a:rPr lang="en-US" b="1" dirty="0" smtClean="0"/>
              <a:t>Timing Characteristics</a:t>
            </a:r>
            <a:r>
              <a:rPr lang="en-US" dirty="0" smtClean="0"/>
              <a:t>.</a:t>
            </a:r>
            <a:endParaRPr lang="en-US" dirty="0" smtClean="0"/>
          </a:p>
          <a:p>
            <a:pPr marL="457200" indent="-457200">
              <a:buFont typeface="+mj-lt"/>
              <a:buAutoNum type="arabicPeriod"/>
            </a:pPr>
            <a:endParaRPr lang="en-US" dirty="0" smtClean="0"/>
          </a:p>
          <a:p>
            <a:pPr marL="457200" indent="-457200">
              <a:buFont typeface="+mj-lt"/>
              <a:buAutoNum type="arabicPeriod"/>
            </a:pPr>
            <a:endParaRPr lang="en-US" i="1" dirty="0" smtClean="0"/>
          </a:p>
          <a:p>
            <a:pPr marL="457200" indent="-457200">
              <a:buFont typeface="+mj-lt"/>
              <a:buAutoNum type="arabicPeriod"/>
            </a:pPr>
            <a:endParaRPr lang="en-US"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7" name="Picture 6" descr="Simulation.png"/>
          <p:cNvPicPr>
            <a:picLocks noChangeAspect="1"/>
          </p:cNvPicPr>
          <p:nvPr/>
        </p:nvPicPr>
        <p:blipFill>
          <a:blip r:embed="rId2" cstate="print"/>
          <a:stretch>
            <a:fillRect/>
          </a:stretch>
        </p:blipFill>
        <p:spPr>
          <a:xfrm>
            <a:off x="222421" y="609601"/>
            <a:ext cx="6291182" cy="5506995"/>
          </a:xfrm>
          <a:prstGeom prst="rect">
            <a:avLst/>
          </a:prstGeom>
        </p:spPr>
      </p:pic>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858000"/>
          </a:xfrm>
        </p:spPr>
        <p:txBody>
          <a:bodyPr>
            <a:normAutofit/>
          </a:bodyPr>
          <a:lstStyle/>
          <a:p>
            <a:r>
              <a:rPr lang="en-US" sz="2400" b="1" dirty="0" smtClean="0"/>
              <a:t>PART </a:t>
            </a:r>
            <a:r>
              <a:rPr lang="en-US" sz="2400" b="1" dirty="0" smtClean="0"/>
              <a:t>D – Run the FPGA</a:t>
            </a:r>
            <a:endParaRPr lang="en-US" sz="2400" b="1" dirty="0" smtClean="0"/>
          </a:p>
          <a:p>
            <a:pPr marL="457200" indent="-457200">
              <a:buFont typeface="+mj-lt"/>
              <a:buAutoNum type="arabicPeriod"/>
            </a:pPr>
            <a:r>
              <a:rPr lang="en-US" dirty="0" smtClean="0"/>
              <a:t>When the compilation started previously is finished, open the FPGA VI and run it interactively.</a:t>
            </a:r>
          </a:p>
          <a:p>
            <a:pPr marL="457200" indent="-457200">
              <a:buFont typeface="+mj-lt"/>
              <a:buAutoNum type="arabicPeriod"/>
            </a:pPr>
            <a:r>
              <a:rPr lang="en-US" dirty="0" smtClean="0"/>
              <a:t>Change the SPI PHY Settings to the values used in the Simulation VI. Appropriate values for 100k sample rate:</a:t>
            </a:r>
          </a:p>
          <a:p>
            <a:pPr marL="914400" lvl="1" indent="-457200">
              <a:buFont typeface="+mj-lt"/>
              <a:buAutoNum type="arabicPeriod"/>
            </a:pPr>
            <a:r>
              <a:rPr lang="en-US" dirty="0" smtClean="0"/>
              <a:t>Divide value – </a:t>
            </a:r>
            <a:r>
              <a:rPr lang="en-US" b="1" dirty="0" smtClean="0"/>
              <a:t>10</a:t>
            </a:r>
          </a:p>
          <a:p>
            <a:pPr marL="914400" lvl="1" indent="-457200">
              <a:buFont typeface="+mj-lt"/>
              <a:buAutoNum type="arabicPeriod"/>
            </a:pPr>
            <a:r>
              <a:rPr lang="en-US" dirty="0" smtClean="0"/>
              <a:t>Transfer Length – </a:t>
            </a:r>
            <a:r>
              <a:rPr lang="en-US" b="1" dirty="0" smtClean="0"/>
              <a:t>16</a:t>
            </a:r>
          </a:p>
          <a:p>
            <a:pPr marL="914400" lvl="1" indent="-457200">
              <a:buFont typeface="+mj-lt"/>
              <a:buAutoNum type="arabicPeriod"/>
            </a:pPr>
            <a:r>
              <a:rPr lang="en-US" dirty="0" smtClean="0"/>
              <a:t>Sample Rate – </a:t>
            </a:r>
            <a:r>
              <a:rPr lang="en-US" b="1" dirty="0" smtClean="0"/>
              <a:t>100k</a:t>
            </a:r>
          </a:p>
          <a:p>
            <a:pPr marL="914400" lvl="1" indent="-457200">
              <a:buFont typeface="+mj-lt"/>
              <a:buAutoNum type="arabicPeriod"/>
            </a:pPr>
            <a:r>
              <a:rPr lang="en-US" dirty="0" smtClean="0"/>
              <a:t>Chip Select – </a:t>
            </a:r>
            <a:r>
              <a:rPr lang="en-US" b="1" dirty="0" smtClean="0"/>
              <a:t>0</a:t>
            </a:r>
          </a:p>
          <a:p>
            <a:pPr marL="914400" lvl="1" indent="-457200">
              <a:buFont typeface="+mj-lt"/>
              <a:buAutoNum type="arabicPeriod"/>
            </a:pPr>
            <a:r>
              <a:rPr lang="en-US" dirty="0" err="1" smtClean="0"/>
              <a:t>Tx</a:t>
            </a:r>
            <a:r>
              <a:rPr lang="en-US" dirty="0" smtClean="0"/>
              <a:t> – </a:t>
            </a:r>
            <a:r>
              <a:rPr lang="en-US" b="1" dirty="0" smtClean="0"/>
              <a:t>Not </a:t>
            </a:r>
            <a:r>
              <a:rPr lang="en-US" b="1" dirty="0" smtClean="0"/>
              <a:t>used</a:t>
            </a:r>
            <a:endParaRPr lang="en-US" dirty="0" smtClean="0"/>
          </a:p>
          <a:p>
            <a:pPr marL="457200" indent="-457200">
              <a:buFont typeface="+mj-lt"/>
              <a:buAutoNum type="arabicPeriod"/>
            </a:pPr>
            <a:r>
              <a:rPr lang="en-US" dirty="0" smtClean="0"/>
              <a:t>Valid data should appear on the Rx chart. Make sounds near the PmodMIC3 to see if the chart reflects the change.</a:t>
            </a:r>
            <a:endParaRPr lang="en-US" dirty="0" smtClean="0"/>
          </a:p>
          <a:p>
            <a:pPr marL="457200" indent="-457200">
              <a:buFont typeface="+mj-lt"/>
              <a:buAutoNum type="arabicPeriod"/>
            </a:pPr>
            <a:endParaRPr lang="en-US" dirty="0" smtClean="0"/>
          </a:p>
          <a:p>
            <a:pPr marL="457200" indent="-457200">
              <a:buFont typeface="+mj-lt"/>
              <a:buAutoNum type="arabicPeriod"/>
            </a:pPr>
            <a:endParaRPr lang="en-US" i="1" dirty="0" smtClean="0"/>
          </a:p>
          <a:p>
            <a:pPr marL="457200" indent="-457200">
              <a:buFont typeface="+mj-lt"/>
              <a:buAutoNum type="arabicPeriod"/>
            </a:pPr>
            <a:endParaRPr lang="en-US"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8" name="Picture 7" descr="fpga front panel.png"/>
          <p:cNvPicPr>
            <a:picLocks noChangeAspect="1"/>
          </p:cNvPicPr>
          <p:nvPr/>
        </p:nvPicPr>
        <p:blipFill>
          <a:blip r:embed="rId2" cstate="print"/>
          <a:stretch>
            <a:fillRect/>
          </a:stretch>
        </p:blipFill>
        <p:spPr>
          <a:xfrm>
            <a:off x="691455" y="1285097"/>
            <a:ext cx="5393695" cy="3481936"/>
          </a:xfrm>
          <a:prstGeom prst="rect">
            <a:avLst/>
          </a:prstGeom>
        </p:spPr>
      </p:pic>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A -  Reviewing the Datasheet</a:t>
            </a:r>
          </a:p>
          <a:p>
            <a:r>
              <a:rPr lang="en-US" sz="2400" dirty="0" smtClean="0"/>
              <a:t>The PmodMIC3 is a MEMS (</a:t>
            </a:r>
            <a:r>
              <a:rPr lang="en-US" sz="2400" dirty="0" err="1" smtClean="0"/>
              <a:t>Microelectromechanical</a:t>
            </a:r>
            <a:r>
              <a:rPr lang="en-US" sz="2400" dirty="0" smtClean="0"/>
              <a:t> System) microphone that makes us of an onboard ADC to sample analog audio signals. Once the ADC has digitized the analog signal, it transmits the data via a SPI bus to a receiving host device.</a:t>
            </a:r>
          </a:p>
          <a:p>
            <a:endParaRPr lang="en-US" sz="2400" dirty="0" smtClean="0"/>
          </a:p>
          <a:p>
            <a:r>
              <a:rPr lang="en-US" sz="2400" dirty="0" smtClean="0"/>
              <a:t>In this part, you will determine the required I/O configuration for the SOM to interface with the PmodMIC3, as well as the necessary settings for the SPI communication.</a:t>
            </a:r>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7" name="Picture 6" descr="Pmod MIC3-obl-600.png"/>
          <p:cNvPicPr>
            <a:picLocks noChangeAspect="1"/>
          </p:cNvPicPr>
          <p:nvPr/>
        </p:nvPicPr>
        <p:blipFill>
          <a:blip r:embed="rId2" cstate="print"/>
          <a:stretch>
            <a:fillRect/>
          </a:stretch>
        </p:blipFill>
        <p:spPr>
          <a:xfrm>
            <a:off x="1114422" y="1552575"/>
            <a:ext cx="4338311" cy="3571875"/>
          </a:xfrm>
          <a:prstGeom prst="rect">
            <a:avLst/>
          </a:prstGeom>
        </p:spPr>
      </p:pic>
    </p:spTree>
    <p:extLst>
      <p:ext uri="{BB962C8B-B14F-4D97-AF65-F5344CB8AC3E}">
        <p14:creationId xmlns:p14="http://schemas.microsoft.com/office/powerpoint/2010/main" xmlns="" val="292514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A-1 – Physical Connections</a:t>
            </a:r>
          </a:p>
          <a:p>
            <a:r>
              <a:rPr lang="en-US" dirty="0" smtClean="0"/>
              <a:t>To use the </a:t>
            </a:r>
            <a:r>
              <a:rPr lang="en-US" dirty="0" err="1" smtClean="0"/>
              <a:t>Pmod</a:t>
            </a:r>
            <a:r>
              <a:rPr lang="en-US" dirty="0" smtClean="0"/>
              <a:t> with SOM, the pin configuration of the </a:t>
            </a:r>
            <a:r>
              <a:rPr lang="en-US" dirty="0" err="1" smtClean="0"/>
              <a:t>Pmod</a:t>
            </a:r>
            <a:r>
              <a:rPr lang="en-US" dirty="0" smtClean="0"/>
              <a:t> must be known before coding the interface.</a:t>
            </a:r>
          </a:p>
          <a:p>
            <a:pPr marL="342900" indent="-342900">
              <a:buFont typeface="+mj-lt"/>
              <a:buAutoNum type="arabicPeriod"/>
            </a:pPr>
            <a:r>
              <a:rPr lang="en-US" dirty="0" smtClean="0"/>
              <a:t>Open the provided datasheet titled </a:t>
            </a:r>
            <a:r>
              <a:rPr lang="en-US" b="1" dirty="0" smtClean="0"/>
              <a:t>PmodMIC3_RM.pdf</a:t>
            </a:r>
            <a:r>
              <a:rPr lang="en-US" dirty="0" smtClean="0"/>
              <a:t>.</a:t>
            </a:r>
          </a:p>
          <a:p>
            <a:pPr marL="342900" indent="-342900">
              <a:buFont typeface="+mj-lt"/>
              <a:buAutoNum type="arabicPeriod"/>
            </a:pPr>
            <a:r>
              <a:rPr lang="en-US" dirty="0" smtClean="0"/>
              <a:t>On page 2, the </a:t>
            </a:r>
            <a:r>
              <a:rPr lang="en-US" dirty="0" err="1" smtClean="0"/>
              <a:t>pinout</a:t>
            </a:r>
            <a:r>
              <a:rPr lang="en-US" dirty="0" smtClean="0"/>
              <a:t> for the </a:t>
            </a:r>
            <a:r>
              <a:rPr lang="en-US" dirty="0" err="1" smtClean="0"/>
              <a:t>Pmod</a:t>
            </a:r>
            <a:r>
              <a:rPr lang="en-US" dirty="0" smtClean="0"/>
              <a:t> is listed. Take note which pin corresponds to </a:t>
            </a:r>
            <a:r>
              <a:rPr lang="en-US" b="1" dirty="0" smtClean="0"/>
              <a:t>Signal Select/Chip Select </a:t>
            </a:r>
            <a:r>
              <a:rPr lang="en-US" dirty="0" smtClean="0"/>
              <a:t>(SS/CS), </a:t>
            </a:r>
            <a:r>
              <a:rPr lang="en-US" b="1" dirty="0" smtClean="0"/>
              <a:t>Serial Clock </a:t>
            </a:r>
            <a:r>
              <a:rPr lang="en-US" dirty="0" smtClean="0"/>
              <a:t>(SCK/SCLK), and </a:t>
            </a:r>
            <a:r>
              <a:rPr lang="en-US" b="1" dirty="0" smtClean="0"/>
              <a:t>Master-In Slave-Out </a:t>
            </a:r>
            <a:r>
              <a:rPr lang="en-US" dirty="0" smtClean="0"/>
              <a:t>(MISO). For this application, we do not need to send information to the </a:t>
            </a:r>
            <a:r>
              <a:rPr lang="en-US" dirty="0" err="1" smtClean="0"/>
              <a:t>Pmod</a:t>
            </a:r>
            <a:r>
              <a:rPr lang="en-US" dirty="0" smtClean="0"/>
              <a:t>, so a MOSI line will not be used.</a:t>
            </a:r>
            <a:endParaRPr lang="en-US" sz="3600" b="1" dirty="0" smtClean="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8" name="Picture 7" descr="Pin Configuration.png"/>
          <p:cNvPicPr>
            <a:picLocks noChangeAspect="1"/>
          </p:cNvPicPr>
          <p:nvPr/>
        </p:nvPicPr>
        <p:blipFill>
          <a:blip r:embed="rId2" cstate="print"/>
          <a:stretch>
            <a:fillRect/>
          </a:stretch>
        </p:blipFill>
        <p:spPr>
          <a:xfrm>
            <a:off x="300028" y="1508087"/>
            <a:ext cx="6247421" cy="3332563"/>
          </a:xfrm>
          <a:prstGeom prst="rect">
            <a:avLst/>
          </a:prstGeom>
        </p:spPr>
      </p:pic>
    </p:spTree>
    <p:extLst>
      <p:ext uri="{BB962C8B-B14F-4D97-AF65-F5344CB8AC3E}">
        <p14:creationId xmlns:p14="http://schemas.microsoft.com/office/powerpoint/2010/main" xmlns="" val="292514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A-2 – SPI Configuration</a:t>
            </a:r>
          </a:p>
          <a:p>
            <a:r>
              <a:rPr lang="en-US" dirty="0" smtClean="0"/>
              <a:t>With the pin configuration known, the next important piece of information that is required is how the </a:t>
            </a:r>
            <a:r>
              <a:rPr lang="en-US" dirty="0" err="1" smtClean="0"/>
              <a:t>Pmod</a:t>
            </a:r>
            <a:r>
              <a:rPr lang="en-US" dirty="0" smtClean="0"/>
              <a:t> intends to transmits samples of data using these pins.</a:t>
            </a:r>
          </a:p>
          <a:p>
            <a:r>
              <a:rPr lang="en-US" dirty="0" smtClean="0"/>
              <a:t>In a typical SPI application, the toggling of the Signal Select (SS/CS) line initiates the transfer of information by informing all devices to transmit and listen on their corresponding MISO and MOSI lines. SPI is a shared clock protocol, meaning the Master device distributes one clock (SCLK) that controls the transfer rate of all communication on the bus. Depending on a device’s setup, a bit of data will be transmitted on the MISO and MOSI lines when there is either a rising or falling edge of SCLK while the SS line is in its active state.</a:t>
            </a:r>
          </a:p>
          <a:p>
            <a:pPr marL="342900" indent="-342900">
              <a:buFont typeface="+mj-lt"/>
              <a:buAutoNum type="arabicPeriod"/>
            </a:pPr>
            <a:r>
              <a:rPr lang="en-US" dirty="0" smtClean="0"/>
              <a:t>On page 2 of the data sheet, view the provided timing diagram and read the description of the </a:t>
            </a:r>
            <a:r>
              <a:rPr lang="en-US" dirty="0" err="1" smtClean="0"/>
              <a:t>Pmod’s</a:t>
            </a:r>
            <a:r>
              <a:rPr lang="en-US" dirty="0" smtClean="0"/>
              <a:t> communication procedure.</a:t>
            </a:r>
          </a:p>
          <a:p>
            <a:pPr marL="342900" indent="-342900">
              <a:buFont typeface="+mj-lt"/>
              <a:buAutoNum type="arabicPeriod"/>
            </a:pPr>
            <a:r>
              <a:rPr lang="en-US" dirty="0" smtClean="0"/>
              <a:t>Important pieces of information to note:</a:t>
            </a:r>
          </a:p>
          <a:p>
            <a:pPr marL="800100" lvl="1" indent="-342900">
              <a:buFont typeface="Arial" pitchFamily="34" charset="0"/>
              <a:buChar char="•"/>
            </a:pPr>
            <a:r>
              <a:rPr lang="en-US" dirty="0" smtClean="0"/>
              <a:t>Each bit is shifted out on each falling edge of SCK after CS is pulled low (active).</a:t>
            </a:r>
          </a:p>
          <a:p>
            <a:pPr marL="800100" lvl="1" indent="-342900">
              <a:buFont typeface="Arial" pitchFamily="34" charset="0"/>
              <a:buChar char="•"/>
            </a:pPr>
            <a:r>
              <a:rPr lang="en-US" dirty="0" smtClean="0"/>
              <a:t>The ADC is 12-bit, but the transfer uses 16 bits (2 bytes). The first four bits are leading zeroes (unused) and the 12-bit sample fills the remaining 12 bits.</a:t>
            </a:r>
          </a:p>
          <a:p>
            <a:pPr marL="800100" lvl="1" indent="-342900">
              <a:buFont typeface="Arial" pitchFamily="34" charset="0"/>
              <a:buChar char="•"/>
            </a:pPr>
            <a:r>
              <a:rPr lang="en-US" dirty="0" smtClean="0"/>
              <a:t>The data is sent with the MSB (most significant bit) first.</a:t>
            </a:r>
          </a:p>
          <a:p>
            <a:pPr marL="800100" lvl="1" indent="-342900">
              <a:buFont typeface="Arial" pitchFamily="34" charset="0"/>
              <a:buChar char="•"/>
            </a:pPr>
            <a:r>
              <a:rPr lang="en-US" dirty="0" smtClean="0"/>
              <a:t>For fast transfers (higher SCK frequencies), SCK should remain at a default high state before SS is pulled low.</a:t>
            </a:r>
          </a:p>
          <a:p>
            <a:endParaRPr lang="en-US" dirty="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7" name="Picture 6" descr="Timing Diagram.png"/>
          <p:cNvPicPr>
            <a:picLocks noChangeAspect="1"/>
          </p:cNvPicPr>
          <p:nvPr/>
        </p:nvPicPr>
        <p:blipFill>
          <a:blip r:embed="rId2" cstate="print"/>
          <a:stretch>
            <a:fillRect/>
          </a:stretch>
        </p:blipFill>
        <p:spPr>
          <a:xfrm>
            <a:off x="120770" y="1847229"/>
            <a:ext cx="6366294" cy="2923190"/>
          </a:xfrm>
          <a:prstGeom prst="rect">
            <a:avLst/>
          </a:prstGeom>
        </p:spPr>
      </p:pic>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 – SOM in </a:t>
            </a:r>
            <a:r>
              <a:rPr lang="en-US" sz="2400" b="1" dirty="0" err="1" smtClean="0"/>
              <a:t>LabVIEW</a:t>
            </a:r>
            <a:endParaRPr lang="en-US" sz="2400" b="1" dirty="0" smtClean="0"/>
          </a:p>
          <a:p>
            <a:r>
              <a:rPr lang="en-US" sz="2400" dirty="0" smtClean="0"/>
              <a:t>This part of the exercise will focus on preparing the SOM in a </a:t>
            </a:r>
            <a:r>
              <a:rPr lang="en-US" sz="2400" dirty="0" err="1" smtClean="0"/>
              <a:t>LabVIEW</a:t>
            </a:r>
            <a:r>
              <a:rPr lang="en-US" sz="2400" dirty="0" smtClean="0"/>
              <a:t> project, writing code for the SOM, and then testing that code to verify functionality.</a:t>
            </a:r>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B-1 – Configure the SOM</a:t>
            </a:r>
          </a:p>
          <a:p>
            <a:pPr marL="342900" indent="-342900">
              <a:buFont typeface="+mj-lt"/>
              <a:buAutoNum type="arabicPeriod"/>
            </a:pPr>
            <a:r>
              <a:rPr lang="en-US" dirty="0" smtClean="0"/>
              <a:t>Open the provided </a:t>
            </a:r>
            <a:r>
              <a:rPr lang="en-US" dirty="0" err="1" smtClean="0"/>
              <a:t>LabVIEW</a:t>
            </a:r>
            <a:r>
              <a:rPr lang="en-US" dirty="0" smtClean="0"/>
              <a:t> project </a:t>
            </a:r>
            <a:r>
              <a:rPr lang="en-US" i="1" dirty="0" smtClean="0"/>
              <a:t>SOM Hands-</a:t>
            </a:r>
            <a:r>
              <a:rPr lang="en-US" i="1" dirty="0" err="1" smtClean="0"/>
              <a:t>On.lvproj</a:t>
            </a:r>
            <a:endParaRPr lang="en-US" i="1" dirty="0" smtClean="0"/>
          </a:p>
          <a:p>
            <a:pPr marL="800100" lvl="1" indent="-342900">
              <a:buFont typeface="+mj-lt"/>
              <a:buAutoNum type="arabicPeriod"/>
            </a:pPr>
            <a:r>
              <a:rPr lang="en-US" dirty="0" smtClean="0"/>
              <a:t>The project should contain “My Computer” and “Simulation Target” (more on Simulation Target in a later section).</a:t>
            </a:r>
          </a:p>
          <a:p>
            <a:pPr marL="342900" indent="-342900">
              <a:buFont typeface="+mj-lt"/>
              <a:buAutoNum type="arabicPeriod"/>
            </a:pPr>
            <a:r>
              <a:rPr lang="en-US" dirty="0" smtClean="0"/>
              <a:t>Add a SOM/sbRIO-9651 to the project. Right-Click on </a:t>
            </a:r>
            <a:r>
              <a:rPr lang="en-US" b="1" dirty="0" smtClean="0"/>
              <a:t>Project: SOM Hands-</a:t>
            </a:r>
            <a:r>
              <a:rPr lang="en-US" b="1" dirty="0" err="1" smtClean="0"/>
              <a:t>On.lvproj</a:t>
            </a:r>
            <a:r>
              <a:rPr lang="en-US" dirty="0" smtClean="0"/>
              <a:t> (one line above My Computer) and select </a:t>
            </a:r>
            <a:r>
              <a:rPr lang="en-US" b="1" dirty="0" smtClean="0"/>
              <a:t>New</a:t>
            </a:r>
            <a:r>
              <a:rPr lang="en-US" dirty="0" smtClean="0"/>
              <a:t> &gt; </a:t>
            </a:r>
            <a:r>
              <a:rPr lang="en-US" b="1" dirty="0" smtClean="0"/>
              <a:t>Targets and Devices</a:t>
            </a:r>
            <a:r>
              <a:rPr lang="en-US" dirty="0" smtClean="0"/>
              <a:t>.</a:t>
            </a:r>
          </a:p>
          <a:p>
            <a:pPr marL="342900" indent="-342900">
              <a:buFont typeface="+mj-lt"/>
              <a:buAutoNum type="arabicPeriod"/>
            </a:pPr>
            <a:r>
              <a:rPr lang="en-US" dirty="0" smtClean="0"/>
              <a:t>In the window that appears, leave the default options selected and expand the </a:t>
            </a:r>
            <a:r>
              <a:rPr lang="en-US" b="1" dirty="0" smtClean="0"/>
              <a:t>Real-Time Single-Board RIO</a:t>
            </a:r>
            <a:r>
              <a:rPr lang="en-US" dirty="0" smtClean="0"/>
              <a:t> folder to discover the connected SOM. Once it is discovered, choose it and press </a:t>
            </a:r>
            <a:r>
              <a:rPr lang="en-US" b="1" dirty="0" smtClean="0"/>
              <a:t>OK</a:t>
            </a:r>
            <a:r>
              <a:rPr lang="en-US" dirty="0" smtClean="0"/>
              <a:t>. This will add a SOM target to your project view with a default name of </a:t>
            </a:r>
            <a:r>
              <a:rPr lang="en-US" b="1" dirty="0" smtClean="0"/>
              <a:t>RT Single-Board RIO Target</a:t>
            </a:r>
            <a:r>
              <a:rPr lang="en-US" dirty="0" smtClean="0"/>
              <a:t>.</a:t>
            </a:r>
          </a:p>
          <a:p>
            <a:pPr marL="342900" indent="-342900">
              <a:buFont typeface="+mj-lt"/>
              <a:buAutoNum type="arabicPeriod"/>
            </a:pPr>
            <a:r>
              <a:rPr lang="en-US" dirty="0" smtClean="0"/>
              <a:t>Test to make sure you can connect to the target. Right-click on the SOM in the project and select </a:t>
            </a:r>
            <a:r>
              <a:rPr lang="en-US" b="1" dirty="0" smtClean="0"/>
              <a:t>Connect</a:t>
            </a:r>
            <a:r>
              <a:rPr lang="en-US" dirty="0" smtClean="0"/>
              <a:t>. A deployment window will appear and should mention that the deployment was successful. If it is not successful, alert your instructor.</a:t>
            </a:r>
          </a:p>
          <a:p>
            <a:pPr marL="342900" indent="-342900">
              <a:buFont typeface="+mj-lt"/>
              <a:buAutoNum type="arabicPeriod"/>
            </a:pPr>
            <a:endParaRPr lang="en-US" dirty="0"/>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5" name="Picture 4" descr="Add Target.png"/>
          <p:cNvPicPr>
            <a:picLocks noChangeAspect="1"/>
          </p:cNvPicPr>
          <p:nvPr/>
        </p:nvPicPr>
        <p:blipFill>
          <a:blip r:embed="rId2" cstate="print"/>
          <a:stretch>
            <a:fillRect/>
          </a:stretch>
        </p:blipFill>
        <p:spPr>
          <a:xfrm>
            <a:off x="3716275" y="1450169"/>
            <a:ext cx="2478580" cy="2743178"/>
          </a:xfrm>
          <a:prstGeom prst="rect">
            <a:avLst/>
          </a:prstGeom>
        </p:spPr>
      </p:pic>
      <p:pic>
        <p:nvPicPr>
          <p:cNvPr id="7" name="Picture 6" descr="Default Project.png"/>
          <p:cNvPicPr>
            <a:picLocks noChangeAspect="1"/>
          </p:cNvPicPr>
          <p:nvPr/>
        </p:nvPicPr>
        <p:blipFill>
          <a:blip r:embed="rId3" cstate="print"/>
          <a:stretch>
            <a:fillRect/>
          </a:stretch>
        </p:blipFill>
        <p:spPr>
          <a:xfrm>
            <a:off x="558238" y="454653"/>
            <a:ext cx="2496493" cy="2197930"/>
          </a:xfrm>
          <a:prstGeom prst="rect">
            <a:avLst/>
          </a:prstGeom>
        </p:spPr>
      </p:pic>
      <p:pic>
        <p:nvPicPr>
          <p:cNvPr id="8" name="Picture 7" descr="Connect.png"/>
          <p:cNvPicPr>
            <a:picLocks noChangeAspect="1"/>
          </p:cNvPicPr>
          <p:nvPr/>
        </p:nvPicPr>
        <p:blipFill>
          <a:blip r:embed="rId4" cstate="print"/>
          <a:stretch>
            <a:fillRect/>
          </a:stretch>
        </p:blipFill>
        <p:spPr>
          <a:xfrm>
            <a:off x="580216" y="3393988"/>
            <a:ext cx="2807030" cy="3270635"/>
          </a:xfrm>
          <a:prstGeom prst="rect">
            <a:avLst/>
          </a:prstGeom>
        </p:spPr>
      </p:pic>
      <p:sp>
        <p:nvSpPr>
          <p:cNvPr id="23" name="Bent Arrow 22"/>
          <p:cNvSpPr/>
          <p:nvPr/>
        </p:nvSpPr>
        <p:spPr>
          <a:xfrm rot="5400000">
            <a:off x="3678197" y="333634"/>
            <a:ext cx="543695" cy="13262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ent Arrow 23"/>
          <p:cNvSpPr/>
          <p:nvPr/>
        </p:nvSpPr>
        <p:spPr>
          <a:xfrm rot="10800000">
            <a:off x="3542270" y="4415478"/>
            <a:ext cx="1540476" cy="56841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B-1 – Configure the SOM</a:t>
            </a:r>
          </a:p>
          <a:p>
            <a:pPr marL="342900" indent="-342900">
              <a:buFont typeface="+mj-lt"/>
              <a:buAutoNum type="arabicPeriod"/>
            </a:pPr>
            <a:r>
              <a:rPr lang="en-US" dirty="0" smtClean="0"/>
              <a:t>Add an FPGA Target. Expand the SOM target, right-click on </a:t>
            </a:r>
            <a:r>
              <a:rPr lang="en-US" b="1" dirty="0" smtClean="0"/>
              <a:t>Chassis</a:t>
            </a:r>
            <a:r>
              <a:rPr lang="en-US" dirty="0" smtClean="0"/>
              <a:t>, and then select </a:t>
            </a:r>
            <a:r>
              <a:rPr lang="en-US" b="1" dirty="0" smtClean="0"/>
              <a:t>New &gt; FPGA Target</a:t>
            </a:r>
            <a:r>
              <a:rPr lang="en-US" dirty="0" smtClean="0"/>
              <a:t>.</a:t>
            </a:r>
          </a:p>
          <a:p>
            <a:pPr marL="342900" indent="-342900">
              <a:buFont typeface="+mj-lt"/>
              <a:buAutoNum type="arabicPeriod"/>
            </a:pPr>
            <a:r>
              <a:rPr lang="en-US" dirty="0" smtClean="0"/>
              <a:t>Add the SOM’s I/O. Under the FPGA Target, right-click on the </a:t>
            </a:r>
            <a:r>
              <a:rPr lang="en-US" b="1" dirty="0" smtClean="0"/>
              <a:t>sbRIO-9651 Socket</a:t>
            </a:r>
            <a:r>
              <a:rPr lang="en-US" dirty="0" smtClean="0"/>
              <a:t> and select </a:t>
            </a:r>
            <a:r>
              <a:rPr lang="en-US" b="1" dirty="0" smtClean="0"/>
              <a:t>Properties</a:t>
            </a:r>
            <a:r>
              <a:rPr lang="en-US" dirty="0" smtClean="0"/>
              <a:t>. In the new window that appears, within the General category, select </a:t>
            </a:r>
            <a:r>
              <a:rPr lang="en-US" b="1" dirty="0" err="1" smtClean="0"/>
              <a:t>DevKit</a:t>
            </a:r>
            <a:r>
              <a:rPr lang="en-US" dirty="0" smtClean="0"/>
              <a:t> from the </a:t>
            </a:r>
            <a:r>
              <a:rPr lang="en-US" b="1" dirty="0" smtClean="0"/>
              <a:t>sbRIO-9651 </a:t>
            </a:r>
            <a:r>
              <a:rPr lang="en-US" b="1" dirty="0" err="1" smtClean="0"/>
              <a:t>Socketed</a:t>
            </a:r>
            <a:r>
              <a:rPr lang="en-US" b="1" dirty="0" smtClean="0"/>
              <a:t> Component Level IP Declaration</a:t>
            </a:r>
            <a:r>
              <a:rPr lang="en-US" dirty="0" smtClean="0"/>
              <a:t> drop-down combo box. Press </a:t>
            </a:r>
            <a:r>
              <a:rPr lang="en-US" b="1" dirty="0" smtClean="0"/>
              <a:t>OK</a:t>
            </a:r>
            <a:r>
              <a:rPr lang="en-US" dirty="0" smtClean="0"/>
              <a:t>. In the project, you can now see all of the available I/O from the SOM daughter board populate under the Socket item.</a:t>
            </a:r>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11" name="Picture 10" descr="FPGA Target.png"/>
          <p:cNvPicPr>
            <a:picLocks noChangeAspect="1"/>
          </p:cNvPicPr>
          <p:nvPr/>
        </p:nvPicPr>
        <p:blipFill>
          <a:blip r:embed="rId2" cstate="print"/>
          <a:stretch>
            <a:fillRect/>
          </a:stretch>
        </p:blipFill>
        <p:spPr>
          <a:xfrm>
            <a:off x="1680210" y="378940"/>
            <a:ext cx="3575531" cy="2175702"/>
          </a:xfrm>
          <a:prstGeom prst="rect">
            <a:avLst/>
          </a:prstGeom>
        </p:spPr>
      </p:pic>
      <p:pic>
        <p:nvPicPr>
          <p:cNvPr id="13" name="Picture 12" descr="Clip.png"/>
          <p:cNvPicPr>
            <a:picLocks noChangeAspect="1"/>
          </p:cNvPicPr>
          <p:nvPr/>
        </p:nvPicPr>
        <p:blipFill>
          <a:blip r:embed="rId3" cstate="print"/>
          <a:stretch>
            <a:fillRect/>
          </a:stretch>
        </p:blipFill>
        <p:spPr>
          <a:xfrm>
            <a:off x="2535802" y="3081003"/>
            <a:ext cx="3988566" cy="2821416"/>
          </a:xfrm>
          <a:prstGeom prst="rect">
            <a:avLst/>
          </a:prstGeom>
        </p:spPr>
      </p:pic>
      <p:pic>
        <p:nvPicPr>
          <p:cNvPr id="16" name="Picture 15" descr="FPGA socket.png"/>
          <p:cNvPicPr>
            <a:picLocks noChangeAspect="1"/>
          </p:cNvPicPr>
          <p:nvPr/>
        </p:nvPicPr>
        <p:blipFill>
          <a:blip r:embed="rId4" cstate="print"/>
          <a:stretch>
            <a:fillRect/>
          </a:stretch>
        </p:blipFill>
        <p:spPr>
          <a:xfrm>
            <a:off x="208774" y="3319853"/>
            <a:ext cx="2169901" cy="2435603"/>
          </a:xfrm>
          <a:prstGeom prst="rect">
            <a:avLst/>
          </a:prstGeom>
        </p:spPr>
      </p:pic>
      <p:sp>
        <p:nvSpPr>
          <p:cNvPr id="17" name="Right Arrow 16"/>
          <p:cNvSpPr/>
          <p:nvPr/>
        </p:nvSpPr>
        <p:spPr>
          <a:xfrm>
            <a:off x="1886465" y="4506101"/>
            <a:ext cx="1318054" cy="263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6743638" y="0"/>
            <a:ext cx="5448362" cy="6644201"/>
          </a:xfrm>
        </p:spPr>
        <p:txBody>
          <a:bodyPr>
            <a:normAutofit/>
          </a:bodyPr>
          <a:lstStyle/>
          <a:p>
            <a:r>
              <a:rPr lang="en-US" sz="2400" b="1" dirty="0" smtClean="0"/>
              <a:t>PART B-1 – Configure the SOM</a:t>
            </a:r>
          </a:p>
          <a:p>
            <a:pPr marL="342900" indent="-342900">
              <a:buFont typeface="+mj-lt"/>
              <a:buAutoNum type="arabicPeriod"/>
            </a:pPr>
            <a:r>
              <a:rPr lang="en-US" dirty="0" smtClean="0"/>
              <a:t>Add a new 120 MHz derived clock. Under the FPGA Target, right-click the 40 MHz Onboard Clock and select </a:t>
            </a:r>
            <a:r>
              <a:rPr lang="en-US" b="1" dirty="0" smtClean="0"/>
              <a:t>New FPGA Derived Clock</a:t>
            </a:r>
            <a:r>
              <a:rPr lang="en-US" dirty="0" smtClean="0"/>
              <a:t>. In the window that appears, set the desired frequency to </a:t>
            </a:r>
            <a:r>
              <a:rPr lang="en-US" b="1" dirty="0" smtClean="0"/>
              <a:t>120 MHz</a:t>
            </a:r>
            <a:r>
              <a:rPr lang="en-US" dirty="0" smtClean="0"/>
              <a:t>, and press </a:t>
            </a:r>
            <a:r>
              <a:rPr lang="en-US" b="1" dirty="0" smtClean="0"/>
              <a:t>OK</a:t>
            </a:r>
            <a:r>
              <a:rPr lang="en-US" dirty="0" smtClean="0"/>
              <a:t>. This clock will be used later in code to drive logic on the FPGA for the SPI communication.</a:t>
            </a:r>
          </a:p>
          <a:p>
            <a:pPr marL="342900" indent="-342900">
              <a:buFont typeface="+mj-lt"/>
              <a:buAutoNum type="arabicPeriod"/>
            </a:pPr>
            <a:r>
              <a:rPr lang="en-US" dirty="0" smtClean="0"/>
              <a:t>Add the provided FPGA VIs to the project. Right-click on the FPGA Target and select </a:t>
            </a:r>
            <a:r>
              <a:rPr lang="en-US" b="1" dirty="0" smtClean="0"/>
              <a:t>Add &gt; File</a:t>
            </a:r>
            <a:r>
              <a:rPr lang="en-US" dirty="0" smtClean="0"/>
              <a:t>, then select the </a:t>
            </a:r>
            <a:r>
              <a:rPr lang="en-US" i="1" dirty="0" smtClean="0"/>
              <a:t>FPGA </a:t>
            </a:r>
            <a:r>
              <a:rPr lang="en-US" i="1" dirty="0" err="1" smtClean="0"/>
              <a:t>Main_SPI</a:t>
            </a:r>
            <a:r>
              <a:rPr lang="en-US" i="1" dirty="0" smtClean="0"/>
              <a:t> API.vi</a:t>
            </a:r>
            <a:r>
              <a:rPr lang="en-US" dirty="0" smtClean="0"/>
              <a:t> and press </a:t>
            </a:r>
            <a:r>
              <a:rPr lang="en-US" b="1" dirty="0" smtClean="0"/>
              <a:t>Add File</a:t>
            </a:r>
            <a:r>
              <a:rPr lang="en-US" dirty="0" smtClean="0"/>
              <a:t>.</a:t>
            </a:r>
          </a:p>
        </p:txBody>
      </p:sp>
      <p:cxnSp>
        <p:nvCxnSpPr>
          <p:cNvPr id="10" name="Straight Connector 9"/>
          <p:cNvCxnSpPr/>
          <p:nvPr/>
        </p:nvCxnSpPr>
        <p:spPr>
          <a:xfrm>
            <a:off x="6743638" y="0"/>
            <a:ext cx="9587" cy="7019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1" y="53290"/>
            <a:ext cx="6657359" cy="6590911"/>
          </a:xfrm>
        </p:spPr>
        <p:txBody>
          <a:bodyPr/>
          <a:lstStyle/>
          <a:p>
            <a:pPr marL="0" indent="0">
              <a:buNone/>
            </a:pPr>
            <a:r>
              <a:rPr lang="en-US" dirty="0" smtClean="0"/>
              <a:t> </a:t>
            </a:r>
            <a:endParaRPr lang="en-US" dirty="0"/>
          </a:p>
        </p:txBody>
      </p:sp>
      <p:pic>
        <p:nvPicPr>
          <p:cNvPr id="9" name="Picture 8" descr="FPGA clock 2.png"/>
          <p:cNvPicPr>
            <a:picLocks noChangeAspect="1"/>
          </p:cNvPicPr>
          <p:nvPr/>
        </p:nvPicPr>
        <p:blipFill>
          <a:blip r:embed="rId2" cstate="print"/>
          <a:stretch>
            <a:fillRect/>
          </a:stretch>
        </p:blipFill>
        <p:spPr>
          <a:xfrm>
            <a:off x="255625" y="181230"/>
            <a:ext cx="2072150" cy="2318086"/>
          </a:xfrm>
          <a:prstGeom prst="rect">
            <a:avLst/>
          </a:prstGeom>
        </p:spPr>
      </p:pic>
      <p:pic>
        <p:nvPicPr>
          <p:cNvPr id="14" name="Picture 13" descr="FPGA clock.png"/>
          <p:cNvPicPr>
            <a:picLocks noChangeAspect="1"/>
          </p:cNvPicPr>
          <p:nvPr/>
        </p:nvPicPr>
        <p:blipFill>
          <a:blip r:embed="rId3" cstate="print"/>
          <a:stretch>
            <a:fillRect/>
          </a:stretch>
        </p:blipFill>
        <p:spPr>
          <a:xfrm>
            <a:off x="2463114" y="870419"/>
            <a:ext cx="4145082" cy="2932132"/>
          </a:xfrm>
          <a:prstGeom prst="rect">
            <a:avLst/>
          </a:prstGeom>
        </p:spPr>
      </p:pic>
      <p:sp>
        <p:nvSpPr>
          <p:cNvPr id="18" name="Bent Arrow 17"/>
          <p:cNvSpPr/>
          <p:nvPr/>
        </p:nvSpPr>
        <p:spPr>
          <a:xfrm flipV="1">
            <a:off x="955590" y="2594916"/>
            <a:ext cx="1235675" cy="7002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 name="Picture 18" descr="add file.png"/>
          <p:cNvPicPr>
            <a:picLocks noChangeAspect="1"/>
          </p:cNvPicPr>
          <p:nvPr/>
        </p:nvPicPr>
        <p:blipFill>
          <a:blip r:embed="rId4" cstate="print"/>
          <a:stretch>
            <a:fillRect/>
          </a:stretch>
        </p:blipFill>
        <p:spPr>
          <a:xfrm>
            <a:off x="2123688" y="4065551"/>
            <a:ext cx="2967295" cy="2607934"/>
          </a:xfrm>
          <a:prstGeom prst="rect">
            <a:avLst/>
          </a:prstGeom>
        </p:spPr>
      </p:pic>
    </p:spTree>
    <p:extLst>
      <p:ext uri="{BB962C8B-B14F-4D97-AF65-F5344CB8AC3E}">
        <p14:creationId xmlns:p14="http://schemas.microsoft.com/office/powerpoint/2010/main" xmlns="" val="2925144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TotalTime>
  <Words>2803</Words>
  <Application>Microsoft Office PowerPoint</Application>
  <PresentationFormat>Custom</PresentationFormat>
  <Paragraphs>164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SOM Hands-On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National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kalyanramu</dc:creator>
  <cp:lastModifiedBy>Ryan Poulos</cp:lastModifiedBy>
  <cp:revision>230</cp:revision>
  <dcterms:created xsi:type="dcterms:W3CDTF">2015-07-19T00:00:11Z</dcterms:created>
  <dcterms:modified xsi:type="dcterms:W3CDTF">2015-07-22T19:13:49Z</dcterms:modified>
</cp:coreProperties>
</file>