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6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61" r:id="rId5"/>
    <p:sldId id="262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63" r:id="rId17"/>
    <p:sldId id="264" r:id="rId18"/>
    <p:sldId id="265" r:id="rId19"/>
    <p:sldId id="266" r:id="rId20"/>
    <p:sldId id="285" r:id="rId21"/>
    <p:sldId id="295" r:id="rId22"/>
    <p:sldId id="296" r:id="rId23"/>
    <p:sldId id="297" r:id="rId24"/>
    <p:sldId id="298" r:id="rId25"/>
    <p:sldId id="304" r:id="rId26"/>
    <p:sldId id="305" r:id="rId27"/>
    <p:sldId id="306" r:id="rId28"/>
    <p:sldId id="299" r:id="rId29"/>
    <p:sldId id="268" r:id="rId30"/>
    <p:sldId id="269" r:id="rId31"/>
    <p:sldId id="270" r:id="rId32"/>
    <p:sldId id="272" r:id="rId33"/>
    <p:sldId id="276" r:id="rId34"/>
    <p:sldId id="354" r:id="rId35"/>
    <p:sldId id="35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8D96-1FF6-4216-BC23-0C07A624C7F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E7FA0-D4C7-43B1-ACA7-E917A04C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3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BB9B8-67C0-47CB-AB97-72567C54DF6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0838" y="692150"/>
            <a:ext cx="6157912" cy="3463925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87850"/>
            <a:ext cx="5029200" cy="4156075"/>
          </a:xfrm>
        </p:spPr>
        <p:txBody>
          <a:bodyPr/>
          <a:lstStyle/>
          <a:p>
            <a:r>
              <a:rPr lang="en-US" altLang="en-US"/>
              <a:t>If x and y are mutually independent, then, p(y|x) = p(y).</a:t>
            </a:r>
          </a:p>
        </p:txBody>
      </p:sp>
    </p:spTree>
    <p:extLst>
      <p:ext uri="{BB962C8B-B14F-4D97-AF65-F5344CB8AC3E}">
        <p14:creationId xmlns:p14="http://schemas.microsoft.com/office/powerpoint/2010/main" val="125940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930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2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4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4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1667-6328-4578-A98A-581197D2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4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7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EB22-B9C7-49BD-BDE0-19AC571F68F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4CF0-0AA3-4CFF-A6C2-E9B983024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smtClean="0"/>
              <a:t>Queueing </a:t>
            </a:r>
            <a:r>
              <a:rPr lang="en-IN" b="1" dirty="0" smtClean="0"/>
              <a:t>Theory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37"/>
            <a:ext cx="10515600" cy="6545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/>
              <a:t>Kendall notation</a:t>
            </a:r>
          </a:p>
          <a:p>
            <a:pPr marL="457200" lvl="1" indent="0">
              <a:buNone/>
            </a:pPr>
            <a:r>
              <a:rPr lang="en-US" altLang="en-US" sz="2800" b="1" dirty="0"/>
              <a:t>A/S/m/B/K/SD</a:t>
            </a:r>
          </a:p>
          <a:p>
            <a:pPr lvl="1"/>
            <a:r>
              <a:rPr lang="en-US" altLang="en-US" sz="2800" dirty="0"/>
              <a:t>A is Arrival time </a:t>
            </a:r>
            <a:r>
              <a:rPr lang="en-US" altLang="en-US" sz="2800" dirty="0" smtClean="0"/>
              <a:t>distribution</a:t>
            </a:r>
            <a:endParaRPr lang="en-US" altLang="en-US" sz="2800" dirty="0"/>
          </a:p>
          <a:p>
            <a:pPr lvl="1"/>
            <a:r>
              <a:rPr lang="en-US" altLang="en-US" sz="2800" dirty="0"/>
              <a:t>S is Service time </a:t>
            </a:r>
            <a:r>
              <a:rPr lang="en-US" altLang="en-US" sz="2800" dirty="0" smtClean="0"/>
              <a:t>distribution</a:t>
            </a:r>
            <a:endParaRPr lang="en-US" altLang="en-US" sz="2800" dirty="0"/>
          </a:p>
          <a:p>
            <a:pPr lvl="1"/>
            <a:r>
              <a:rPr lang="en-US" altLang="en-US" sz="2800" dirty="0"/>
              <a:t>m is number of servers</a:t>
            </a:r>
          </a:p>
          <a:p>
            <a:pPr lvl="1"/>
            <a:r>
              <a:rPr lang="en-US" altLang="en-US" sz="2800" dirty="0"/>
              <a:t>B is number of buffers</a:t>
            </a:r>
          </a:p>
          <a:p>
            <a:pPr lvl="1"/>
            <a:r>
              <a:rPr lang="en-US" altLang="en-US" sz="2800" dirty="0"/>
              <a:t>K is population size</a:t>
            </a:r>
          </a:p>
          <a:p>
            <a:pPr lvl="1"/>
            <a:r>
              <a:rPr lang="en-US" altLang="en-US" sz="2800" dirty="0"/>
              <a:t>SD is service discipline</a:t>
            </a:r>
          </a:p>
          <a:p>
            <a:r>
              <a:rPr lang="en-US" altLang="en-US" dirty="0"/>
              <a:t>Some typical times used:</a:t>
            </a:r>
          </a:p>
          <a:p>
            <a:pPr lvl="1"/>
            <a:r>
              <a:rPr lang="en-US" altLang="en-US" sz="2800" dirty="0"/>
              <a:t>M Exponential</a:t>
            </a:r>
          </a:p>
          <a:p>
            <a:pPr lvl="2"/>
            <a:r>
              <a:rPr lang="en-US" altLang="en-US" sz="2800" dirty="0"/>
              <a:t>M means “memoryless” in that current arrival independent of past</a:t>
            </a:r>
          </a:p>
          <a:p>
            <a:pPr lvl="1"/>
            <a:r>
              <a:rPr lang="en-US" altLang="en-US" sz="2800" dirty="0"/>
              <a:t>D Deterministic</a:t>
            </a:r>
          </a:p>
          <a:p>
            <a:pPr lvl="1"/>
            <a:r>
              <a:rPr lang="en-US" altLang="en-US" sz="2800" dirty="0"/>
              <a:t>G General</a:t>
            </a:r>
          </a:p>
          <a:p>
            <a:pPr lvl="2"/>
            <a:r>
              <a:rPr lang="en-US" altLang="en-US" sz="2800" dirty="0"/>
              <a:t>Valid for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3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3888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Variables for all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86" y="3524252"/>
            <a:ext cx="5402262" cy="263592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ym typeface="Symbol" panose="05050102010706020507" pitchFamily="18" charset="2"/>
              </a:rPr>
              <a:t> = </a:t>
            </a:r>
            <a:r>
              <a:rPr lang="en-US" altLang="en-US" sz="2400" dirty="0" err="1">
                <a:sym typeface="Symbol" panose="05050102010706020507" pitchFamily="18" charset="2"/>
              </a:rPr>
              <a:t>interarrival</a:t>
            </a:r>
            <a:r>
              <a:rPr lang="en-US" altLang="en-US" sz="2400" dirty="0">
                <a:sym typeface="Symbol" panose="05050102010706020507" pitchFamily="18" charset="2"/>
              </a:rPr>
              <a:t> time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 = mean arrival rate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 = 1/E[]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Can sometimes depend upon jobs in system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s = service time per job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 = mean service rate per server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= 1/E[s], total rate m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482389" y="1524000"/>
            <a:ext cx="717550" cy="838200"/>
            <a:chOff x="1487" y="1104"/>
            <a:chExt cx="452" cy="52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776" y="1104"/>
              <a:ext cx="144" cy="288"/>
              <a:chOff x="816" y="816"/>
              <a:chExt cx="384" cy="864"/>
            </a:xfrm>
          </p:grpSpPr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632" y="1104"/>
              <a:ext cx="144" cy="288"/>
              <a:chOff x="816" y="816"/>
              <a:chExt cx="384" cy="864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488" y="1104"/>
              <a:ext cx="144" cy="288"/>
              <a:chOff x="816" y="816"/>
              <a:chExt cx="384" cy="864"/>
            </a:xfrm>
          </p:grpSpPr>
          <p:sp>
            <p:nvSpPr>
              <p:cNvPr id="9" name="Oval 18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1487" y="1440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Queue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549189" y="1066800"/>
            <a:ext cx="846138" cy="1828800"/>
            <a:chOff x="2208" y="768"/>
            <a:chExt cx="533" cy="1152"/>
          </a:xfrm>
        </p:grpSpPr>
        <p:pic>
          <p:nvPicPr>
            <p:cNvPr id="25" name="Picture 25" descr="C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768"/>
              <a:ext cx="433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C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96"/>
              <a:ext cx="433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208" y="1728"/>
              <a:ext cx="5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Servers</a:t>
              </a:r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6396789" y="1219200"/>
            <a:ext cx="228600" cy="457200"/>
            <a:chOff x="816" y="816"/>
            <a:chExt cx="384" cy="864"/>
          </a:xfrm>
        </p:grpSpPr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0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864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008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816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6396789" y="2057400"/>
            <a:ext cx="228600" cy="457200"/>
            <a:chOff x="816" y="816"/>
            <a:chExt cx="384" cy="864"/>
          </a:xfrm>
        </p:grpSpPr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0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864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1008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816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4872789" y="1524000"/>
            <a:ext cx="228600" cy="457200"/>
            <a:chOff x="816" y="816"/>
            <a:chExt cx="384" cy="864"/>
          </a:xfrm>
        </p:grpSpPr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10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>
              <a:off x="864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008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816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6" name="Group 47"/>
          <p:cNvGrpSpPr>
            <a:grpSpLocks/>
          </p:cNvGrpSpPr>
          <p:nvPr/>
        </p:nvGrpSpPr>
        <p:grpSpPr bwMode="auto">
          <a:xfrm>
            <a:off x="3882189" y="1524000"/>
            <a:ext cx="228600" cy="457200"/>
            <a:chOff x="816" y="816"/>
            <a:chExt cx="384" cy="86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10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864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1008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816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3882189" y="1447800"/>
            <a:ext cx="228600" cy="609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Rectangle 66"/>
          <p:cNvSpPr>
            <a:spLocks noChangeArrowheads="1"/>
          </p:cNvSpPr>
          <p:nvPr/>
        </p:nvSpPr>
        <p:spPr bwMode="auto">
          <a:xfrm>
            <a:off x="4339389" y="2919413"/>
            <a:ext cx="284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</a:t>
            </a:r>
          </a:p>
        </p:txBody>
      </p:sp>
      <p:sp>
        <p:nvSpPr>
          <p:cNvPr id="54" name="Rectangle 67"/>
          <p:cNvSpPr>
            <a:spLocks noChangeArrowheads="1"/>
          </p:cNvSpPr>
          <p:nvPr/>
        </p:nvSpPr>
        <p:spPr bwMode="auto">
          <a:xfrm>
            <a:off x="5369677" y="2971800"/>
            <a:ext cx="34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1600">
                <a:latin typeface="Comic Sans MS" panose="030F0702030302020204" pitchFamily="66" charset="0"/>
              </a:rPr>
              <a:t>w</a:t>
            </a: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6853989" y="2971800"/>
            <a:ext cx="34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1600">
                <a:latin typeface="Comic Sans MS" panose="030F0702030302020204" pitchFamily="66" charset="0"/>
              </a:rPr>
              <a:t>s</a:t>
            </a:r>
          </a:p>
        </p:txBody>
      </p:sp>
      <p:grpSp>
        <p:nvGrpSpPr>
          <p:cNvPr id="108" name="Group 64"/>
          <p:cNvGrpSpPr>
            <a:grpSpLocks/>
          </p:cNvGrpSpPr>
          <p:nvPr/>
        </p:nvGrpSpPr>
        <p:grpSpPr bwMode="auto">
          <a:xfrm>
            <a:off x="3043989" y="2727575"/>
            <a:ext cx="5005388" cy="877887"/>
            <a:chOff x="1200" y="1504"/>
            <a:chExt cx="3153" cy="553"/>
          </a:xfrm>
        </p:grpSpPr>
        <p:sp>
          <p:nvSpPr>
            <p:cNvPr id="109" name="Line 54"/>
            <p:cNvSpPr>
              <a:spLocks noChangeShapeType="1"/>
            </p:cNvSpPr>
            <p:nvPr/>
          </p:nvSpPr>
          <p:spPr bwMode="auto">
            <a:xfrm>
              <a:off x="1632" y="196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Text Box 55"/>
            <p:cNvSpPr txBox="1">
              <a:spLocks noChangeArrowheads="1"/>
            </p:cNvSpPr>
            <p:nvPr/>
          </p:nvSpPr>
          <p:spPr bwMode="auto">
            <a:xfrm>
              <a:off x="1200" y="1826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111" name="Text Box 56"/>
            <p:cNvSpPr txBox="1">
              <a:spLocks noChangeArrowheads="1"/>
            </p:cNvSpPr>
            <p:nvPr/>
          </p:nvSpPr>
          <p:spPr bwMode="auto">
            <a:xfrm>
              <a:off x="1474" y="1504"/>
              <a:ext cx="57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dirty="0">
                  <a:solidFill>
                    <a:srgbClr val="33CC33"/>
                  </a:solidFill>
                  <a:latin typeface="Comic Sans MS" panose="030F0702030302020204" pitchFamily="66" charset="0"/>
                </a:rPr>
                <a:t>Previous </a:t>
              </a:r>
            </a:p>
            <a:p>
              <a:pPr algn="ctr"/>
              <a:r>
                <a:rPr lang="en-US" altLang="en-US" sz="1400" dirty="0">
                  <a:solidFill>
                    <a:srgbClr val="33CC33"/>
                  </a:solidFill>
                  <a:latin typeface="Comic Sans MS" panose="030F0702030302020204" pitchFamily="66" charset="0"/>
                </a:rPr>
                <a:t>arrival</a:t>
              </a:r>
            </a:p>
          </p:txBody>
        </p:sp>
        <p:sp>
          <p:nvSpPr>
            <p:cNvPr id="112" name="Line 57"/>
            <p:cNvSpPr>
              <a:spLocks noChangeShapeType="1"/>
            </p:cNvSpPr>
            <p:nvPr/>
          </p:nvSpPr>
          <p:spPr bwMode="auto">
            <a:xfrm>
              <a:off x="1776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Text Box 58"/>
            <p:cNvSpPr txBox="1">
              <a:spLocks noChangeArrowheads="1"/>
            </p:cNvSpPr>
            <p:nvPr/>
          </p:nvSpPr>
          <p:spPr bwMode="auto">
            <a:xfrm>
              <a:off x="2160" y="1632"/>
              <a:ext cx="4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dirty="0">
                  <a:solidFill>
                    <a:srgbClr val="33CC33"/>
                  </a:solidFill>
                  <a:latin typeface="Comic Sans MS" panose="030F0702030302020204" pitchFamily="66" charset="0"/>
                </a:rPr>
                <a:t>Arrival</a:t>
              </a:r>
            </a:p>
          </p:txBody>
        </p:sp>
        <p:sp>
          <p:nvSpPr>
            <p:cNvPr id="114" name="Line 59"/>
            <p:cNvSpPr>
              <a:spLocks noChangeShapeType="1"/>
            </p:cNvSpPr>
            <p:nvPr/>
          </p:nvSpPr>
          <p:spPr bwMode="auto">
            <a:xfrm>
              <a:off x="2414" y="18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Text Box 60"/>
            <p:cNvSpPr txBox="1">
              <a:spLocks noChangeArrowheads="1"/>
            </p:cNvSpPr>
            <p:nvPr/>
          </p:nvSpPr>
          <p:spPr bwMode="auto">
            <a:xfrm>
              <a:off x="2991" y="1584"/>
              <a:ext cx="51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solidFill>
                    <a:srgbClr val="33CC33"/>
                  </a:solidFill>
                  <a:latin typeface="Comic Sans MS" panose="030F0702030302020204" pitchFamily="66" charset="0"/>
                </a:rPr>
                <a:t>Begin</a:t>
              </a:r>
            </a:p>
            <a:p>
              <a:pPr algn="ctr"/>
              <a:r>
                <a:rPr lang="en-US" altLang="en-US" sz="1400">
                  <a:solidFill>
                    <a:srgbClr val="33CC33"/>
                  </a:solidFill>
                  <a:latin typeface="Comic Sans MS" panose="030F0702030302020204" pitchFamily="66" charset="0"/>
                </a:rPr>
                <a:t>Service</a:t>
              </a:r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>
              <a:off x="3230" y="18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Text Box 62"/>
            <p:cNvSpPr txBox="1">
              <a:spLocks noChangeArrowheads="1"/>
            </p:cNvSpPr>
            <p:nvPr/>
          </p:nvSpPr>
          <p:spPr bwMode="auto">
            <a:xfrm>
              <a:off x="3840" y="1584"/>
              <a:ext cx="51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solidFill>
                    <a:srgbClr val="33CC33"/>
                  </a:solidFill>
                  <a:latin typeface="Comic Sans MS" panose="030F0702030302020204" pitchFamily="66" charset="0"/>
                </a:rPr>
                <a:t>End</a:t>
              </a:r>
            </a:p>
            <a:p>
              <a:pPr algn="ctr"/>
              <a:r>
                <a:rPr lang="en-US" altLang="en-US" sz="1400">
                  <a:solidFill>
                    <a:srgbClr val="33CC33"/>
                  </a:solidFill>
                  <a:latin typeface="Comic Sans MS" panose="030F0702030302020204" pitchFamily="66" charset="0"/>
                </a:rPr>
                <a:t>Service</a:t>
              </a:r>
            </a:p>
          </p:txBody>
        </p:sp>
        <p:sp>
          <p:nvSpPr>
            <p:cNvPr id="118" name="Line 63"/>
            <p:cNvSpPr>
              <a:spLocks noChangeShapeType="1"/>
            </p:cNvSpPr>
            <p:nvPr/>
          </p:nvSpPr>
          <p:spPr bwMode="auto">
            <a:xfrm>
              <a:off x="4079" y="18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185818" y="3784850"/>
            <a:ext cx="516798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</a:t>
            </a:r>
            <a:r>
              <a:rPr lang="en-US" altLang="en-US" sz="2400" baseline="-25000" dirty="0"/>
              <a:t>q</a:t>
            </a:r>
            <a:r>
              <a:rPr lang="en-US" altLang="en-US" sz="2400" dirty="0"/>
              <a:t> = number of jobs waiting in queue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</a:t>
            </a:r>
            <a:r>
              <a:rPr lang="en-US" altLang="en-US" sz="2400" baseline="-25000" dirty="0"/>
              <a:t>s</a:t>
            </a:r>
            <a:r>
              <a:rPr lang="en-US" altLang="en-US" sz="2400" dirty="0"/>
              <a:t> = number of jobs receiving service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 = number of jobs in 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 = n</a:t>
            </a:r>
            <a:r>
              <a:rPr lang="en-US" altLang="en-US" sz="2400" baseline="-25000" dirty="0"/>
              <a:t>q</a:t>
            </a:r>
            <a:r>
              <a:rPr lang="en-US" altLang="en-US" sz="2400" dirty="0"/>
              <a:t> + n</a:t>
            </a:r>
            <a:r>
              <a:rPr lang="en-US" altLang="en-US" sz="2400" baseline="-25000" dirty="0"/>
              <a:t>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 = response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 = waiting time</a:t>
            </a:r>
          </a:p>
        </p:txBody>
      </p:sp>
      <p:sp>
        <p:nvSpPr>
          <p:cNvPr id="120" name="Text Box 65"/>
          <p:cNvSpPr txBox="1">
            <a:spLocks noChangeArrowheads="1"/>
          </p:cNvSpPr>
          <p:nvPr/>
        </p:nvSpPr>
        <p:spPr bwMode="auto">
          <a:xfrm>
            <a:off x="5971674" y="6127333"/>
            <a:ext cx="4969042" cy="4616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Note, all except </a:t>
            </a:r>
            <a:r>
              <a:rPr kumimoji="1"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</a:t>
            </a:r>
            <a:r>
              <a:rPr lang="en-US" altLang="en-US" sz="2400" dirty="0"/>
              <a:t> and </a:t>
            </a:r>
            <a:r>
              <a:rPr kumimoji="1"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 are random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940-DFFE-46F2-968D-3014F1611AA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All Queues (1 of 4)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Stability Condition</a:t>
            </a:r>
          </a:p>
          <a:p>
            <a:pPr lvl="1"/>
            <a:r>
              <a:rPr lang="en-US" altLang="en-US" sz="2800" dirty="0"/>
              <a:t>If the number of jobs becomes infinite, system unstable.  For stability, mean arrival rate less than mean service rate </a:t>
            </a:r>
          </a:p>
          <a:p>
            <a:pPr lvl="2" algn="ctr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 &lt; </a:t>
            </a:r>
            <a:r>
              <a:rPr lang="en-US" altLang="en-US" sz="2800" dirty="0">
                <a:sym typeface="Symbol" panose="05050102010706020507" pitchFamily="18" charset="2"/>
              </a:rPr>
              <a:t>m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Does not apply to finite queue or finite population systems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Finite population cannot have infinite queue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Finite queue drops if too many arrive so never has infinite queue</a:t>
            </a:r>
          </a:p>
        </p:txBody>
      </p:sp>
    </p:spTree>
    <p:extLst>
      <p:ext uri="{BB962C8B-B14F-4D97-AF65-F5344CB8AC3E}">
        <p14:creationId xmlns:p14="http://schemas.microsoft.com/office/powerpoint/2010/main" val="12896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1AF8-F368-4A2D-8CFC-091E52D1FAB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All Queues (2 of 4)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3579"/>
            <a:ext cx="10515600" cy="4813384"/>
          </a:xfrm>
        </p:spPr>
        <p:txBody>
          <a:bodyPr>
            <a:noAutofit/>
          </a:bodyPr>
          <a:lstStyle/>
          <a:p>
            <a:r>
              <a:rPr lang="en-US" altLang="en-US" i="1" dirty="0"/>
              <a:t>Number in System versus Number in Queue</a:t>
            </a:r>
          </a:p>
          <a:p>
            <a:pPr lvl="1"/>
            <a:r>
              <a:rPr lang="en-US" altLang="en-US" sz="2800" dirty="0"/>
              <a:t>Number of jobs is equal to waiting and servicing</a:t>
            </a:r>
          </a:p>
          <a:p>
            <a:pPr lvl="2" algn="ctr">
              <a:buFontTx/>
              <a:buNone/>
            </a:pPr>
            <a:r>
              <a:rPr lang="en-US" altLang="en-US" sz="2800" dirty="0"/>
              <a:t>n = n</a:t>
            </a:r>
            <a:r>
              <a:rPr lang="en-US" altLang="en-US" sz="2800" baseline="-25000" dirty="0"/>
              <a:t>q</a:t>
            </a:r>
            <a:r>
              <a:rPr lang="en-US" altLang="en-US" sz="2800" dirty="0"/>
              <a:t> + n</a:t>
            </a:r>
            <a:r>
              <a:rPr lang="en-US" altLang="en-US" sz="2800" baseline="-25000" dirty="0"/>
              <a:t>s</a:t>
            </a:r>
          </a:p>
          <a:p>
            <a:pPr lvl="1"/>
            <a:r>
              <a:rPr lang="en-US" altLang="en-US" sz="2800" dirty="0"/>
              <a:t>Also means:</a:t>
            </a:r>
          </a:p>
          <a:p>
            <a:pPr lvl="1" algn="ctr">
              <a:buFontTx/>
              <a:buNone/>
            </a:pPr>
            <a:r>
              <a:rPr lang="en-US" altLang="en-US" sz="2800" dirty="0"/>
              <a:t>E[n] = E[n</a:t>
            </a:r>
            <a:r>
              <a:rPr lang="en-US" altLang="en-US" sz="2800" baseline="-25000" dirty="0"/>
              <a:t>q</a:t>
            </a:r>
            <a:r>
              <a:rPr lang="en-US" altLang="en-US" sz="2800" dirty="0"/>
              <a:t>]+E[n</a:t>
            </a:r>
            <a:r>
              <a:rPr lang="en-US" altLang="en-US" sz="2800" baseline="-25000" dirty="0"/>
              <a:t>s</a:t>
            </a:r>
            <a:r>
              <a:rPr lang="en-US" altLang="en-US" sz="2800" dirty="0"/>
              <a:t>]</a:t>
            </a:r>
          </a:p>
          <a:p>
            <a:pPr lvl="1"/>
            <a:r>
              <a:rPr lang="en-US" altLang="en-US" sz="2800" dirty="0"/>
              <a:t>So mean number of jobs is equal to mean number in queue plus mean number being serviced</a:t>
            </a:r>
          </a:p>
          <a:p>
            <a:pPr lvl="1" algn="ctr">
              <a:buFontTx/>
              <a:buNone/>
            </a:pPr>
            <a:r>
              <a:rPr lang="en-US" altLang="en-US" sz="2800" dirty="0" err="1"/>
              <a:t>Var</a:t>
            </a:r>
            <a:r>
              <a:rPr lang="en-US" altLang="en-US" sz="2800" dirty="0"/>
              <a:t>[n] = 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[n</a:t>
            </a:r>
            <a:r>
              <a:rPr lang="en-US" altLang="en-US" sz="2800" baseline="-25000" dirty="0"/>
              <a:t>q</a:t>
            </a:r>
            <a:r>
              <a:rPr lang="en-US" altLang="en-US" sz="2800" dirty="0"/>
              <a:t>]+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[n</a:t>
            </a:r>
            <a:r>
              <a:rPr lang="en-US" altLang="en-US" sz="2800" baseline="-25000" dirty="0"/>
              <a:t>s</a:t>
            </a:r>
            <a:r>
              <a:rPr lang="en-US" altLang="en-US" sz="2800" dirty="0"/>
              <a:t>]</a:t>
            </a:r>
          </a:p>
          <a:p>
            <a:pPr lvl="1"/>
            <a:r>
              <a:rPr lang="en-US" altLang="en-US" sz="2800" dirty="0"/>
              <a:t>Variance of jobs equal to variance of queue + svc</a:t>
            </a:r>
          </a:p>
          <a:p>
            <a:r>
              <a:rPr lang="en-US" altLang="en-US" dirty="0"/>
              <a:t>Also, service rate of servers independent of jobs in queue</a:t>
            </a:r>
          </a:p>
          <a:p>
            <a:pPr lvl="1" algn="ctr">
              <a:buFontTx/>
              <a:buNone/>
            </a:pPr>
            <a:r>
              <a:rPr lang="en-US" altLang="en-US" sz="2800" dirty="0" err="1"/>
              <a:t>Cov</a:t>
            </a:r>
            <a:r>
              <a:rPr lang="en-US" altLang="en-US" sz="2800" dirty="0"/>
              <a:t>(</a:t>
            </a:r>
            <a:r>
              <a:rPr lang="en-US" altLang="en-US" sz="2800" dirty="0" err="1"/>
              <a:t>n</a:t>
            </a:r>
            <a:r>
              <a:rPr lang="en-US" altLang="en-US" sz="2800" baseline="-25000" dirty="0" err="1"/>
              <a:t>q</a:t>
            </a:r>
            <a:r>
              <a:rPr lang="en-US" altLang="en-US" sz="2800" dirty="0" err="1"/>
              <a:t>,n</a:t>
            </a:r>
            <a:r>
              <a:rPr lang="en-US" altLang="en-US" sz="2800" baseline="-25000" dirty="0" err="1"/>
              <a:t>s</a:t>
            </a:r>
            <a:r>
              <a:rPr lang="en-US" altLang="en-US" sz="2800" dirty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1016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DAB5-2A17-4D56-A3AE-508DF96BFF7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All Queues (3 of 4)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i="1" dirty="0"/>
              <a:t>Number versus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If jobs </a:t>
            </a:r>
            <a:r>
              <a:rPr lang="en-US" altLang="en-US" sz="2800" dirty="0" smtClean="0"/>
              <a:t>are not </a:t>
            </a:r>
            <a:r>
              <a:rPr lang="en-US" altLang="en-US" sz="2800" dirty="0"/>
              <a:t>lost due to buffer overflow the mean jobs is related to response time as: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altLang="en-US" sz="2800" dirty="0"/>
              <a:t>mean jobs in system = arrival rate x mean response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Similarly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altLang="en-US" sz="2800" dirty="0"/>
              <a:t>mean jobs in queue = arrival rate x mean waiting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Above equations known as “</a:t>
            </a:r>
            <a:r>
              <a:rPr lang="en-US" altLang="en-US" sz="2800" b="1" dirty="0"/>
              <a:t>Little’s Law</a:t>
            </a:r>
            <a:r>
              <a:rPr lang="en-US" altLang="en-US" sz="2800" dirty="0"/>
              <a:t>”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For finite buffers can use effective arrival rate (ignoring drops)</a:t>
            </a:r>
          </a:p>
        </p:txBody>
      </p:sp>
    </p:spTree>
    <p:extLst>
      <p:ext uri="{BB962C8B-B14F-4D97-AF65-F5344CB8AC3E}">
        <p14:creationId xmlns:p14="http://schemas.microsoft.com/office/powerpoint/2010/main" val="2303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556E-21E1-4D31-BC00-51FF73A52A3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All Queues (4 of 4)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Time in System versus Time in Queue</a:t>
            </a:r>
          </a:p>
          <a:p>
            <a:pPr lvl="1"/>
            <a:r>
              <a:rPr lang="en-US" altLang="en-US" sz="2800" dirty="0"/>
              <a:t>Time spent in system is sum of queue and service time</a:t>
            </a:r>
          </a:p>
          <a:p>
            <a:pPr lvl="2" algn="ctr">
              <a:buFontTx/>
              <a:buNone/>
            </a:pPr>
            <a:r>
              <a:rPr lang="en-US" altLang="en-US" sz="2800" dirty="0"/>
              <a:t>r = w + s</a:t>
            </a:r>
          </a:p>
          <a:p>
            <a:pPr lvl="1"/>
            <a:r>
              <a:rPr lang="en-US" altLang="en-US" sz="2800" dirty="0"/>
              <a:t>In particular:</a:t>
            </a:r>
          </a:p>
          <a:p>
            <a:pPr lvl="2" algn="ctr">
              <a:buFontTx/>
              <a:buNone/>
            </a:pPr>
            <a:r>
              <a:rPr lang="en-US" altLang="en-US" sz="2800" dirty="0"/>
              <a:t>E[r] = E[w] + E[s]</a:t>
            </a:r>
          </a:p>
          <a:p>
            <a:pPr lvl="1"/>
            <a:r>
              <a:rPr lang="en-US" altLang="en-US" sz="2800" dirty="0"/>
              <a:t>If service rate independent of jobs in queue</a:t>
            </a:r>
          </a:p>
          <a:p>
            <a:pPr lvl="2" algn="ctr">
              <a:buFontTx/>
              <a:buNone/>
            </a:pPr>
            <a:r>
              <a:rPr lang="en-US" altLang="en-US" sz="2800" dirty="0" err="1"/>
              <a:t>Cov</a:t>
            </a:r>
            <a:r>
              <a:rPr lang="en-US" altLang="en-US" sz="2800" dirty="0"/>
              <a:t>(</a:t>
            </a:r>
            <a:r>
              <a:rPr lang="en-US" altLang="en-US" sz="2800" dirty="0" err="1"/>
              <a:t>w,s</a:t>
            </a:r>
            <a:r>
              <a:rPr lang="en-US" altLang="en-US" sz="2800" dirty="0"/>
              <a:t>) = 0</a:t>
            </a:r>
          </a:p>
          <a:p>
            <a:pPr lvl="2" algn="ctr">
              <a:buFontTx/>
              <a:buNone/>
            </a:pPr>
            <a:r>
              <a:rPr lang="en-US" altLang="en-US" sz="2800" dirty="0" err="1"/>
              <a:t>Var</a:t>
            </a:r>
            <a:r>
              <a:rPr lang="en-US" altLang="en-US" sz="2800" dirty="0"/>
              <a:t>[r] = 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[w] + 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[s]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16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Little’s Law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717" y="2974976"/>
            <a:ext cx="11790946" cy="312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 dirty="0">
                <a:solidFill>
                  <a:schemeClr val="hlink"/>
                </a:solidFill>
              </a:rPr>
              <a:t>Little’s Law</a:t>
            </a:r>
            <a:r>
              <a:rPr lang="en-US" altLang="en-US" sz="2400" dirty="0">
                <a:solidFill>
                  <a:schemeClr val="hlink"/>
                </a:solidFill>
              </a:rPr>
              <a:t>: </a:t>
            </a:r>
            <a:br>
              <a:rPr lang="en-US" altLang="en-US" sz="2400" dirty="0">
                <a:solidFill>
                  <a:schemeClr val="hlink"/>
                </a:solidFill>
              </a:rPr>
            </a:br>
            <a:r>
              <a:rPr lang="en-US" altLang="en-US" sz="2400" dirty="0">
                <a:solidFill>
                  <a:schemeClr val="hlink"/>
                </a:solidFill>
              </a:rPr>
              <a:t>Mean number tasks in system = arrival rate x mean response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Observed before, Little was first to prove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Applies to any system in equilibrium, </a:t>
            </a:r>
            <a:r>
              <a:rPr lang="en-US" altLang="en-US" sz="2400" dirty="0" smtClean="0"/>
              <a:t>as </a:t>
            </a:r>
            <a:r>
              <a:rPr lang="en-US" altLang="en-US" sz="2400" dirty="0"/>
              <a:t>long as nothing in black box </a:t>
            </a:r>
            <a:r>
              <a:rPr lang="en-US" altLang="en-US" sz="2400" dirty="0" smtClean="0"/>
              <a:t> is </a:t>
            </a:r>
            <a:r>
              <a:rPr lang="en-US" altLang="en-US" sz="2400" dirty="0"/>
              <a:t>creating or destroying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Monitor the system for a time interval T and keep a log of arrival and departure times of each individual job</a:t>
            </a:r>
            <a:endParaRPr lang="en-US" altLang="en-US" sz="240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240338" y="2133600"/>
            <a:ext cx="1301750" cy="9588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6567488" y="2736850"/>
            <a:ext cx="1085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129088" y="2736850"/>
            <a:ext cx="1085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810001" y="2257426"/>
            <a:ext cx="104195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b="1" baseline="0">
                <a:latin typeface="Arial" panose="020B0604020202020204" pitchFamily="34" charset="0"/>
              </a:rPr>
              <a:t>Arrivals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781800" y="2257426"/>
            <a:ext cx="140102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b="1" baseline="0">
                <a:latin typeface="Arial" panose="020B0604020202020204" pitchFamily="34" charset="0"/>
              </a:rPr>
              <a:t>Departures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5410201" y="1752601"/>
            <a:ext cx="10034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b="1" baseline="0">
                <a:latin typeface="Arial" panose="020B0604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4222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Proving Little’s Law </a:t>
            </a:r>
          </a:p>
        </p:txBody>
      </p:sp>
      <p:sp>
        <p:nvSpPr>
          <p:cNvPr id="7171" name="Text Box 49"/>
          <p:cNvSpPr txBox="1">
            <a:spLocks noChangeArrowheads="1"/>
          </p:cNvSpPr>
          <p:nvPr/>
        </p:nvSpPr>
        <p:spPr bwMode="auto">
          <a:xfrm>
            <a:off x="6629401" y="4876801"/>
            <a:ext cx="51294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 dirty="0">
                <a:latin typeface="Tahoma" panose="020B0604030504040204" pitchFamily="34" charset="0"/>
              </a:rPr>
              <a:t>J = Shaded area = </a:t>
            </a:r>
            <a:r>
              <a:rPr lang="en-US" altLang="en-US" sz="2400" baseline="0" dirty="0" smtClean="0">
                <a:latin typeface="Tahoma" panose="020B0604030504040204" pitchFamily="34" charset="0"/>
              </a:rPr>
              <a:t>represent total time spent inside the system by all jobs. All three areas are equal </a:t>
            </a:r>
            <a:endParaRPr lang="en-US" altLang="en-US" sz="2400" baseline="0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sz="2400" baseline="0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sz="2400" baseline="0" dirty="0">
              <a:latin typeface="Tahoma" panose="020B0604030504040204" pitchFamily="34" charset="0"/>
            </a:endParaRP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200400" y="3810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 flipV="1">
            <a:off x="3200400" y="2057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3352801" y="3810001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1 2 3 4 5 6 7 8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1981200" y="2743200"/>
            <a:ext cx="100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Packet</a:t>
            </a:r>
          </a:p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  #</a:t>
            </a:r>
          </a:p>
        </p:txBody>
      </p:sp>
      <p:sp>
        <p:nvSpPr>
          <p:cNvPr id="7176" name="Rectangle 34"/>
          <p:cNvSpPr>
            <a:spLocks noChangeArrowheads="1"/>
          </p:cNvSpPr>
          <p:nvPr/>
        </p:nvSpPr>
        <p:spPr bwMode="auto">
          <a:xfrm>
            <a:off x="3200400" y="3505200"/>
            <a:ext cx="11430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7" name="Rectangle 35"/>
          <p:cNvSpPr>
            <a:spLocks noChangeArrowheads="1"/>
          </p:cNvSpPr>
          <p:nvPr/>
        </p:nvSpPr>
        <p:spPr bwMode="auto">
          <a:xfrm>
            <a:off x="4038600" y="3124200"/>
            <a:ext cx="304800" cy="685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8" name="Rectangle 36"/>
          <p:cNvSpPr>
            <a:spLocks noChangeArrowheads="1"/>
          </p:cNvSpPr>
          <p:nvPr/>
        </p:nvSpPr>
        <p:spPr bwMode="auto">
          <a:xfrm>
            <a:off x="4038600" y="3124200"/>
            <a:ext cx="838200" cy="381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9" name="Rectangle 37"/>
          <p:cNvSpPr>
            <a:spLocks noChangeArrowheads="1"/>
          </p:cNvSpPr>
          <p:nvPr/>
        </p:nvSpPr>
        <p:spPr bwMode="auto">
          <a:xfrm>
            <a:off x="4572000" y="2819400"/>
            <a:ext cx="304800" cy="685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0" name="Rectangle 38"/>
          <p:cNvSpPr>
            <a:spLocks noChangeArrowheads="1"/>
          </p:cNvSpPr>
          <p:nvPr/>
        </p:nvSpPr>
        <p:spPr bwMode="auto">
          <a:xfrm>
            <a:off x="4572000" y="2819400"/>
            <a:ext cx="609600" cy="381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1" name="Line 39"/>
          <p:cNvSpPr>
            <a:spLocks noChangeShapeType="1"/>
          </p:cNvSpPr>
          <p:nvPr/>
        </p:nvSpPr>
        <p:spPr bwMode="auto">
          <a:xfrm>
            <a:off x="3200400" y="3505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2" name="Line 40"/>
          <p:cNvSpPr>
            <a:spLocks noChangeShapeType="1"/>
          </p:cNvSpPr>
          <p:nvPr/>
        </p:nvSpPr>
        <p:spPr bwMode="auto">
          <a:xfrm>
            <a:off x="4038600" y="3124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3" name="Line 41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4" name="Line 42"/>
          <p:cNvSpPr>
            <a:spLocks noChangeShapeType="1"/>
          </p:cNvSpPr>
          <p:nvPr/>
        </p:nvSpPr>
        <p:spPr bwMode="auto">
          <a:xfrm>
            <a:off x="4343400" y="3505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5" name="Line 44"/>
          <p:cNvSpPr>
            <a:spLocks noChangeShapeType="1"/>
          </p:cNvSpPr>
          <p:nvPr/>
        </p:nvSpPr>
        <p:spPr bwMode="auto">
          <a:xfrm flipV="1">
            <a:off x="4343400" y="3505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6" name="Line 45"/>
          <p:cNvSpPr>
            <a:spLocks noChangeShapeType="1"/>
          </p:cNvSpPr>
          <p:nvPr/>
        </p:nvSpPr>
        <p:spPr bwMode="auto">
          <a:xfrm flipV="1">
            <a:off x="4876800" y="3200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7" name="Line 46"/>
          <p:cNvSpPr>
            <a:spLocks noChangeShapeType="1"/>
          </p:cNvSpPr>
          <p:nvPr/>
        </p:nvSpPr>
        <p:spPr bwMode="auto">
          <a:xfrm flipV="1">
            <a:off x="5181600" y="2819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" name="Line 47"/>
          <p:cNvSpPr>
            <a:spLocks noChangeShapeType="1"/>
          </p:cNvSpPr>
          <p:nvPr/>
        </p:nvSpPr>
        <p:spPr bwMode="auto">
          <a:xfrm flipV="1">
            <a:off x="4572000" y="2819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9" name="Line 48"/>
          <p:cNvSpPr>
            <a:spLocks noChangeShapeType="1"/>
          </p:cNvSpPr>
          <p:nvPr/>
        </p:nvSpPr>
        <p:spPr bwMode="auto">
          <a:xfrm flipV="1">
            <a:off x="4038600" y="31242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90" name="Line 50"/>
          <p:cNvSpPr>
            <a:spLocks noChangeShapeType="1"/>
          </p:cNvSpPr>
          <p:nvPr/>
        </p:nvSpPr>
        <p:spPr bwMode="auto">
          <a:xfrm>
            <a:off x="4876800" y="32004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91" name="Text Box 56"/>
          <p:cNvSpPr txBox="1">
            <a:spLocks noChangeArrowheads="1"/>
          </p:cNvSpPr>
          <p:nvPr/>
        </p:nvSpPr>
        <p:spPr bwMode="auto">
          <a:xfrm>
            <a:off x="8458201" y="4038601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Time </a:t>
            </a:r>
          </a:p>
        </p:txBody>
      </p:sp>
      <p:grpSp>
        <p:nvGrpSpPr>
          <p:cNvPr id="7192" name="Group 77"/>
          <p:cNvGrpSpPr>
            <a:grpSpLocks/>
          </p:cNvGrpSpPr>
          <p:nvPr/>
        </p:nvGrpSpPr>
        <p:grpSpPr bwMode="auto">
          <a:xfrm>
            <a:off x="2895600" y="2590801"/>
            <a:ext cx="381000" cy="1128713"/>
            <a:chOff x="864" y="1632"/>
            <a:chExt cx="240" cy="711"/>
          </a:xfrm>
        </p:grpSpPr>
        <p:sp>
          <p:nvSpPr>
            <p:cNvPr id="7257" name="Line 5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58" name="Line 6"/>
            <p:cNvSpPr>
              <a:spLocks noChangeShapeType="1"/>
            </p:cNvSpPr>
            <p:nvPr/>
          </p:nvSpPr>
          <p:spPr bwMode="auto">
            <a:xfrm>
              <a:off x="1008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59" name="Line 8"/>
            <p:cNvSpPr>
              <a:spLocks noChangeShapeType="1"/>
            </p:cNvSpPr>
            <p:nvPr/>
          </p:nvSpPr>
          <p:spPr bwMode="auto">
            <a:xfrm>
              <a:off x="1008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60" name="Line 10"/>
            <p:cNvSpPr>
              <a:spLocks noChangeShapeType="1"/>
            </p:cNvSpPr>
            <p:nvPr/>
          </p:nvSpPr>
          <p:spPr bwMode="auto">
            <a:xfrm>
              <a:off x="1008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61" name="Text Box 74"/>
            <p:cNvSpPr txBox="1">
              <a:spLocks noChangeArrowheads="1"/>
            </p:cNvSpPr>
            <p:nvPr/>
          </p:nvSpPr>
          <p:spPr bwMode="auto">
            <a:xfrm>
              <a:off x="864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7262" name="Text Box 75"/>
            <p:cNvSpPr txBox="1">
              <a:spLocks noChangeArrowheads="1"/>
            </p:cNvSpPr>
            <p:nvPr/>
          </p:nvSpPr>
          <p:spPr bwMode="auto">
            <a:xfrm>
              <a:off x="864" y="1920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7263" name="Text Box 76"/>
            <p:cNvSpPr txBox="1">
              <a:spLocks noChangeArrowheads="1"/>
            </p:cNvSpPr>
            <p:nvPr/>
          </p:nvSpPr>
          <p:spPr bwMode="auto">
            <a:xfrm>
              <a:off x="864" y="172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193" name="Group 105"/>
          <p:cNvGrpSpPr>
            <a:grpSpLocks/>
          </p:cNvGrpSpPr>
          <p:nvPr/>
        </p:nvGrpSpPr>
        <p:grpSpPr bwMode="auto">
          <a:xfrm>
            <a:off x="6324601" y="2057401"/>
            <a:ext cx="3603625" cy="2119313"/>
            <a:chOff x="3024" y="1296"/>
            <a:chExt cx="2270" cy="1335"/>
          </a:xfrm>
        </p:grpSpPr>
        <p:sp>
          <p:nvSpPr>
            <p:cNvPr id="7227" name="Line 17"/>
            <p:cNvSpPr>
              <a:spLocks noChangeShapeType="1"/>
            </p:cNvSpPr>
            <p:nvPr/>
          </p:nvSpPr>
          <p:spPr bwMode="auto">
            <a:xfrm>
              <a:off x="3792" y="240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28" name="Line 18"/>
            <p:cNvSpPr>
              <a:spLocks noChangeShapeType="1"/>
            </p:cNvSpPr>
            <p:nvPr/>
          </p:nvSpPr>
          <p:spPr bwMode="auto">
            <a:xfrm flipV="1">
              <a:off x="3792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29" name="Line 19"/>
            <p:cNvSpPr>
              <a:spLocks noChangeShapeType="1"/>
            </p:cNvSpPr>
            <p:nvPr/>
          </p:nvSpPr>
          <p:spPr bwMode="auto">
            <a:xfrm>
              <a:off x="374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" name="Line 20"/>
            <p:cNvSpPr>
              <a:spLocks noChangeShapeType="1"/>
            </p:cNvSpPr>
            <p:nvPr/>
          </p:nvSpPr>
          <p:spPr bwMode="auto">
            <a:xfrm>
              <a:off x="3744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1" name="Line 21"/>
            <p:cNvSpPr>
              <a:spLocks noChangeShapeType="1"/>
            </p:cNvSpPr>
            <p:nvPr/>
          </p:nvSpPr>
          <p:spPr bwMode="auto">
            <a:xfrm>
              <a:off x="3744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2" name="Line 22"/>
            <p:cNvSpPr>
              <a:spLocks noChangeShapeType="1"/>
            </p:cNvSpPr>
            <p:nvPr/>
          </p:nvSpPr>
          <p:spPr bwMode="auto">
            <a:xfrm>
              <a:off x="3744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3" name="Text Box 23"/>
            <p:cNvSpPr txBox="1">
              <a:spLocks noChangeArrowheads="1"/>
            </p:cNvSpPr>
            <p:nvPr/>
          </p:nvSpPr>
          <p:spPr bwMode="auto">
            <a:xfrm>
              <a:off x="3888" y="2400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1 2 3 4 5 6 7 8</a:t>
              </a:r>
            </a:p>
          </p:txBody>
        </p:sp>
        <p:sp>
          <p:nvSpPr>
            <p:cNvPr id="7234" name="Text Box 24"/>
            <p:cNvSpPr txBox="1">
              <a:spLocks noChangeArrowheads="1"/>
            </p:cNvSpPr>
            <p:nvPr/>
          </p:nvSpPr>
          <p:spPr bwMode="auto">
            <a:xfrm>
              <a:off x="3024" y="1776"/>
              <a:ext cx="6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# in </a:t>
              </a:r>
            </a:p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System</a:t>
              </a:r>
            </a:p>
          </p:txBody>
        </p:sp>
        <p:sp>
          <p:nvSpPr>
            <p:cNvPr id="7235" name="Rectangle 51"/>
            <p:cNvSpPr>
              <a:spLocks noChangeArrowheads="1"/>
            </p:cNvSpPr>
            <p:nvPr/>
          </p:nvSpPr>
          <p:spPr bwMode="auto">
            <a:xfrm>
              <a:off x="3792" y="2208"/>
              <a:ext cx="720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6" name="Rectangle 52"/>
            <p:cNvSpPr>
              <a:spLocks noChangeArrowheads="1"/>
            </p:cNvSpPr>
            <p:nvPr/>
          </p:nvSpPr>
          <p:spPr bwMode="auto">
            <a:xfrm>
              <a:off x="4320" y="1968"/>
              <a:ext cx="192" cy="4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7" name="Rectangle 53"/>
            <p:cNvSpPr>
              <a:spLocks noChangeArrowheads="1"/>
            </p:cNvSpPr>
            <p:nvPr/>
          </p:nvSpPr>
          <p:spPr bwMode="auto">
            <a:xfrm>
              <a:off x="4320" y="2208"/>
              <a:ext cx="720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8" name="Rectangle 54"/>
            <p:cNvSpPr>
              <a:spLocks noChangeArrowheads="1"/>
            </p:cNvSpPr>
            <p:nvPr/>
          </p:nvSpPr>
          <p:spPr bwMode="auto">
            <a:xfrm>
              <a:off x="4656" y="1968"/>
              <a:ext cx="192" cy="4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9" name="Line 60"/>
            <p:cNvSpPr>
              <a:spLocks noChangeShapeType="1"/>
            </p:cNvSpPr>
            <p:nvPr/>
          </p:nvSpPr>
          <p:spPr bwMode="auto">
            <a:xfrm>
              <a:off x="3792" y="220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0" name="Line 61"/>
            <p:cNvSpPr>
              <a:spLocks noChangeShapeType="1"/>
            </p:cNvSpPr>
            <p:nvPr/>
          </p:nvSpPr>
          <p:spPr bwMode="auto">
            <a:xfrm flipV="1">
              <a:off x="4320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1" name="Line 62"/>
            <p:cNvSpPr>
              <a:spLocks noChangeShapeType="1"/>
            </p:cNvSpPr>
            <p:nvPr/>
          </p:nvSpPr>
          <p:spPr bwMode="auto">
            <a:xfrm flipV="1">
              <a:off x="4512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2" name="Line 63"/>
            <p:cNvSpPr>
              <a:spLocks noChangeShapeType="1"/>
            </p:cNvSpPr>
            <p:nvPr/>
          </p:nvSpPr>
          <p:spPr bwMode="auto">
            <a:xfrm flipV="1">
              <a:off x="4656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3" name="Line 64"/>
            <p:cNvSpPr>
              <a:spLocks noChangeShapeType="1"/>
            </p:cNvSpPr>
            <p:nvPr/>
          </p:nvSpPr>
          <p:spPr bwMode="auto">
            <a:xfrm flipV="1">
              <a:off x="4848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4" name="Line 65"/>
            <p:cNvSpPr>
              <a:spLocks noChangeShapeType="1"/>
            </p:cNvSpPr>
            <p:nvPr/>
          </p:nvSpPr>
          <p:spPr bwMode="auto">
            <a:xfrm>
              <a:off x="4320" y="196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5" name="Line 66"/>
            <p:cNvSpPr>
              <a:spLocks noChangeShapeType="1"/>
            </p:cNvSpPr>
            <p:nvPr/>
          </p:nvSpPr>
          <p:spPr bwMode="auto">
            <a:xfrm>
              <a:off x="4656" y="196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6" name="Line 67"/>
            <p:cNvSpPr>
              <a:spLocks noChangeShapeType="1"/>
            </p:cNvSpPr>
            <p:nvPr/>
          </p:nvSpPr>
          <p:spPr bwMode="auto">
            <a:xfrm>
              <a:off x="4848" y="220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7" name="Line 68"/>
            <p:cNvSpPr>
              <a:spLocks noChangeShapeType="1"/>
            </p:cNvSpPr>
            <p:nvPr/>
          </p:nvSpPr>
          <p:spPr bwMode="auto">
            <a:xfrm>
              <a:off x="4464" y="220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48" name="Line 69"/>
            <p:cNvSpPr>
              <a:spLocks noChangeShapeType="1"/>
            </p:cNvSpPr>
            <p:nvPr/>
          </p:nvSpPr>
          <p:spPr bwMode="auto">
            <a:xfrm flipV="1">
              <a:off x="5040" y="220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249" name="Group 78"/>
            <p:cNvGrpSpPr>
              <a:grpSpLocks/>
            </p:cNvGrpSpPr>
            <p:nvPr/>
          </p:nvGrpSpPr>
          <p:grpSpPr bwMode="auto">
            <a:xfrm>
              <a:off x="3552" y="1632"/>
              <a:ext cx="240" cy="711"/>
              <a:chOff x="864" y="1632"/>
              <a:chExt cx="240" cy="711"/>
            </a:xfrm>
          </p:grpSpPr>
          <p:sp>
            <p:nvSpPr>
              <p:cNvPr id="7250" name="Line 79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51" name="Line 80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52" name="Line 81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53" name="Line 82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54" name="Text Box 83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255" name="Text Box 84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7256" name="Text Box 85"/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</p:grpSp>
      <p:grpSp>
        <p:nvGrpSpPr>
          <p:cNvPr id="7194" name="Group 106"/>
          <p:cNvGrpSpPr>
            <a:grpSpLocks/>
          </p:cNvGrpSpPr>
          <p:nvPr/>
        </p:nvGrpSpPr>
        <p:grpSpPr bwMode="auto">
          <a:xfrm>
            <a:off x="1752600" y="4038600"/>
            <a:ext cx="3810000" cy="2819400"/>
            <a:chOff x="144" y="2544"/>
            <a:chExt cx="2400" cy="1776"/>
          </a:xfrm>
        </p:grpSpPr>
        <p:sp>
          <p:nvSpPr>
            <p:cNvPr id="7199" name="Text Box 55"/>
            <p:cNvSpPr txBox="1">
              <a:spLocks noChangeArrowheads="1"/>
            </p:cNvSpPr>
            <p:nvPr/>
          </p:nvSpPr>
          <p:spPr bwMode="auto">
            <a:xfrm>
              <a:off x="1632" y="2544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Time </a:t>
              </a:r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1056" y="38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 flipV="1">
              <a:off x="1056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2" name="Line 28"/>
            <p:cNvSpPr>
              <a:spLocks noChangeShapeType="1"/>
            </p:cNvSpPr>
            <p:nvPr/>
          </p:nvSpPr>
          <p:spPr bwMode="auto">
            <a:xfrm>
              <a:off x="1008" y="36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008" y="35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1008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6" name="Text Box 32"/>
            <p:cNvSpPr txBox="1">
              <a:spLocks noChangeArrowheads="1"/>
            </p:cNvSpPr>
            <p:nvPr/>
          </p:nvSpPr>
          <p:spPr bwMode="auto">
            <a:xfrm>
              <a:off x="1152" y="3888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1 2 3</a:t>
              </a:r>
            </a:p>
          </p:txBody>
        </p:sp>
        <p:sp>
          <p:nvSpPr>
            <p:cNvPr id="7207" name="Text Box 33"/>
            <p:cNvSpPr txBox="1">
              <a:spLocks noChangeArrowheads="1"/>
            </p:cNvSpPr>
            <p:nvPr/>
          </p:nvSpPr>
          <p:spPr bwMode="auto">
            <a:xfrm>
              <a:off x="144" y="3216"/>
              <a:ext cx="7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Time in</a:t>
              </a:r>
            </a:p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System</a:t>
              </a:r>
            </a:p>
          </p:txBody>
        </p:sp>
        <p:sp>
          <p:nvSpPr>
            <p:cNvPr id="7208" name="Rectangle 57"/>
            <p:cNvSpPr>
              <a:spLocks noChangeArrowheads="1"/>
            </p:cNvSpPr>
            <p:nvPr/>
          </p:nvSpPr>
          <p:spPr bwMode="auto">
            <a:xfrm>
              <a:off x="1152" y="3120"/>
              <a:ext cx="192" cy="76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09" name="Rectangle 58"/>
            <p:cNvSpPr>
              <a:spLocks noChangeArrowheads="1"/>
            </p:cNvSpPr>
            <p:nvPr/>
          </p:nvSpPr>
          <p:spPr bwMode="auto">
            <a:xfrm>
              <a:off x="1344" y="3312"/>
              <a:ext cx="192" cy="57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10" name="Rectangle 59"/>
            <p:cNvSpPr>
              <a:spLocks noChangeArrowheads="1"/>
            </p:cNvSpPr>
            <p:nvPr/>
          </p:nvSpPr>
          <p:spPr bwMode="auto">
            <a:xfrm>
              <a:off x="1536" y="3504"/>
              <a:ext cx="192" cy="38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11" name="Text Box 70"/>
            <p:cNvSpPr txBox="1">
              <a:spLocks noChangeArrowheads="1"/>
            </p:cNvSpPr>
            <p:nvPr/>
          </p:nvSpPr>
          <p:spPr bwMode="auto">
            <a:xfrm>
              <a:off x="1152" y="4089"/>
              <a:ext cx="8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Packet # </a:t>
              </a:r>
            </a:p>
          </p:txBody>
        </p:sp>
        <p:grpSp>
          <p:nvGrpSpPr>
            <p:cNvPr id="7212" name="Group 86"/>
            <p:cNvGrpSpPr>
              <a:grpSpLocks/>
            </p:cNvGrpSpPr>
            <p:nvPr/>
          </p:nvGrpSpPr>
          <p:grpSpPr bwMode="auto">
            <a:xfrm>
              <a:off x="864" y="3120"/>
              <a:ext cx="240" cy="711"/>
              <a:chOff x="864" y="1632"/>
              <a:chExt cx="240" cy="711"/>
            </a:xfrm>
          </p:grpSpPr>
          <p:sp>
            <p:nvSpPr>
              <p:cNvPr id="7220" name="Line 87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21" name="Line 88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22" name="Line 89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23" name="Line 90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24" name="Text Box 9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225" name="Text Box 92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7226" name="Text Box 93"/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7213" name="Line 94"/>
            <p:cNvSpPr>
              <a:spLocks noChangeShapeType="1"/>
            </p:cNvSpPr>
            <p:nvPr/>
          </p:nvSpPr>
          <p:spPr bwMode="auto">
            <a:xfrm>
              <a:off x="1152" y="3120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14" name="Line 95"/>
            <p:cNvSpPr>
              <a:spLocks noChangeShapeType="1"/>
            </p:cNvSpPr>
            <p:nvPr/>
          </p:nvSpPr>
          <p:spPr bwMode="auto">
            <a:xfrm>
              <a:off x="1344" y="331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15" name="Line 96"/>
            <p:cNvSpPr>
              <a:spLocks noChangeShapeType="1"/>
            </p:cNvSpPr>
            <p:nvPr/>
          </p:nvSpPr>
          <p:spPr bwMode="auto">
            <a:xfrm>
              <a:off x="1536" y="35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16" name="Line 97"/>
            <p:cNvSpPr>
              <a:spLocks noChangeShapeType="1"/>
            </p:cNvSpPr>
            <p:nvPr/>
          </p:nvSpPr>
          <p:spPr bwMode="auto">
            <a:xfrm flipV="1">
              <a:off x="1344" y="3120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17" name="Line 98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18" name="Line 99"/>
            <p:cNvSpPr>
              <a:spLocks noChangeShapeType="1"/>
            </p:cNvSpPr>
            <p:nvPr/>
          </p:nvSpPr>
          <p:spPr bwMode="auto">
            <a:xfrm flipV="1">
              <a:off x="1728" y="350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19" name="Line 100"/>
            <p:cNvSpPr>
              <a:spLocks noChangeShapeType="1"/>
            </p:cNvSpPr>
            <p:nvPr/>
          </p:nvSpPr>
          <p:spPr bwMode="auto">
            <a:xfrm flipV="1">
              <a:off x="1152" y="3120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195" name="Text Box 101"/>
          <p:cNvSpPr txBox="1">
            <a:spLocks noChangeArrowheads="1"/>
          </p:cNvSpPr>
          <p:nvPr/>
        </p:nvSpPr>
        <p:spPr bwMode="auto">
          <a:xfrm>
            <a:off x="3581400" y="2286001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Arrivals</a:t>
            </a:r>
          </a:p>
        </p:txBody>
      </p:sp>
      <p:sp>
        <p:nvSpPr>
          <p:cNvPr id="7196" name="Text Box 102"/>
          <p:cNvSpPr txBox="1">
            <a:spLocks noChangeArrowheads="1"/>
          </p:cNvSpPr>
          <p:nvPr/>
        </p:nvSpPr>
        <p:spPr bwMode="auto">
          <a:xfrm>
            <a:off x="4800600" y="3429001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Departures</a:t>
            </a:r>
          </a:p>
        </p:txBody>
      </p:sp>
      <p:sp>
        <p:nvSpPr>
          <p:cNvPr id="7197" name="Line 103"/>
          <p:cNvSpPr>
            <a:spLocks noChangeShapeType="1"/>
          </p:cNvSpPr>
          <p:nvPr/>
        </p:nvSpPr>
        <p:spPr bwMode="auto">
          <a:xfrm>
            <a:off x="4038600" y="2514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98" name="Line 104"/>
          <p:cNvSpPr>
            <a:spLocks noChangeShapeType="1"/>
          </p:cNvSpPr>
          <p:nvPr/>
        </p:nvSpPr>
        <p:spPr bwMode="auto">
          <a:xfrm flipH="1" flipV="1">
            <a:off x="50292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J: “Area” from previous slide </a:t>
            </a:r>
          </a:p>
          <a:p>
            <a:pPr eaLnBrk="1" hangingPunct="1"/>
            <a:r>
              <a:rPr lang="en-US" altLang="en-US" smtClean="0"/>
              <a:t>N: Number of jobs (packets)</a:t>
            </a:r>
          </a:p>
          <a:p>
            <a:pPr eaLnBrk="1" hangingPunct="1"/>
            <a:r>
              <a:rPr lang="en-US" altLang="en-US" smtClean="0"/>
              <a:t>T: Total time</a:t>
            </a:r>
          </a:p>
          <a:p>
            <a:pPr eaLnBrk="1" hangingPunct="1"/>
            <a:r>
              <a:rPr lang="en-US" altLang="en-US" smtClean="0">
                <a:latin typeface="Symbol" panose="05050102010706020507" pitchFamily="18" charset="2"/>
              </a:rPr>
              <a:t>l</a:t>
            </a:r>
            <a:r>
              <a:rPr lang="en-US" altLang="en-US" smtClean="0"/>
              <a:t>: Average arrival rate</a:t>
            </a:r>
          </a:p>
          <a:p>
            <a:pPr lvl="1" eaLnBrk="1" hangingPunct="1"/>
            <a:r>
              <a:rPr lang="en-US" altLang="en-US" smtClean="0"/>
              <a:t>N/T </a:t>
            </a:r>
          </a:p>
          <a:p>
            <a:pPr eaLnBrk="1" hangingPunct="1"/>
            <a:r>
              <a:rPr lang="en-US" altLang="en-US" smtClean="0"/>
              <a:t>W: Average time job is in the system</a:t>
            </a:r>
          </a:p>
          <a:p>
            <a:pPr lvl="1" eaLnBrk="1" hangingPunct="1"/>
            <a:r>
              <a:rPr lang="en-US" altLang="en-US" smtClean="0"/>
              <a:t>= J/N</a:t>
            </a:r>
          </a:p>
          <a:p>
            <a:pPr eaLnBrk="1" hangingPunct="1"/>
            <a:r>
              <a:rPr lang="en-US" altLang="en-US" smtClean="0"/>
              <a:t>L: Average number of jobs in the system</a:t>
            </a:r>
          </a:p>
          <a:p>
            <a:pPr lvl="1" eaLnBrk="1" hangingPunct="1"/>
            <a:r>
              <a:rPr lang="en-US" altLang="en-US" smtClean="0"/>
              <a:t>= J/T</a:t>
            </a:r>
          </a:p>
        </p:txBody>
      </p:sp>
    </p:spTree>
    <p:extLst>
      <p:ext uri="{BB962C8B-B14F-4D97-AF65-F5344CB8AC3E}">
        <p14:creationId xmlns:p14="http://schemas.microsoft.com/office/powerpoint/2010/main" val="26554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4"/>
          <p:cNvSpPr>
            <a:spLocks noChangeShapeType="1"/>
          </p:cNvSpPr>
          <p:nvPr/>
        </p:nvSpPr>
        <p:spPr bwMode="auto">
          <a:xfrm>
            <a:off x="3200400" y="3733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 flipV="1">
            <a:off x="32004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b="1" dirty="0"/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>
            <a:off x="31242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>
            <a:off x="31242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1242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31242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200401" y="3733801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1 2 3 4 5 6 7 8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1981200" y="2743200"/>
            <a:ext cx="10033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# in </a:t>
            </a:r>
          </a:p>
          <a:p>
            <a:pPr algn="ctr"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System</a:t>
            </a:r>
          </a:p>
          <a:p>
            <a:pPr algn="ctr"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(L)</a:t>
            </a: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3200400" y="3429000"/>
            <a:ext cx="11430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7" name="Rectangle 13"/>
          <p:cNvSpPr>
            <a:spLocks noChangeArrowheads="1"/>
          </p:cNvSpPr>
          <p:nvPr/>
        </p:nvSpPr>
        <p:spPr bwMode="auto">
          <a:xfrm>
            <a:off x="4038600" y="3124200"/>
            <a:ext cx="304800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8" name="Rectangle 14"/>
          <p:cNvSpPr>
            <a:spLocks noChangeArrowheads="1"/>
          </p:cNvSpPr>
          <p:nvPr/>
        </p:nvSpPr>
        <p:spPr bwMode="auto">
          <a:xfrm>
            <a:off x="4038600" y="3429000"/>
            <a:ext cx="11430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4572000" y="3124200"/>
            <a:ext cx="304800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3200400" y="34290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 flipV="1">
            <a:off x="40386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 flipV="1">
            <a:off x="43434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 flipV="1">
            <a:off x="45720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 flipV="1">
            <a:off x="48768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5" name="Line 21"/>
          <p:cNvSpPr>
            <a:spLocks noChangeShapeType="1"/>
          </p:cNvSpPr>
          <p:nvPr/>
        </p:nvSpPr>
        <p:spPr bwMode="auto">
          <a:xfrm>
            <a:off x="4038600" y="31242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6" name="Line 22"/>
          <p:cNvSpPr>
            <a:spLocks noChangeShapeType="1"/>
          </p:cNvSpPr>
          <p:nvPr/>
        </p:nvSpPr>
        <p:spPr bwMode="auto">
          <a:xfrm flipV="1">
            <a:off x="4572000" y="31242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4876800" y="3429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8" name="Line 24"/>
          <p:cNvSpPr>
            <a:spLocks noChangeShapeType="1"/>
          </p:cNvSpPr>
          <p:nvPr/>
        </p:nvSpPr>
        <p:spPr bwMode="auto">
          <a:xfrm>
            <a:off x="4267200" y="3429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39" name="Line 25"/>
          <p:cNvSpPr>
            <a:spLocks noChangeShapeType="1"/>
          </p:cNvSpPr>
          <p:nvPr/>
        </p:nvSpPr>
        <p:spPr bwMode="auto">
          <a:xfrm flipV="1">
            <a:off x="5181600" y="3429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9240" name="Group 26"/>
          <p:cNvGrpSpPr>
            <a:grpSpLocks/>
          </p:cNvGrpSpPr>
          <p:nvPr/>
        </p:nvGrpSpPr>
        <p:grpSpPr bwMode="auto">
          <a:xfrm>
            <a:off x="2819400" y="2514601"/>
            <a:ext cx="381000" cy="1128713"/>
            <a:chOff x="864" y="1632"/>
            <a:chExt cx="240" cy="711"/>
          </a:xfrm>
        </p:grpSpPr>
        <p:sp>
          <p:nvSpPr>
            <p:cNvPr id="9293" name="Line 27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94" name="Line 28"/>
            <p:cNvSpPr>
              <a:spLocks noChangeShapeType="1"/>
            </p:cNvSpPr>
            <p:nvPr/>
          </p:nvSpPr>
          <p:spPr bwMode="auto">
            <a:xfrm>
              <a:off x="1008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95" name="Line 29"/>
            <p:cNvSpPr>
              <a:spLocks noChangeShapeType="1"/>
            </p:cNvSpPr>
            <p:nvPr/>
          </p:nvSpPr>
          <p:spPr bwMode="auto">
            <a:xfrm>
              <a:off x="1008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96" name="Line 30"/>
            <p:cNvSpPr>
              <a:spLocks noChangeShapeType="1"/>
            </p:cNvSpPr>
            <p:nvPr/>
          </p:nvSpPr>
          <p:spPr bwMode="auto">
            <a:xfrm>
              <a:off x="1008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97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9298" name="Text Box 32"/>
            <p:cNvSpPr txBox="1">
              <a:spLocks noChangeArrowheads="1"/>
            </p:cNvSpPr>
            <p:nvPr/>
          </p:nvSpPr>
          <p:spPr bwMode="auto">
            <a:xfrm>
              <a:off x="864" y="1920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9299" name="Text Box 33"/>
            <p:cNvSpPr txBox="1">
              <a:spLocks noChangeArrowheads="1"/>
            </p:cNvSpPr>
            <p:nvPr/>
          </p:nvSpPr>
          <p:spPr bwMode="auto">
            <a:xfrm>
              <a:off x="864" y="172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3</a:t>
              </a:r>
            </a:p>
          </p:txBody>
        </p:sp>
      </p:grpSp>
      <p:sp>
        <p:nvSpPr>
          <p:cNvPr id="9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Proof: Method 1: Definition </a:t>
            </a:r>
          </a:p>
        </p:txBody>
      </p:sp>
      <p:sp>
        <p:nvSpPr>
          <p:cNvPr id="9242" name="Text Box 35"/>
          <p:cNvSpPr txBox="1">
            <a:spLocks noChangeArrowheads="1"/>
          </p:cNvSpPr>
          <p:nvPr/>
        </p:nvSpPr>
        <p:spPr bwMode="auto">
          <a:xfrm>
            <a:off x="3505201" y="403860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baseline="0">
                <a:latin typeface="Courier New" panose="02070309020205020404" pitchFamily="49" charset="0"/>
              </a:rPr>
              <a:t>Time (T) </a:t>
            </a:r>
          </a:p>
        </p:txBody>
      </p:sp>
      <p:grpSp>
        <p:nvGrpSpPr>
          <p:cNvPr id="9243" name="Group 63"/>
          <p:cNvGrpSpPr>
            <a:grpSpLocks/>
          </p:cNvGrpSpPr>
          <p:nvPr/>
        </p:nvGrpSpPr>
        <p:grpSpPr bwMode="auto">
          <a:xfrm>
            <a:off x="6172200" y="2057400"/>
            <a:ext cx="3810000" cy="2438400"/>
            <a:chOff x="2688" y="1296"/>
            <a:chExt cx="2400" cy="1536"/>
          </a:xfrm>
        </p:grpSpPr>
        <p:sp>
          <p:nvSpPr>
            <p:cNvPr id="9266" name="Line 36"/>
            <p:cNvSpPr>
              <a:spLocks noChangeShapeType="1"/>
            </p:cNvSpPr>
            <p:nvPr/>
          </p:nvSpPr>
          <p:spPr bwMode="auto">
            <a:xfrm>
              <a:off x="3600" y="240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67" name="Line 37"/>
            <p:cNvSpPr>
              <a:spLocks noChangeShapeType="1"/>
            </p:cNvSpPr>
            <p:nvPr/>
          </p:nvSpPr>
          <p:spPr bwMode="auto">
            <a:xfrm flipV="1">
              <a:off x="3600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68" name="Line 38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69" name="Line 39"/>
            <p:cNvSpPr>
              <a:spLocks noChangeShapeType="1"/>
            </p:cNvSpPr>
            <p:nvPr/>
          </p:nvSpPr>
          <p:spPr bwMode="auto">
            <a:xfrm>
              <a:off x="3552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70" name="Line 40"/>
            <p:cNvSpPr>
              <a:spLocks noChangeShapeType="1"/>
            </p:cNvSpPr>
            <p:nvPr/>
          </p:nvSpPr>
          <p:spPr bwMode="auto">
            <a:xfrm>
              <a:off x="3552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71" name="Line 41"/>
            <p:cNvSpPr>
              <a:spLocks noChangeShapeType="1"/>
            </p:cNvSpPr>
            <p:nvPr/>
          </p:nvSpPr>
          <p:spPr bwMode="auto">
            <a:xfrm>
              <a:off x="3552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72" name="Text Box 42"/>
            <p:cNvSpPr txBox="1">
              <a:spLocks noChangeArrowheads="1"/>
            </p:cNvSpPr>
            <p:nvPr/>
          </p:nvSpPr>
          <p:spPr bwMode="auto">
            <a:xfrm>
              <a:off x="3696" y="2400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1 2 3</a:t>
              </a:r>
            </a:p>
          </p:txBody>
        </p:sp>
        <p:sp>
          <p:nvSpPr>
            <p:cNvPr id="9273" name="Text Box 43"/>
            <p:cNvSpPr txBox="1">
              <a:spLocks noChangeArrowheads="1"/>
            </p:cNvSpPr>
            <p:nvPr/>
          </p:nvSpPr>
          <p:spPr bwMode="auto">
            <a:xfrm>
              <a:off x="2688" y="1728"/>
              <a:ext cx="71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Time in</a:t>
              </a:r>
            </a:p>
            <a:p>
              <a:pPr algn="ctr"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System</a:t>
              </a:r>
            </a:p>
            <a:p>
              <a:pPr algn="ctr"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(W)</a:t>
              </a:r>
            </a:p>
          </p:txBody>
        </p:sp>
        <p:sp>
          <p:nvSpPr>
            <p:cNvPr id="9274" name="Rectangle 44"/>
            <p:cNvSpPr>
              <a:spLocks noChangeArrowheads="1"/>
            </p:cNvSpPr>
            <p:nvPr/>
          </p:nvSpPr>
          <p:spPr bwMode="auto">
            <a:xfrm>
              <a:off x="3696" y="1632"/>
              <a:ext cx="192" cy="76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75" name="Rectangle 45"/>
            <p:cNvSpPr>
              <a:spLocks noChangeArrowheads="1"/>
            </p:cNvSpPr>
            <p:nvPr/>
          </p:nvSpPr>
          <p:spPr bwMode="auto">
            <a:xfrm>
              <a:off x="3888" y="1824"/>
              <a:ext cx="192" cy="57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76" name="Rectangle 46"/>
            <p:cNvSpPr>
              <a:spLocks noChangeArrowheads="1"/>
            </p:cNvSpPr>
            <p:nvPr/>
          </p:nvSpPr>
          <p:spPr bwMode="auto">
            <a:xfrm>
              <a:off x="4080" y="2016"/>
              <a:ext cx="192" cy="38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77" name="Text Box 47"/>
            <p:cNvSpPr txBox="1">
              <a:spLocks noChangeArrowheads="1"/>
            </p:cNvSpPr>
            <p:nvPr/>
          </p:nvSpPr>
          <p:spPr bwMode="auto">
            <a:xfrm>
              <a:off x="3696" y="2601"/>
              <a:ext cx="1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baseline="0">
                  <a:latin typeface="Courier New" panose="02070309020205020404" pitchFamily="49" charset="0"/>
                </a:rPr>
                <a:t>Packet # (N)</a:t>
              </a:r>
            </a:p>
          </p:txBody>
        </p:sp>
        <p:grpSp>
          <p:nvGrpSpPr>
            <p:cNvPr id="9278" name="Group 48"/>
            <p:cNvGrpSpPr>
              <a:grpSpLocks/>
            </p:cNvGrpSpPr>
            <p:nvPr/>
          </p:nvGrpSpPr>
          <p:grpSpPr bwMode="auto">
            <a:xfrm>
              <a:off x="3408" y="1632"/>
              <a:ext cx="240" cy="711"/>
              <a:chOff x="864" y="1632"/>
              <a:chExt cx="240" cy="711"/>
            </a:xfrm>
          </p:grpSpPr>
          <p:sp>
            <p:nvSpPr>
              <p:cNvPr id="9286" name="Line 49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287" name="Line 50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288" name="Line 51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289" name="Line 52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9290" name="Text Box 53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9291" name="Text Box 54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9292" name="Text Box 55"/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aseline="-25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baseline="0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9279" name="Line 56"/>
            <p:cNvSpPr>
              <a:spLocks noChangeShapeType="1"/>
            </p:cNvSpPr>
            <p:nvPr/>
          </p:nvSpPr>
          <p:spPr bwMode="auto">
            <a:xfrm>
              <a:off x="3696" y="163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80" name="Line 57"/>
            <p:cNvSpPr>
              <a:spLocks noChangeShapeType="1"/>
            </p:cNvSpPr>
            <p:nvPr/>
          </p:nvSpPr>
          <p:spPr bwMode="auto">
            <a:xfrm>
              <a:off x="3888" y="182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81" name="Line 58"/>
            <p:cNvSpPr>
              <a:spLocks noChangeShapeType="1"/>
            </p:cNvSpPr>
            <p:nvPr/>
          </p:nvSpPr>
          <p:spPr bwMode="auto">
            <a:xfrm>
              <a:off x="4080" y="20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82" name="Line 59"/>
            <p:cNvSpPr>
              <a:spLocks noChangeShapeType="1"/>
            </p:cNvSpPr>
            <p:nvPr/>
          </p:nvSpPr>
          <p:spPr bwMode="auto">
            <a:xfrm flipV="1">
              <a:off x="3888" y="1632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83" name="Line 60"/>
            <p:cNvSpPr>
              <a:spLocks noChangeShapeType="1"/>
            </p:cNvSpPr>
            <p:nvPr/>
          </p:nvSpPr>
          <p:spPr bwMode="auto">
            <a:xfrm flipV="1">
              <a:off x="4080" y="1824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84" name="Line 61"/>
            <p:cNvSpPr>
              <a:spLocks noChangeShapeType="1"/>
            </p:cNvSpPr>
            <p:nvPr/>
          </p:nvSpPr>
          <p:spPr bwMode="auto">
            <a:xfrm flipV="1">
              <a:off x="4272" y="201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85" name="Line 62"/>
            <p:cNvSpPr>
              <a:spLocks noChangeShapeType="1"/>
            </p:cNvSpPr>
            <p:nvPr/>
          </p:nvSpPr>
          <p:spPr bwMode="auto">
            <a:xfrm flipV="1">
              <a:off x="3696" y="1632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9244" name="Text Box 64"/>
          <p:cNvSpPr txBox="1">
            <a:spLocks noChangeArrowheads="1"/>
          </p:cNvSpPr>
          <p:nvPr/>
        </p:nvSpPr>
        <p:spPr bwMode="auto">
          <a:xfrm>
            <a:off x="5622925" y="2852739"/>
            <a:ext cx="5016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= </a:t>
            </a:r>
          </a:p>
        </p:txBody>
      </p:sp>
      <p:graphicFrame>
        <p:nvGraphicFramePr>
          <p:cNvPr id="924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83444"/>
              </p:ext>
            </p:extLst>
          </p:nvPr>
        </p:nvGraphicFramePr>
        <p:xfrm>
          <a:off x="4267200" y="5643560"/>
          <a:ext cx="16732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634725" imgH="228501" progId="Equation.3">
                  <p:embed/>
                </p:oleObj>
              </mc:Choice>
              <mc:Fallback>
                <p:oleObj name="Equation" r:id="rId3" imgW="634725" imgH="228501" progId="Equation.3">
                  <p:embed/>
                  <p:pic>
                    <p:nvPicPr>
                      <p:cNvPr id="9245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43560"/>
                        <a:ext cx="16732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04792"/>
              </p:ext>
            </p:extLst>
          </p:nvPr>
        </p:nvGraphicFramePr>
        <p:xfrm>
          <a:off x="4025900" y="5173660"/>
          <a:ext cx="231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5" imgW="876240" imgH="177480" progId="Equation.3">
                  <p:embed/>
                </p:oleObj>
              </mc:Choice>
              <mc:Fallback>
                <p:oleObj name="Equation" r:id="rId5" imgW="876240" imgH="177480" progId="Equation.3">
                  <p:embed/>
                  <p:pic>
                    <p:nvPicPr>
                      <p:cNvPr id="9246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173660"/>
                        <a:ext cx="231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0742"/>
              </p:ext>
            </p:extLst>
          </p:nvPr>
        </p:nvGraphicFramePr>
        <p:xfrm>
          <a:off x="4267200" y="6353959"/>
          <a:ext cx="16398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7" imgW="622080" imgH="203040" progId="Equation.3">
                  <p:embed/>
                </p:oleObj>
              </mc:Choice>
              <mc:Fallback>
                <p:oleObj name="Equation" r:id="rId7" imgW="622080" imgH="203040" progId="Equation.3">
                  <p:embed/>
                  <p:pic>
                    <p:nvPicPr>
                      <p:cNvPr id="9247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353959"/>
                        <a:ext cx="16398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Rectangle 72"/>
          <p:cNvSpPr>
            <a:spLocks noChangeArrowheads="1"/>
          </p:cNvSpPr>
          <p:nvPr/>
        </p:nvSpPr>
        <p:spPr bwMode="auto">
          <a:xfrm>
            <a:off x="3200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49" name="Rectangle 73"/>
          <p:cNvSpPr>
            <a:spLocks noChangeArrowheads="1"/>
          </p:cNvSpPr>
          <p:nvPr/>
        </p:nvSpPr>
        <p:spPr bwMode="auto">
          <a:xfrm>
            <a:off x="3505200" y="3429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0" name="Rectangle 74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1" name="Rectangle 75"/>
          <p:cNvSpPr>
            <a:spLocks noChangeArrowheads="1"/>
          </p:cNvSpPr>
          <p:nvPr/>
        </p:nvSpPr>
        <p:spPr bwMode="auto">
          <a:xfrm>
            <a:off x="4038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2" name="Rectangle 76"/>
          <p:cNvSpPr>
            <a:spLocks noChangeArrowheads="1"/>
          </p:cNvSpPr>
          <p:nvPr/>
        </p:nvSpPr>
        <p:spPr bwMode="auto">
          <a:xfrm>
            <a:off x="4038600" y="3124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3" name="Rectangle 77"/>
          <p:cNvSpPr>
            <a:spLocks noChangeArrowheads="1"/>
          </p:cNvSpPr>
          <p:nvPr/>
        </p:nvSpPr>
        <p:spPr bwMode="auto">
          <a:xfrm>
            <a:off x="4343400" y="3429000"/>
            <a:ext cx="228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4" name="Rectangle 78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5" name="Rectangle 79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6" name="Rectangle 80"/>
          <p:cNvSpPr>
            <a:spLocks noChangeArrowheads="1"/>
          </p:cNvSpPr>
          <p:nvPr/>
        </p:nvSpPr>
        <p:spPr bwMode="auto">
          <a:xfrm>
            <a:off x="4876800" y="34290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7" name="Rectangle 82"/>
          <p:cNvSpPr>
            <a:spLocks noChangeArrowheads="1"/>
          </p:cNvSpPr>
          <p:nvPr/>
        </p:nvSpPr>
        <p:spPr bwMode="auto">
          <a:xfrm>
            <a:off x="8077200" y="3505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8" name="Rectangle 83"/>
          <p:cNvSpPr>
            <a:spLocks noChangeArrowheads="1"/>
          </p:cNvSpPr>
          <p:nvPr/>
        </p:nvSpPr>
        <p:spPr bwMode="auto">
          <a:xfrm>
            <a:off x="8077200" y="32004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59" name="Rectangle 84"/>
          <p:cNvSpPr>
            <a:spLocks noChangeArrowheads="1"/>
          </p:cNvSpPr>
          <p:nvPr/>
        </p:nvSpPr>
        <p:spPr bwMode="auto">
          <a:xfrm>
            <a:off x="8077200" y="2895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60" name="Rectangle 85"/>
          <p:cNvSpPr>
            <a:spLocks noChangeArrowheads="1"/>
          </p:cNvSpPr>
          <p:nvPr/>
        </p:nvSpPr>
        <p:spPr bwMode="auto">
          <a:xfrm>
            <a:off x="7772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61" name="Rectangle 86"/>
          <p:cNvSpPr>
            <a:spLocks noChangeArrowheads="1"/>
          </p:cNvSpPr>
          <p:nvPr/>
        </p:nvSpPr>
        <p:spPr bwMode="auto">
          <a:xfrm>
            <a:off x="7772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62" name="Rectangle 87"/>
          <p:cNvSpPr>
            <a:spLocks noChangeArrowheads="1"/>
          </p:cNvSpPr>
          <p:nvPr/>
        </p:nvSpPr>
        <p:spPr bwMode="auto">
          <a:xfrm>
            <a:off x="7772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63" name="Rectangle 88"/>
          <p:cNvSpPr>
            <a:spLocks noChangeArrowheads="1"/>
          </p:cNvSpPr>
          <p:nvPr/>
        </p:nvSpPr>
        <p:spPr bwMode="auto">
          <a:xfrm>
            <a:off x="7772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64" name="Rectangle 89"/>
          <p:cNvSpPr>
            <a:spLocks noChangeArrowheads="1"/>
          </p:cNvSpPr>
          <p:nvPr/>
        </p:nvSpPr>
        <p:spPr bwMode="auto">
          <a:xfrm>
            <a:off x="8382000" y="3200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65" name="Rectangle 90"/>
          <p:cNvSpPr>
            <a:spLocks noChangeArrowheads="1"/>
          </p:cNvSpPr>
          <p:nvPr/>
        </p:nvSpPr>
        <p:spPr bwMode="auto">
          <a:xfrm>
            <a:off x="8382000" y="3505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1432726" y="4211627"/>
            <a:ext cx="8380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From Figure,</a:t>
            </a:r>
          </a:p>
          <a:p>
            <a:r>
              <a:rPr lang="en-IN" sz="2800" dirty="0" smtClean="0"/>
              <a:t>Mean time spent in the system = J/N, 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6275542"/>
            <a:ext cx="4764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Little’s</a:t>
            </a:r>
            <a:r>
              <a:rPr lang="en-IN" sz="3200" dirty="0" smtClean="0"/>
              <a:t> </a:t>
            </a:r>
            <a:r>
              <a:rPr lang="en-IN" sz="3200" b="1" dirty="0" smtClean="0"/>
              <a:t>Law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187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Many jobs share the system resources such as CPU, disks, </a:t>
            </a:r>
            <a:r>
              <a:rPr lang="en-IN" dirty="0" err="1" smtClean="0"/>
              <a:t>etc</a:t>
            </a:r>
            <a:r>
              <a:rPr lang="en-IN" dirty="0" smtClean="0"/>
              <a:t>, in a computer system. Example- Packets </a:t>
            </a:r>
            <a:r>
              <a:rPr lang="en-IN" smtClean="0"/>
              <a:t>from different sources </a:t>
            </a:r>
            <a:r>
              <a:rPr lang="en-IN" dirty="0" smtClean="0"/>
              <a:t>share the same buffer in a router.</a:t>
            </a:r>
          </a:p>
          <a:p>
            <a:r>
              <a:rPr lang="en-IN" dirty="0" smtClean="0"/>
              <a:t>Queuing theory helps in determining the time that the jobs spend in various queues in the system.</a:t>
            </a:r>
          </a:p>
          <a:p>
            <a:r>
              <a:rPr lang="en-IN" dirty="0" smtClean="0"/>
              <a:t>What is queuing theory?</a:t>
            </a:r>
          </a:p>
          <a:p>
            <a:r>
              <a:rPr lang="en-US" altLang="en-US" sz="2400" dirty="0" smtClean="0"/>
              <a:t>Mathematical analysis of queues and waiting times in stochastic systems.</a:t>
            </a:r>
          </a:p>
          <a:p>
            <a:pPr lvl="1"/>
            <a:r>
              <a:rPr lang="en-US" altLang="en-US" sz="2000" dirty="0" smtClean="0">
                <a:solidFill>
                  <a:schemeClr val="accent2"/>
                </a:solidFill>
              </a:rPr>
              <a:t>Used extensively to analyze production and service processes exhibiting random variability in market demand (arrival times) and service times.</a:t>
            </a:r>
          </a:p>
          <a:p>
            <a:r>
              <a:rPr lang="en-US" altLang="en-US" sz="2400" dirty="0" smtClean="0"/>
              <a:t>Queues arise when the short term demand for service exceeds the capacity</a:t>
            </a:r>
          </a:p>
          <a:p>
            <a:pPr lvl="1"/>
            <a:r>
              <a:rPr lang="en-US" altLang="en-US" sz="2000" dirty="0" smtClean="0">
                <a:solidFill>
                  <a:schemeClr val="accent2"/>
                </a:solidFill>
              </a:rPr>
              <a:t>Most often caused by random variation in service times and the times between customer arrivals.</a:t>
            </a:r>
          </a:p>
          <a:p>
            <a:pPr lvl="1"/>
            <a:r>
              <a:rPr lang="en-US" altLang="en-US" sz="2000" dirty="0" smtClean="0">
                <a:solidFill>
                  <a:schemeClr val="accent2"/>
                </a:solidFill>
              </a:rPr>
              <a:t>If long term demand for service &gt; capacity the queue will explode!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3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What is a Stochastic Process?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Stochastic Process: is a family of random variables {</a:t>
            </a:r>
            <a:r>
              <a:rPr lang="en-US" altLang="en-US" sz="3200" i="1" dirty="0"/>
              <a:t>X(t) </a:t>
            </a:r>
            <a:r>
              <a:rPr lang="en-US" altLang="en-US" sz="3200" dirty="0"/>
              <a:t>| </a:t>
            </a:r>
            <a:r>
              <a:rPr lang="en-US" altLang="en-US" sz="3200" i="1" dirty="0"/>
              <a:t>t </a:t>
            </a:r>
            <a:r>
              <a:rPr lang="en-US" altLang="en-US" sz="3200" dirty="0"/>
              <a:t>ε </a:t>
            </a:r>
            <a:r>
              <a:rPr lang="en-US" altLang="en-US" sz="3200" i="1" dirty="0"/>
              <a:t>T</a:t>
            </a:r>
            <a:r>
              <a:rPr lang="en-US" altLang="en-US" sz="3200" dirty="0"/>
              <a:t>} (T is an index set; it may be discrete or continuous)</a:t>
            </a:r>
          </a:p>
          <a:p>
            <a:r>
              <a:rPr lang="en-US" altLang="en-US" sz="3200" dirty="0"/>
              <a:t>Values assumed by </a:t>
            </a:r>
            <a:r>
              <a:rPr lang="en-US" altLang="en-US" sz="3200" i="1" dirty="0"/>
              <a:t>X</a:t>
            </a:r>
            <a:r>
              <a:rPr lang="en-US" altLang="en-US" sz="3200" dirty="0"/>
              <a:t>(</a:t>
            </a:r>
            <a:r>
              <a:rPr lang="en-US" altLang="en-US" sz="3200" i="1" dirty="0"/>
              <a:t>t</a:t>
            </a:r>
            <a:r>
              <a:rPr lang="en-US" altLang="en-US" sz="3200" dirty="0"/>
              <a:t>) are called </a:t>
            </a:r>
            <a:r>
              <a:rPr lang="en-US" altLang="en-US" sz="3200" i="1" dirty="0"/>
              <a:t>states. </a:t>
            </a:r>
          </a:p>
          <a:p>
            <a:r>
              <a:rPr lang="en-US" altLang="en-US" sz="3200" i="1" dirty="0"/>
              <a:t>State space</a:t>
            </a:r>
            <a:r>
              <a:rPr lang="en-US" altLang="en-US" sz="3200" dirty="0"/>
              <a:t> (I): set of all possible states</a:t>
            </a:r>
          </a:p>
          <a:p>
            <a:r>
              <a:rPr lang="en-US" altLang="en-US" sz="3200" dirty="0"/>
              <a:t>Sometimes called a random process or a chance process</a:t>
            </a:r>
          </a:p>
        </p:txBody>
      </p:sp>
    </p:spTree>
    <p:extLst>
      <p:ext uri="{BB962C8B-B14F-4D97-AF65-F5344CB8AC3E}">
        <p14:creationId xmlns:p14="http://schemas.microsoft.com/office/powerpoint/2010/main" val="2322903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F42-C4DC-469C-9E55-6AB271C5C07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Stochastic Processes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925" y="1134979"/>
            <a:ext cx="11405937" cy="54260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b="1" i="1" dirty="0"/>
              <a:t>Discrete-State and Continuous-State Process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Depends upon values its state can take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If finite or countable </a:t>
            </a:r>
            <a:r>
              <a:rPr lang="en-US" altLang="en-US" sz="2800" dirty="0">
                <a:sym typeface="Wingdings" panose="05000000000000000000" pitchFamily="2" charset="2"/>
              </a:rPr>
              <a:t> discrete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ym typeface="Wingdings" panose="05000000000000000000" pitchFamily="2" charset="2"/>
              </a:rPr>
              <a:t>Ex: jobs in system n(t) can only take values 0, 1, 2 … countable, so discrete-state process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sym typeface="Wingdings" panose="05000000000000000000" pitchFamily="2" charset="2"/>
              </a:rPr>
              <a:t>Also called a </a:t>
            </a:r>
            <a:r>
              <a:rPr lang="en-US" altLang="en-US" sz="2800" i="1" dirty="0">
                <a:sym typeface="Wingdings" panose="05000000000000000000" pitchFamily="2" charset="2"/>
              </a:rPr>
              <a:t>stochastic chain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ym typeface="Wingdings" panose="05000000000000000000" pitchFamily="2" charset="2"/>
              </a:rPr>
              <a:t>Ex: waiting time w(t) can take any real value, so continuous-state process</a:t>
            </a:r>
          </a:p>
          <a:p>
            <a:pPr>
              <a:lnSpc>
                <a:spcPct val="90000"/>
              </a:lnSpc>
            </a:pPr>
            <a:r>
              <a:rPr lang="en-US" altLang="en-US" b="1" i="1" dirty="0"/>
              <a:t>Markov Process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If future states depend only on the present and are independent of the past then called </a:t>
            </a:r>
            <a:r>
              <a:rPr lang="en-US" altLang="en-US" sz="2800" i="1" dirty="0" err="1"/>
              <a:t>markov</a:t>
            </a:r>
            <a:r>
              <a:rPr lang="en-US" altLang="en-US" sz="2800" i="1" dirty="0"/>
              <a:t> process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Makes it easier to analyze since do not need past trajectory, only present state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Also memory-less in that don’t need length of time in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5601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C9D-9624-4694-9F5F-EE74912B380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Stochastic Processes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</p:spPr>
        <p:txBody>
          <a:bodyPr>
            <a:normAutofit/>
          </a:bodyPr>
          <a:lstStyle/>
          <a:p>
            <a:r>
              <a:rPr lang="en-US" altLang="en-US" b="1" i="1" dirty="0"/>
              <a:t>Birth-Death Process</a:t>
            </a:r>
          </a:p>
          <a:p>
            <a:pPr lvl="1"/>
            <a:r>
              <a:rPr lang="en-US" altLang="en-US" sz="2800" dirty="0"/>
              <a:t>Markov in which transitions restricted to neighboring states only are called </a:t>
            </a:r>
            <a:r>
              <a:rPr lang="en-US" altLang="en-US" sz="2800" i="1" dirty="0"/>
              <a:t>birth-death process</a:t>
            </a:r>
          </a:p>
          <a:p>
            <a:pPr lvl="1"/>
            <a:r>
              <a:rPr lang="en-US" altLang="en-US" sz="2800" dirty="0"/>
              <a:t>Can represent states by integers, </a:t>
            </a:r>
            <a:r>
              <a:rPr lang="en-US" altLang="en-US" sz="2800" dirty="0" err="1"/>
              <a:t>s.t.</a:t>
            </a:r>
            <a:r>
              <a:rPr lang="en-US" altLang="en-US" sz="2800" dirty="0"/>
              <a:t> process in state n can only go to state n+1 or n-1</a:t>
            </a:r>
          </a:p>
          <a:p>
            <a:pPr lvl="1"/>
            <a:r>
              <a:rPr lang="en-US" altLang="en-US" sz="2800" dirty="0"/>
              <a:t>Ex: jobs in queue with single server can be represented by birth-death process</a:t>
            </a:r>
          </a:p>
          <a:p>
            <a:pPr lvl="2"/>
            <a:r>
              <a:rPr lang="en-US" altLang="en-US" sz="2800" dirty="0"/>
              <a:t>Arrival (birth) causes state to change by +1 and departure after service (death) causes state to change by –1</a:t>
            </a:r>
          </a:p>
          <a:p>
            <a:pPr lvl="2"/>
            <a:r>
              <a:rPr lang="en-US" altLang="en-US" sz="2800" dirty="0"/>
              <a:t>Only if arrive individually, not in batch</a:t>
            </a:r>
          </a:p>
        </p:txBody>
      </p:sp>
    </p:spTree>
    <p:extLst>
      <p:ext uri="{BB962C8B-B14F-4D97-AF65-F5344CB8AC3E}">
        <p14:creationId xmlns:p14="http://schemas.microsoft.com/office/powerpoint/2010/main" val="6316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79-5974-41B9-B7B2-AE511F3CA7C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Stochastic Processes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Poisson Processes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dirty="0" err="1"/>
              <a:t>interarrival</a:t>
            </a:r>
            <a:r>
              <a:rPr lang="en-US" altLang="en-US" sz="2800" dirty="0"/>
              <a:t> times are IID and exponentially distributed, then number of arrivals over interval 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t,t+x</a:t>
            </a:r>
            <a:r>
              <a:rPr lang="en-US" altLang="en-US" sz="2800" dirty="0" smtClean="0"/>
              <a:t>) </a:t>
            </a:r>
            <a:r>
              <a:rPr lang="en-US" altLang="en-US" sz="2800" dirty="0"/>
              <a:t>has a Poisson distribution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i="1" dirty="0">
                <a:sym typeface="Wingdings" panose="05000000000000000000" pitchFamily="2" charset="2"/>
              </a:rPr>
              <a:t>Poisson Process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Popular because arrivals are memoryless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Also:</a:t>
            </a:r>
          </a:p>
          <a:p>
            <a:pPr lvl="2"/>
            <a:r>
              <a:rPr lang="en-US" altLang="en-US" sz="2800" dirty="0"/>
              <a:t>Merging k Poisson streams with mean rate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800" dirty="0"/>
              <a:t> gives another Poisson stream with mean rate:</a:t>
            </a:r>
          </a:p>
          <a:p>
            <a:pPr lvl="2" algn="ctr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 = 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800" dirty="0"/>
              <a:t> </a:t>
            </a:r>
          </a:p>
          <a:p>
            <a:pPr lvl="2" algn="ctr"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6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498E-3C3D-4DBF-BF8A-92139C6A578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Stochastic Processes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Poisson Processes</a:t>
            </a:r>
            <a:r>
              <a:rPr lang="en-US" altLang="en-US" dirty="0"/>
              <a:t> (continued)</a:t>
            </a:r>
          </a:p>
          <a:p>
            <a:pPr lvl="1"/>
            <a:r>
              <a:rPr lang="en-US" altLang="en-US" sz="2800" dirty="0"/>
              <a:t>Also</a:t>
            </a:r>
          </a:p>
          <a:p>
            <a:pPr lvl="2"/>
            <a:r>
              <a:rPr lang="en-US" altLang="en-US" sz="2800" dirty="0"/>
              <a:t>If Poisson stream split into k </a:t>
            </a:r>
            <a:r>
              <a:rPr lang="en-US" altLang="en-US" sz="2800" dirty="0" err="1"/>
              <a:t>substreams</a:t>
            </a:r>
            <a:r>
              <a:rPr lang="en-US" altLang="en-US" sz="2800" dirty="0"/>
              <a:t> with probability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each </a:t>
            </a:r>
            <a:r>
              <a:rPr lang="en-US" altLang="en-US" sz="2800" dirty="0" err="1"/>
              <a:t>substream</a:t>
            </a:r>
            <a:r>
              <a:rPr lang="en-US" altLang="en-US" sz="2800" dirty="0"/>
              <a:t> is Poisson with mean rate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800" dirty="0"/>
              <a:t>If arrivals to single server with exponential service times are Poisson with mean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, departures are also Poisson with mean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, if (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&lt;</a:t>
            </a:r>
            <a:r>
              <a:rPr lang="en-US" altLang="en-US" sz="2800" dirty="0">
                <a:sym typeface="Symbol" panose="05050102010706020507" pitchFamily="18" charset="2"/>
              </a:rPr>
              <a:t></a:t>
            </a:r>
            <a:r>
              <a:rPr lang="en-US" altLang="en-US" sz="2800" dirty="0"/>
              <a:t>) </a:t>
            </a:r>
          </a:p>
          <a:p>
            <a:pPr lvl="3"/>
            <a:r>
              <a:rPr lang="en-US" altLang="en-US" sz="2800" dirty="0"/>
              <a:t>Same relationship holds for m servers as long as total arrival rate less than total service rate </a:t>
            </a:r>
          </a:p>
        </p:txBody>
      </p:sp>
    </p:spTree>
    <p:extLst>
      <p:ext uri="{BB962C8B-B14F-4D97-AF65-F5344CB8AC3E}">
        <p14:creationId xmlns:p14="http://schemas.microsoft.com/office/powerpoint/2010/main" val="42505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9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888541"/>
            <a:ext cx="9893968" cy="511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Merging of k Poisson streams with mean rate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results in a Poisson stream with mean rate λ given by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Splitting of a Poisson stream into k </a:t>
            </a:r>
            <a:r>
              <a:rPr lang="en-US" altLang="en-US" dirty="0" err="1" smtClean="0"/>
              <a:t>substreams</a:t>
            </a:r>
            <a:r>
              <a:rPr lang="en-US" altLang="en-US" dirty="0" smtClean="0"/>
              <a:t> such that the probability of a job going to the </a:t>
            </a:r>
            <a:r>
              <a:rPr lang="en-US" altLang="en-US" dirty="0" err="1" smtClean="0"/>
              <a:t>i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substream</a:t>
            </a:r>
            <a:r>
              <a:rPr lang="en-US" altLang="en-US" dirty="0" smtClean="0"/>
              <a:t> is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each </a:t>
            </a:r>
            <a:r>
              <a:rPr lang="en-US" altLang="en-US" dirty="0" err="1" smtClean="0"/>
              <a:t>substream</a:t>
            </a:r>
            <a:r>
              <a:rPr lang="en-US" altLang="en-US" dirty="0" smtClean="0"/>
              <a:t> is also Poisson with a mean rate of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i</a:t>
            </a:r>
            <a:r>
              <a:rPr lang="en-US" altLang="en-US" dirty="0" err="1">
                <a:cs typeface="Times New Roman" panose="02020603050405020304" pitchFamily="18" charset="0"/>
              </a:rPr>
              <a:t>λ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912" y="2071228"/>
            <a:ext cx="533400" cy="4299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+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151312" y="229982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551112" y="1918828"/>
            <a:ext cx="1066800" cy="21498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551112" y="22998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551112" y="2452228"/>
            <a:ext cx="1066800" cy="2866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1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2" y="1995029"/>
            <a:ext cx="1066800" cy="5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1766428"/>
            <a:ext cx="230188" cy="19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2223628"/>
            <a:ext cx="230188" cy="19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2680828"/>
            <a:ext cx="230188" cy="19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03488" y="4760691"/>
            <a:ext cx="7772400" cy="187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283200" y="5671461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4597400" y="590006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5816600" y="6052461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816600" y="590006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V="1">
            <a:off x="5816600" y="5442861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1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5366661"/>
            <a:ext cx="3841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5823861"/>
            <a:ext cx="3841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6204861"/>
            <a:ext cx="373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747661"/>
            <a:ext cx="1222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442861"/>
            <a:ext cx="230188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747661"/>
            <a:ext cx="2413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5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976261"/>
            <a:ext cx="230188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6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146"/>
          </a:xfrm>
        </p:spPr>
        <p:txBody>
          <a:bodyPr/>
          <a:lstStyle/>
          <a:p>
            <a:r>
              <a:rPr lang="en-IN" dirty="0" smtClean="0"/>
              <a:t>If the arrivals to a single server with exponential service time are Poisson with mean rate </a:t>
            </a:r>
            <a:r>
              <a:rPr lang="en-US" altLang="en-US" dirty="0" smtClean="0">
                <a:cs typeface="Times New Roman" panose="02020603050405020304" pitchFamily="18" charset="0"/>
              </a:rPr>
              <a:t>λ, the departures are also Poisson with the same rate λ, provided that λ&lt; µ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2925226" y="3344069"/>
            <a:ext cx="5006975" cy="657225"/>
            <a:chOff x="-6" y="3102"/>
            <a:chExt cx="3154" cy="414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524" y="3197"/>
              <a:ext cx="1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1611" y="3197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530" y="3480"/>
              <a:ext cx="1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-6" y="3158"/>
              <a:ext cx="8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Arrival rate </a:t>
              </a:r>
              <a:r>
                <a:rPr lang="en-US" altLang="en-US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619" y="3327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1938" y="3154"/>
              <a:ext cx="405" cy="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989" y="3250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2412" y="331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43" y="3360"/>
              <a:ext cx="4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1470" y="3194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1322" y="3199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1167" y="3204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1026" y="3194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886" y="3199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2274" y="3102"/>
              <a:ext cx="8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Service rate </a:t>
              </a:r>
              <a:r>
                <a:rPr lang="en-US" altLang="en-US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 flipH="1">
            <a:off x="838200" y="4348065"/>
            <a:ext cx="10161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If the arrivals to a service facility with m service </a:t>
            </a:r>
            <a:r>
              <a:rPr lang="en-IN" sz="2800" dirty="0" err="1" smtClean="0"/>
              <a:t>centers</a:t>
            </a:r>
            <a:r>
              <a:rPr lang="en-IN" sz="2800" dirty="0" smtClean="0"/>
              <a:t> are Poisson with a mean rate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λ, the departures also constitute a Poisson stream with same rate λ, provided </a:t>
            </a:r>
            <a:r>
              <a:rPr lang="en-US" altLang="en-US" sz="2800" dirty="0">
                <a:cs typeface="Times New Roman" panose="02020603050405020304" pitchFamily="18" charset="0"/>
              </a:rPr>
              <a:t>λ&lt;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Ʃ µ</a:t>
            </a:r>
            <a:r>
              <a:rPr lang="en-US" altLang="en-US" sz="2800" baseline="-25000" dirty="0" err="1" smtClean="0">
                <a:cs typeface="Times New Roman" panose="02020603050405020304" pitchFamily="18" charset="0"/>
              </a:rPr>
              <a:t>i</a:t>
            </a:r>
            <a:endParaRPr lang="en-US" altLang="en-US" sz="2800" baseline="-25000" dirty="0"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72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 algn="l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l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l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l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fld id="{CA051378-2E4F-4D1A-95CF-A7C6B7E76C0C}" type="slidenum">
              <a:rPr lang="zh-CN" altLang="en-US" sz="1400">
                <a:solidFill>
                  <a:schemeClr val="tx1"/>
                </a:solidFill>
              </a:rPr>
              <a:pPr algn="ctr">
                <a:buClrTx/>
                <a:buSzTx/>
                <a:buFontTx/>
                <a:buNone/>
              </a:pPr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SimSun" panose="02010600030101010101" pitchFamily="2" charset="-122"/>
              </a:rPr>
              <a:t>PASTA property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PASTA: Poisson Arrivals See Time </a:t>
            </a:r>
            <a:r>
              <a:rPr lang="en-US" altLang="zh-CN" dirty="0" smtClean="0">
                <a:ea typeface="SimSun" panose="02010600030101010101" pitchFamily="2" charset="-122"/>
              </a:rPr>
              <a:t>Averages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It refers to the expected state of a queuing system as seen by an arrival from a Poisson process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Meaning: When a customer arrives, it finds the same situation in the queueing system as an outside observer looking at the system at an arbitrary point in time</a:t>
            </a:r>
            <a:r>
              <a:rPr lang="en-US" altLang="zh-CN" dirty="0" smtClean="0">
                <a:solidFill>
                  <a:srgbClr val="000000"/>
                </a:solidFill>
                <a:ea typeface="SimSun" panose="02010600030101010101" pitchFamily="2" charset="-122"/>
              </a:rPr>
              <a:t>.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SimSun" panose="02010600030101010101" pitchFamily="2" charset="-122"/>
              </a:rPr>
              <a:t>If an external observer samples a system at a random instant: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SimSun" panose="02010600030101010101" pitchFamily="2" charset="-122"/>
              </a:rPr>
              <a:t>P(system state = x) = P (state as seen by a Poisson arrival is x)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SimSun" panose="02010600030101010101" pitchFamily="2" charset="-122"/>
              </a:rPr>
              <a:t>Therefore, the expected value of any parameter of the queue at the instant of a Poisson arrival is simply the long-run average value of </a:t>
            </a:r>
            <a:r>
              <a:rPr lang="en-US" altLang="zh-CN" smtClean="0">
                <a:solidFill>
                  <a:srgbClr val="000000"/>
                </a:solidFill>
                <a:ea typeface="SimSun" panose="02010600030101010101" pitchFamily="2" charset="-122"/>
              </a:rPr>
              <a:t>that parameter 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6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CBB-BCCE-40C1-B2F3-F724C1B8CCA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92232" name="Oval 8"/>
          <p:cNvSpPr>
            <a:spLocks noChangeArrowheads="1"/>
          </p:cNvSpPr>
          <p:nvPr/>
        </p:nvSpPr>
        <p:spPr bwMode="auto">
          <a:xfrm>
            <a:off x="3581400" y="1524000"/>
            <a:ext cx="5029200" cy="4953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229" name="Oval 5"/>
          <p:cNvSpPr>
            <a:spLocks noChangeArrowheads="1"/>
          </p:cNvSpPr>
          <p:nvPr/>
        </p:nvSpPr>
        <p:spPr bwMode="auto">
          <a:xfrm>
            <a:off x="4495800" y="2362200"/>
            <a:ext cx="3200400" cy="3276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Stochastic Processes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92227" name="Oval 3"/>
          <p:cNvSpPr>
            <a:spLocks noChangeArrowheads="1"/>
          </p:cNvSpPr>
          <p:nvPr/>
        </p:nvSpPr>
        <p:spPr bwMode="auto">
          <a:xfrm>
            <a:off x="5257800" y="3200400"/>
            <a:ext cx="1676400" cy="1600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panose="030F0702030302020204" pitchFamily="66" charset="0"/>
              </a:rPr>
              <a:t>Poisson</a:t>
            </a:r>
          </a:p>
          <a:p>
            <a:pPr algn="ctr"/>
            <a:r>
              <a:rPr lang="en-US" altLang="en-US">
                <a:latin typeface="Comic Sans MS" panose="030F0702030302020204" pitchFamily="66" charset="0"/>
              </a:rPr>
              <a:t>Processes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5299075" y="2552701"/>
            <a:ext cx="159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omic Sans MS" panose="030F0702030302020204" pitchFamily="66" charset="0"/>
              </a:rPr>
              <a:t>Birth-death</a:t>
            </a:r>
          </a:p>
          <a:p>
            <a:pPr algn="ctr"/>
            <a:r>
              <a:rPr lang="en-US" altLang="en-US" sz="2000">
                <a:latin typeface="Comic Sans MS" panose="030F0702030302020204" pitchFamily="66" charset="0"/>
              </a:rPr>
              <a:t>Processes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5419725" y="1600201"/>
            <a:ext cx="1352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omic Sans MS" panose="030F0702030302020204" pitchFamily="66" charset="0"/>
              </a:rPr>
              <a:t>Markov</a:t>
            </a:r>
          </a:p>
          <a:p>
            <a:pPr algn="ctr"/>
            <a:r>
              <a:rPr lang="en-US" altLang="en-US" sz="2000">
                <a:latin typeface="Comic Sans MS" panose="030F0702030302020204" pitchFamily="66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9413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3567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Model Queuing System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526517"/>
            <a:ext cx="7772400" cy="1622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Strategy: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Use Little’s law on both the complete system and its parts  to reason about average time in the queue </a:t>
            </a:r>
          </a:p>
        </p:txBody>
      </p:sp>
      <p:grpSp>
        <p:nvGrpSpPr>
          <p:cNvPr id="12294" name="Group 25"/>
          <p:cNvGrpSpPr>
            <a:grpSpLocks/>
          </p:cNvGrpSpPr>
          <p:nvPr/>
        </p:nvGrpSpPr>
        <p:grpSpPr bwMode="auto">
          <a:xfrm>
            <a:off x="2209800" y="1828800"/>
            <a:ext cx="5867400" cy="2209800"/>
            <a:chOff x="432" y="1152"/>
            <a:chExt cx="3696" cy="139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400" y="1632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256" y="1632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920" y="1632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24" y="1632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9" name="Line 4"/>
            <p:cNvSpPr>
              <a:spLocks noChangeShapeType="1"/>
            </p:cNvSpPr>
            <p:nvPr/>
          </p:nvSpPr>
          <p:spPr bwMode="auto">
            <a:xfrm>
              <a:off x="1296" y="1632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300" name="Line 5"/>
            <p:cNvSpPr>
              <a:spLocks noChangeShapeType="1"/>
            </p:cNvSpPr>
            <p:nvPr/>
          </p:nvSpPr>
          <p:spPr bwMode="auto">
            <a:xfrm>
              <a:off x="2544" y="163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301" name="Line 6"/>
            <p:cNvSpPr>
              <a:spLocks noChangeShapeType="1"/>
            </p:cNvSpPr>
            <p:nvPr/>
          </p:nvSpPr>
          <p:spPr bwMode="auto">
            <a:xfrm>
              <a:off x="1296" y="2016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302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480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1526" y="2229"/>
              <a:ext cx="7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Tahoma" panose="020B0604030504040204" pitchFamily="34" charset="0"/>
                </a:rPr>
                <a:t>Queue </a:t>
              </a:r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3264" y="2208"/>
              <a:ext cx="71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Tahoma" panose="020B0604030504040204" pitchFamily="34" charset="0"/>
                </a:rPr>
                <a:t>Server </a:t>
              </a:r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960" y="1392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1200" y="153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3168" y="1536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8" name="Text Box 17"/>
            <p:cNvSpPr txBox="1">
              <a:spLocks noChangeArrowheads="1"/>
            </p:cNvSpPr>
            <p:nvPr/>
          </p:nvSpPr>
          <p:spPr bwMode="auto">
            <a:xfrm>
              <a:off x="1872" y="1152"/>
              <a:ext cx="1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 dirty="0" smtClean="0">
                  <a:latin typeface="Tahoma" panose="020B0604030504040204" pitchFamily="34" charset="0"/>
                </a:rPr>
                <a:t> </a:t>
              </a:r>
              <a:endParaRPr lang="en-US" altLang="en-US" sz="2400" baseline="0" dirty="0">
                <a:latin typeface="Tahoma" panose="020B0604030504040204" pitchFamily="34" charset="0"/>
              </a:endParaRPr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432" y="1824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576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l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2311" name="Text Box 22"/>
            <p:cNvSpPr txBox="1"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m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>
              <a:off x="2592" y="1824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313" name="Text Box 24"/>
            <p:cNvSpPr txBox="1">
              <a:spLocks noChangeArrowheads="1"/>
            </p:cNvSpPr>
            <p:nvPr/>
          </p:nvSpPr>
          <p:spPr bwMode="auto">
            <a:xfrm>
              <a:off x="2784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 dirty="0" smtClean="0">
                  <a:latin typeface="Tahoma" panose="020B0604030504040204" pitchFamily="34" charset="0"/>
                </a:rPr>
                <a:t> </a:t>
              </a:r>
              <a:endParaRPr lang="en-US" altLang="en-US" sz="2400" baseline="0" dirty="0">
                <a:latin typeface="Tahoma" panose="020B0604030504040204" pitchFamily="34" charset="0"/>
              </a:endParaRPr>
            </a:p>
          </p:txBody>
        </p:sp>
      </p:grp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847013" y="2895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he-IL" smtClean="0"/>
              <a:t>Delay Models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276600" y="5181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276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872761" y="5334001"/>
            <a:ext cx="764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en-US" altLang="he-IL" sz="2400" b="1">
                <a:latin typeface="Times New Roman (Hebrew)" pitchFamily="18" charset="0"/>
                <a:cs typeface="Times New Roman (Hebrew)" pitchFamily="18" charset="0"/>
              </a:rPr>
              <a:t>time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105844" y="1676401"/>
            <a:ext cx="8675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en-US" altLang="he-IL" sz="2400" b="1">
                <a:latin typeface="Times New Roman (Hebrew)" pitchFamily="18" charset="0"/>
                <a:cs typeface="Times New Roman (Hebrew)" pitchFamily="18" charset="0"/>
              </a:rPr>
              <a:t>place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124200" y="4572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he-IL" sz="2400" b="1">
                <a:latin typeface="Times New Roman (Hebrew)" pitchFamily="18" charset="0"/>
                <a:cs typeface="Times New Roman (Hebrew)" pitchFamily="18" charset="0"/>
              </a:rPr>
              <a:t>A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124200" y="3657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he-IL" sz="2400" b="1">
                <a:latin typeface="Times New Roman (Hebrew)" pitchFamily="18" charset="0"/>
                <a:cs typeface="Times New Roman (Hebrew)" pitchFamily="18" charset="0"/>
              </a:rPr>
              <a:t>B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124200" y="2743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he-IL" sz="2400" b="1">
                <a:latin typeface="Times New Roman (Hebrew)" pitchFamily="18" charset="0"/>
                <a:cs typeface="Times New Roman (Hebrew)" pitchFamily="18" charset="0"/>
              </a:rPr>
              <a:t>C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429000" y="4724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429000" y="3810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429000" y="2895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8862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 flipH="1" flipV="1">
            <a:off x="51054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572000" y="3733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5867400" y="3733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6858000" y="3733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3886200" y="3810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5181600" y="3810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6934200" y="2895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 flipH="1" flipV="1">
            <a:off x="76200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886200" y="3810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38862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46482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9436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 rot="16200000">
            <a:off x="3373751" y="2241701"/>
            <a:ext cx="178689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 sz="2400" b="1">
                <a:solidFill>
                  <a:srgbClr val="FF3300"/>
                </a:solidFill>
                <a:latin typeface="Times New Roman (Hebrew)" pitchFamily="18" charset="0"/>
                <a:cs typeface="Times New Roman (Hebrew)" pitchFamily="18" charset="0"/>
              </a:rPr>
              <a:t>propagation</a:t>
            </a:r>
            <a:endParaRPr lang="en-US" altLang="he-IL" sz="2400" b="1"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 rot="16200000">
            <a:off x="4403297" y="2216301"/>
            <a:ext cx="1861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 sz="2400" b="1">
                <a:solidFill>
                  <a:srgbClr val="33CC33"/>
                </a:solidFill>
                <a:latin typeface="Times New Roman (Hebrew)" pitchFamily="18" charset="0"/>
                <a:cs typeface="Times New Roman (Hebrew)" pitchFamily="18" charset="0"/>
              </a:rPr>
              <a:t>transmission</a:t>
            </a:r>
            <a:endParaRPr lang="en-US" altLang="he-IL" sz="2400" b="1"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 rot="16200000">
            <a:off x="5368926" y="2014965"/>
            <a:ext cx="2276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 sz="2400" b="1">
                <a:solidFill>
                  <a:schemeClr val="accent2"/>
                </a:solidFill>
                <a:latin typeface="Times New Roman (Hebrew)" pitchFamily="18" charset="0"/>
                <a:cs typeface="Times New Roman (Hebrew)" pitchFamily="18" charset="0"/>
              </a:rPr>
              <a:t>Computation</a:t>
            </a:r>
          </a:p>
          <a:p>
            <a:r>
              <a:rPr lang="en-US" altLang="he-IL" sz="2400" b="1">
                <a:solidFill>
                  <a:schemeClr val="accent2"/>
                </a:solidFill>
                <a:latin typeface="Times New Roman (Hebrew)" pitchFamily="18" charset="0"/>
                <a:cs typeface="Times New Roman (Hebrew)" pitchFamily="18" charset="0"/>
              </a:rPr>
              <a:t>(Queuing)</a:t>
            </a:r>
            <a:endParaRPr lang="en-US" altLang="he-IL" sz="2400" b="1">
              <a:solidFill>
                <a:srgbClr val="33CC33"/>
              </a:solidFill>
              <a:latin typeface="Times New Roman (Hebrew)" pitchFamily="18" charset="0"/>
              <a:cs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Kendall Notation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33400" indent="-533400"/>
            <a:r>
              <a:rPr lang="en-US" altLang="en-US" dirty="0" smtClean="0"/>
              <a:t>Six parameters in shorthand</a:t>
            </a:r>
          </a:p>
          <a:p>
            <a:pPr marL="1295400" lvl="2" indent="-381000"/>
            <a:r>
              <a:rPr lang="en-US" altLang="en-US" sz="2800" dirty="0" smtClean="0"/>
              <a:t>First three typically used, unless specified 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Arrival Distribution</a:t>
            </a:r>
          </a:p>
          <a:p>
            <a:pPr marL="1295400" lvl="2" indent="-381000">
              <a:buFont typeface="Times" panose="02020603050405020304" pitchFamily="18" charset="0"/>
              <a:buChar char="•"/>
            </a:pPr>
            <a:r>
              <a:rPr lang="en-US" altLang="en-US" sz="2800" dirty="0" smtClean="0"/>
              <a:t>Probability of a new packet arrives in time t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Service Distribution</a:t>
            </a:r>
          </a:p>
          <a:p>
            <a:pPr marL="1295400" lvl="2" indent="-381000">
              <a:buFont typeface="Times" panose="02020603050405020304" pitchFamily="18" charset="0"/>
              <a:buChar char="•"/>
            </a:pPr>
            <a:r>
              <a:rPr lang="en-US" altLang="en-US" sz="2800" dirty="0" smtClean="0"/>
              <a:t>Probability distribution packet is serviced in time t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Number of servers 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Total Capacity (infinite if not specified) 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Population Size (infinite) 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Service Discipline (FCFS/FIFO) </a:t>
            </a:r>
          </a:p>
        </p:txBody>
      </p:sp>
    </p:spTree>
    <p:extLst>
      <p:ext uri="{BB962C8B-B14F-4D97-AF65-F5344CB8AC3E}">
        <p14:creationId xmlns:p14="http://schemas.microsoft.com/office/powerpoint/2010/main" val="188446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M: Exponential </a:t>
            </a:r>
          </a:p>
          <a:p>
            <a:pPr eaLnBrk="1" hangingPunct="1"/>
            <a:r>
              <a:rPr lang="en-US" altLang="en-US" smtClean="0"/>
              <a:t>D: Deterministic (e.g. fixed constant) </a:t>
            </a:r>
          </a:p>
          <a:p>
            <a:pPr eaLnBrk="1" hangingPunct="1"/>
            <a:r>
              <a:rPr lang="en-US" altLang="en-US" smtClean="0"/>
              <a:t>E</a:t>
            </a:r>
            <a:r>
              <a:rPr lang="en-US" altLang="en-US" i="1" baseline="-25000" smtClean="0"/>
              <a:t>k</a:t>
            </a:r>
            <a:r>
              <a:rPr lang="en-US" altLang="en-US" smtClean="0"/>
              <a:t>: Erlang with parameter </a:t>
            </a:r>
            <a:r>
              <a:rPr lang="en-US" altLang="en-US" i="1" smtClean="0"/>
              <a:t>k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i="1" baseline="-25000" smtClean="0"/>
              <a:t>k</a:t>
            </a:r>
            <a:r>
              <a:rPr lang="en-US" altLang="en-US" smtClean="0"/>
              <a:t>: Hyperexponential with param. </a:t>
            </a:r>
            <a:r>
              <a:rPr lang="en-US" altLang="en-US" i="1" smtClean="0"/>
              <a:t>k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G: General (anything)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M/M/1 is the simplest ‘realistic’ queue  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602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Queueing Model Classification</a:t>
            </a:r>
            <a:endParaRPr lang="en-US" altLang="en-US" sz="4000"/>
          </a:p>
        </p:txBody>
      </p:sp>
      <p:graphicFrame>
        <p:nvGraphicFramePr>
          <p:cNvPr id="40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05000" y="1219200"/>
          <a:ext cx="8382000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Photo Editor Photo" r:id="rId3" imgW="6706536" imgH="4009524" progId="MSPhotoEd.3">
                  <p:embed/>
                </p:oleObj>
              </mc:Choice>
              <mc:Fallback>
                <p:oleObj name="Photo Editor Photo" r:id="rId3" imgW="6706536" imgH="4009524" progId="MSPhotoEd.3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8382000" cy="501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5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M/M/1 queue model </a:t>
            </a:r>
          </a:p>
        </p:txBody>
      </p:sp>
      <p:sp>
        <p:nvSpPr>
          <p:cNvPr id="16387" name="Text Box 11"/>
          <p:cNvSpPr txBox="1">
            <a:spLocks noChangeArrowheads="1"/>
          </p:cNvSpPr>
          <p:nvPr/>
        </p:nvSpPr>
        <p:spPr bwMode="auto">
          <a:xfrm>
            <a:off x="4556125" y="3767139"/>
            <a:ext cx="279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7315200" y="3733801"/>
            <a:ext cx="279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5105400" y="2057401"/>
            <a:ext cx="279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390" name="Group 26"/>
          <p:cNvGrpSpPr>
            <a:grpSpLocks/>
          </p:cNvGrpSpPr>
          <p:nvPr/>
        </p:nvGrpSpPr>
        <p:grpSpPr bwMode="auto">
          <a:xfrm>
            <a:off x="3200400" y="3200400"/>
            <a:ext cx="5638800" cy="1066800"/>
            <a:chOff x="816" y="1680"/>
            <a:chExt cx="3552" cy="672"/>
          </a:xfrm>
        </p:grpSpPr>
        <p:sp>
          <p:nvSpPr>
            <p:cNvPr id="16409" name="Rectangle 3"/>
            <p:cNvSpPr>
              <a:spLocks noChangeArrowheads="1"/>
            </p:cNvSpPr>
            <p:nvPr/>
          </p:nvSpPr>
          <p:spPr bwMode="auto">
            <a:xfrm>
              <a:off x="2784" y="1776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0" name="Rectangle 4"/>
            <p:cNvSpPr>
              <a:spLocks noChangeArrowheads="1"/>
            </p:cNvSpPr>
            <p:nvPr/>
          </p:nvSpPr>
          <p:spPr bwMode="auto">
            <a:xfrm>
              <a:off x="2640" y="1776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1" name="Rectangle 5"/>
            <p:cNvSpPr>
              <a:spLocks noChangeArrowheads="1"/>
            </p:cNvSpPr>
            <p:nvPr/>
          </p:nvSpPr>
          <p:spPr bwMode="auto">
            <a:xfrm>
              <a:off x="2304" y="1776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2" name="Rectangle 6"/>
            <p:cNvSpPr>
              <a:spLocks noChangeArrowheads="1"/>
            </p:cNvSpPr>
            <p:nvPr/>
          </p:nvSpPr>
          <p:spPr bwMode="auto">
            <a:xfrm>
              <a:off x="2208" y="1776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3" name="Line 7"/>
            <p:cNvSpPr>
              <a:spLocks noChangeShapeType="1"/>
            </p:cNvSpPr>
            <p:nvPr/>
          </p:nvSpPr>
          <p:spPr bwMode="auto">
            <a:xfrm>
              <a:off x="1680" y="1776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414" name="Line 8"/>
            <p:cNvSpPr>
              <a:spLocks noChangeShapeType="1"/>
            </p:cNvSpPr>
            <p:nvPr/>
          </p:nvSpPr>
          <p:spPr bwMode="auto">
            <a:xfrm>
              <a:off x="2928" y="177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415" name="Line 9"/>
            <p:cNvSpPr>
              <a:spLocks noChangeShapeType="1"/>
            </p:cNvSpPr>
            <p:nvPr/>
          </p:nvSpPr>
          <p:spPr bwMode="auto">
            <a:xfrm>
              <a:off x="1680" y="2160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416" name="Oval 10"/>
            <p:cNvSpPr>
              <a:spLocks noChangeArrowheads="1"/>
            </p:cNvSpPr>
            <p:nvPr/>
          </p:nvSpPr>
          <p:spPr bwMode="auto">
            <a:xfrm>
              <a:off x="3744" y="1776"/>
              <a:ext cx="480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7" name="Rectangle 14"/>
            <p:cNvSpPr>
              <a:spLocks noChangeArrowheads="1"/>
            </p:cNvSpPr>
            <p:nvPr/>
          </p:nvSpPr>
          <p:spPr bwMode="auto">
            <a:xfrm>
              <a:off x="1584" y="1680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8" name="Rectangle 15"/>
            <p:cNvSpPr>
              <a:spLocks noChangeArrowheads="1"/>
            </p:cNvSpPr>
            <p:nvPr/>
          </p:nvSpPr>
          <p:spPr bwMode="auto">
            <a:xfrm>
              <a:off x="3552" y="1680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419" name="Line 17"/>
            <p:cNvSpPr>
              <a:spLocks noChangeShapeType="1"/>
            </p:cNvSpPr>
            <p:nvPr/>
          </p:nvSpPr>
          <p:spPr bwMode="auto">
            <a:xfrm>
              <a:off x="816" y="1968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420" name="Text Box 18"/>
            <p:cNvSpPr txBox="1">
              <a:spLocks noChangeArrowheads="1"/>
            </p:cNvSpPr>
            <p:nvPr/>
          </p:nvSpPr>
          <p:spPr bwMode="auto">
            <a:xfrm>
              <a:off x="960" y="16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l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21" name="Text Box 19"/>
            <p:cNvSpPr txBox="1">
              <a:spLocks noChangeArrowheads="1"/>
            </p:cNvSpPr>
            <p:nvPr/>
          </p:nvSpPr>
          <p:spPr bwMode="auto">
            <a:xfrm>
              <a:off x="3840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m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22" name="Line 20"/>
            <p:cNvSpPr>
              <a:spLocks noChangeShapeType="1"/>
            </p:cNvSpPr>
            <p:nvPr/>
          </p:nvSpPr>
          <p:spPr bwMode="auto">
            <a:xfrm>
              <a:off x="2976" y="1968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423" name="Text Box 21"/>
            <p:cNvSpPr txBox="1"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l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6391" name="Line 23"/>
          <p:cNvSpPr>
            <a:spLocks noChangeShapeType="1"/>
          </p:cNvSpPr>
          <p:nvPr/>
        </p:nvSpPr>
        <p:spPr bwMode="auto">
          <a:xfrm>
            <a:off x="4419600" y="2286000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2" name="Line 24"/>
          <p:cNvSpPr>
            <a:spLocks noChangeShapeType="1"/>
          </p:cNvSpPr>
          <p:nvPr/>
        </p:nvSpPr>
        <p:spPr bwMode="auto">
          <a:xfrm>
            <a:off x="4419600" y="213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3" name="Line 25"/>
          <p:cNvSpPr>
            <a:spLocks noChangeShapeType="1"/>
          </p:cNvSpPr>
          <p:nvPr/>
        </p:nvSpPr>
        <p:spPr bwMode="auto">
          <a:xfrm>
            <a:off x="8839200" y="213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4" name="Line 27"/>
          <p:cNvSpPr>
            <a:spLocks noChangeShapeType="1"/>
          </p:cNvSpPr>
          <p:nvPr/>
        </p:nvSpPr>
        <p:spPr bwMode="auto">
          <a:xfrm flipV="1">
            <a:off x="4419600" y="28956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5" name="Line 28"/>
          <p:cNvSpPr>
            <a:spLocks noChangeShapeType="1"/>
          </p:cNvSpPr>
          <p:nvPr/>
        </p:nvSpPr>
        <p:spPr bwMode="auto">
          <a:xfrm>
            <a:off x="4419600" y="274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6" name="Line 29"/>
          <p:cNvSpPr>
            <a:spLocks noChangeShapeType="1"/>
          </p:cNvSpPr>
          <p:nvPr/>
        </p:nvSpPr>
        <p:spPr bwMode="auto">
          <a:xfrm>
            <a:off x="6781800" y="274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7" name="Line 30"/>
          <p:cNvSpPr>
            <a:spLocks noChangeShapeType="1"/>
          </p:cNvSpPr>
          <p:nvPr/>
        </p:nvSpPr>
        <p:spPr bwMode="auto">
          <a:xfrm>
            <a:off x="4419600" y="48006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8" name="Line 31"/>
          <p:cNvSpPr>
            <a:spLocks noChangeShapeType="1"/>
          </p:cNvSpPr>
          <p:nvPr/>
        </p:nvSpPr>
        <p:spPr bwMode="auto">
          <a:xfrm>
            <a:off x="4419600" y="5562600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9" name="Line 32"/>
          <p:cNvSpPr>
            <a:spLocks noChangeShapeType="1"/>
          </p:cNvSpPr>
          <p:nvPr/>
        </p:nvSpPr>
        <p:spPr bwMode="auto">
          <a:xfrm>
            <a:off x="67818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400" name="Line 33"/>
          <p:cNvSpPr>
            <a:spLocks noChangeShapeType="1"/>
          </p:cNvSpPr>
          <p:nvPr/>
        </p:nvSpPr>
        <p:spPr bwMode="auto">
          <a:xfrm>
            <a:off x="44196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401" name="Line 34"/>
          <p:cNvSpPr>
            <a:spLocks noChangeShapeType="1"/>
          </p:cNvSpPr>
          <p:nvPr/>
        </p:nvSpPr>
        <p:spPr bwMode="auto">
          <a:xfrm>
            <a:off x="6781800" y="48006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402" name="Line 35"/>
          <p:cNvSpPr>
            <a:spLocks noChangeShapeType="1"/>
          </p:cNvSpPr>
          <p:nvPr/>
        </p:nvSpPr>
        <p:spPr bwMode="auto">
          <a:xfrm>
            <a:off x="8839200" y="1676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16403" name="Object 36"/>
          <p:cNvGraphicFramePr>
            <a:graphicFrameLocks noChangeAspect="1"/>
          </p:cNvGraphicFramePr>
          <p:nvPr/>
        </p:nvGraphicFramePr>
        <p:xfrm>
          <a:off x="7162800" y="4038600"/>
          <a:ext cx="323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177723" imgH="418918" progId="Equation.3">
                  <p:embed/>
                </p:oleObj>
              </mc:Choice>
              <mc:Fallback>
                <p:oleObj name="Equation" r:id="rId3" imgW="177723" imgH="418918" progId="Equation.3">
                  <p:embed/>
                  <p:pic>
                    <p:nvPicPr>
                      <p:cNvPr id="1640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38600"/>
                        <a:ext cx="323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37"/>
          <p:cNvSpPr txBox="1">
            <a:spLocks noChangeArrowheads="1"/>
          </p:cNvSpPr>
          <p:nvPr/>
        </p:nvSpPr>
        <p:spPr bwMode="auto">
          <a:xfrm>
            <a:off x="5181600" y="4343401"/>
            <a:ext cx="571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W</a:t>
            </a: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6405" name="Text Box 38"/>
          <p:cNvSpPr txBox="1">
            <a:spLocks noChangeArrowheads="1"/>
          </p:cNvSpPr>
          <p:nvPr/>
        </p:nvSpPr>
        <p:spPr bwMode="auto">
          <a:xfrm>
            <a:off x="6324600" y="5105401"/>
            <a:ext cx="45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W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6406" name="Line 39"/>
          <p:cNvSpPr>
            <a:spLocks noChangeShapeType="1"/>
          </p:cNvSpPr>
          <p:nvPr/>
        </p:nvSpPr>
        <p:spPr bwMode="auto">
          <a:xfrm>
            <a:off x="4419600" y="1524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407" name="Text Box 40"/>
          <p:cNvSpPr txBox="1">
            <a:spLocks noChangeArrowheads="1"/>
          </p:cNvSpPr>
          <p:nvPr/>
        </p:nvSpPr>
        <p:spPr bwMode="auto">
          <a:xfrm>
            <a:off x="6477000" y="1828801"/>
            <a:ext cx="336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6408" name="Text Box 41"/>
          <p:cNvSpPr txBox="1">
            <a:spLocks noChangeArrowheads="1"/>
          </p:cNvSpPr>
          <p:nvPr/>
        </p:nvSpPr>
        <p:spPr bwMode="auto">
          <a:xfrm>
            <a:off x="5257801" y="2362201"/>
            <a:ext cx="4492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aseline="0">
                <a:latin typeface="Tahoma" panose="020B0604030504040204" pitchFamily="34" charset="0"/>
              </a:rPr>
              <a:t>L</a:t>
            </a: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29783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The M/M/1 System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895600" y="3200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572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4864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5720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486400" y="2362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467600" y="3200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057401" y="2743201"/>
            <a:ext cx="1673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en-US" altLang="he-IL" sz="2400">
                <a:latin typeface="Times New Roman (Hebrew)" pitchFamily="18" charset="0"/>
                <a:cs typeface="Times New Roman (Hebrew)" pitchFamily="18" charset="0"/>
              </a:rPr>
              <a:t>Poisson Process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8396114" y="2743201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en-US" altLang="he-IL" sz="2400">
                <a:latin typeface="Times New Roman (Hebrew)" pitchFamily="18" charset="0"/>
                <a:cs typeface="Times New Roman (Hebrew)" pitchFamily="18" charset="0"/>
              </a:rPr>
              <a:t>output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589785" y="3657601"/>
            <a:ext cx="9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en-US" altLang="he-IL" sz="2400">
                <a:latin typeface="Times New Roman (Hebrew)" pitchFamily="18" charset="0"/>
                <a:cs typeface="Times New Roman (Hebrew)" pitchFamily="18" charset="0"/>
              </a:rPr>
              <a:t>queue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562600" y="2743201"/>
            <a:ext cx="182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e-IL" sz="2400">
                <a:latin typeface="Times New Roman (Hebrew)" pitchFamily="18" charset="0"/>
                <a:cs typeface="Times New Roman (Hebrew)" pitchFamily="18" charset="0"/>
              </a:rPr>
              <a:t>Exponential server</a:t>
            </a:r>
          </a:p>
        </p:txBody>
      </p:sp>
    </p:spTree>
    <p:extLst>
      <p:ext uri="{BB962C8B-B14F-4D97-AF65-F5344CB8AC3E}">
        <p14:creationId xmlns:p14="http://schemas.microsoft.com/office/powerpoint/2010/main" val="28644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209800" y="1828800"/>
            <a:ext cx="5867400" cy="2209800"/>
            <a:chOff x="432" y="1152"/>
            <a:chExt cx="3696" cy="139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400" y="1632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56" y="1632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920" y="1632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824" y="1632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296" y="1632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544" y="163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296" y="2016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480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26" y="2229"/>
              <a:ext cx="7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Tahoma" panose="020B0604030504040204" pitchFamily="34" charset="0"/>
                </a:rPr>
                <a:t>Queue 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64" y="2208"/>
              <a:ext cx="71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Tahoma" panose="020B0604030504040204" pitchFamily="34" charset="0"/>
                </a:rPr>
                <a:t>Server 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60" y="1392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00" y="153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168" y="1536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72" y="1152"/>
              <a:ext cx="1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 dirty="0" smtClean="0">
                  <a:latin typeface="Tahoma" panose="020B0604030504040204" pitchFamily="34" charset="0"/>
                </a:rPr>
                <a:t> </a:t>
              </a:r>
              <a:endParaRPr lang="en-US" altLang="en-US" sz="2400" baseline="0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32" y="1824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6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l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>
                  <a:latin typeface="Symbol" panose="05050102010706020507" pitchFamily="18" charset="2"/>
                </a:rPr>
                <a:t>m</a:t>
              </a:r>
              <a:r>
                <a:rPr lang="en-US" altLang="en-US" sz="2400" baseline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92" y="1824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784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aseline="0" dirty="0" smtClean="0">
                  <a:latin typeface="Tahoma" panose="020B0604030504040204" pitchFamily="34" charset="0"/>
                </a:rPr>
                <a:t> </a:t>
              </a:r>
              <a:endParaRPr lang="en-US" altLang="en-US" sz="2400" baseline="0" dirty="0">
                <a:latin typeface="Tahoma" panose="020B0604030504040204" pitchFamily="34" charset="0"/>
              </a:endParaRPr>
            </a:p>
          </p:txBody>
        </p:sp>
      </p:grp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847013" y="2895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 Model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9" y="1203325"/>
            <a:ext cx="67913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5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Queuing Theory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View network as collections of queues </a:t>
            </a:r>
          </a:p>
          <a:p>
            <a:pPr lvl="1"/>
            <a:r>
              <a:rPr lang="en-US" altLang="en-US" dirty="0" smtClean="0"/>
              <a:t>FIFO data-structures </a:t>
            </a:r>
          </a:p>
          <a:p>
            <a:r>
              <a:rPr lang="en-US" altLang="en-US" dirty="0" smtClean="0"/>
              <a:t>Queuing theory provides probabilistic analysis of these queues</a:t>
            </a:r>
          </a:p>
          <a:p>
            <a:r>
              <a:rPr lang="en-US" altLang="en-US" dirty="0" smtClean="0"/>
              <a:t>Examples:   </a:t>
            </a:r>
          </a:p>
          <a:p>
            <a:pPr lvl="1"/>
            <a:r>
              <a:rPr lang="en-US" altLang="en-US" dirty="0" smtClean="0"/>
              <a:t>Average length  </a:t>
            </a:r>
          </a:p>
          <a:p>
            <a:pPr lvl="1"/>
            <a:r>
              <a:rPr lang="en-US" altLang="en-US" dirty="0" smtClean="0"/>
              <a:t>Probability queue is at a certain length </a:t>
            </a:r>
          </a:p>
          <a:p>
            <a:pPr lvl="1"/>
            <a:r>
              <a:rPr lang="en-US" altLang="en-US" dirty="0" smtClean="0"/>
              <a:t>Probability a packet will be lost  </a:t>
            </a:r>
          </a:p>
        </p:txBody>
      </p:sp>
    </p:spTree>
    <p:extLst>
      <p:ext uri="{BB962C8B-B14F-4D97-AF65-F5344CB8AC3E}">
        <p14:creationId xmlns:p14="http://schemas.microsoft.com/office/powerpoint/2010/main" val="36146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66"/>
            <a:ext cx="10515600" cy="756445"/>
          </a:xfrm>
        </p:spPr>
        <p:txBody>
          <a:bodyPr/>
          <a:lstStyle/>
          <a:p>
            <a:r>
              <a:rPr lang="en-IN" b="1" dirty="0" smtClean="0"/>
              <a:t>Queuing Notation</a:t>
            </a:r>
            <a:endParaRPr lang="en-IN" b="1" dirty="0"/>
          </a:p>
        </p:txBody>
      </p:sp>
      <p:sp>
        <p:nvSpPr>
          <p:cNvPr id="70" name="Content Placeholder 69"/>
          <p:cNvSpPr>
            <a:spLocks noGrp="1"/>
          </p:cNvSpPr>
          <p:nvPr>
            <p:ph idx="1"/>
          </p:nvPr>
        </p:nvSpPr>
        <p:spPr>
          <a:xfrm>
            <a:off x="838200" y="1459832"/>
            <a:ext cx="7327724" cy="5133473"/>
          </a:xfrm>
        </p:spPr>
        <p:txBody>
          <a:bodyPr/>
          <a:lstStyle/>
          <a:p>
            <a:r>
              <a:rPr lang="en-IN" dirty="0" smtClean="0"/>
              <a:t>For queuing analysis, need to specify:</a:t>
            </a:r>
          </a:p>
          <a:p>
            <a:pPr lvl="1"/>
            <a:r>
              <a:rPr lang="en-IN" dirty="0" smtClean="0"/>
              <a:t>Population size</a:t>
            </a:r>
          </a:p>
          <a:p>
            <a:pPr lvl="1"/>
            <a:r>
              <a:rPr lang="en-US" altLang="en-US" dirty="0"/>
              <a:t>Number of servers</a:t>
            </a:r>
          </a:p>
          <a:p>
            <a:pPr lvl="1"/>
            <a:r>
              <a:rPr lang="en-US" altLang="en-US" dirty="0"/>
              <a:t>System capacity</a:t>
            </a:r>
          </a:p>
          <a:p>
            <a:pPr lvl="1"/>
            <a:r>
              <a:rPr lang="en-US" altLang="en-US" dirty="0"/>
              <a:t>Arrival process</a:t>
            </a:r>
          </a:p>
          <a:p>
            <a:pPr lvl="1"/>
            <a:r>
              <a:rPr lang="en-US" altLang="en-US" dirty="0"/>
              <a:t>Service time distribution</a:t>
            </a:r>
          </a:p>
          <a:p>
            <a:pPr lvl="1"/>
            <a:r>
              <a:rPr lang="en-US" altLang="en-US" dirty="0"/>
              <a:t>Service discipline</a:t>
            </a:r>
          </a:p>
          <a:p>
            <a:pPr marL="457200" lvl="1" indent="0">
              <a:buNone/>
            </a:pPr>
            <a:endParaRPr lang="en-IN" dirty="0"/>
          </a:p>
        </p:txBody>
      </p:sp>
      <p:grpSp>
        <p:nvGrpSpPr>
          <p:cNvPr id="71" name="Group 164"/>
          <p:cNvGrpSpPr>
            <a:grpSpLocks/>
          </p:cNvGrpSpPr>
          <p:nvPr/>
        </p:nvGrpSpPr>
        <p:grpSpPr bwMode="auto">
          <a:xfrm>
            <a:off x="8289748" y="2137610"/>
            <a:ext cx="1371600" cy="2286000"/>
            <a:chOff x="432" y="720"/>
            <a:chExt cx="864" cy="1440"/>
          </a:xfrm>
        </p:grpSpPr>
        <p:grpSp>
          <p:nvGrpSpPr>
            <p:cNvPr id="72" name="Group 150"/>
            <p:cNvGrpSpPr>
              <a:grpSpLocks/>
            </p:cNvGrpSpPr>
            <p:nvPr/>
          </p:nvGrpSpPr>
          <p:grpSpPr bwMode="auto">
            <a:xfrm>
              <a:off x="432" y="720"/>
              <a:ext cx="864" cy="1056"/>
              <a:chOff x="528" y="720"/>
              <a:chExt cx="864" cy="1056"/>
            </a:xfrm>
          </p:grpSpPr>
          <p:grpSp>
            <p:nvGrpSpPr>
              <p:cNvPr id="74" name="Group 9"/>
              <p:cNvGrpSpPr>
                <a:grpSpLocks/>
              </p:cNvGrpSpPr>
              <p:nvPr/>
            </p:nvGrpSpPr>
            <p:grpSpPr bwMode="auto">
              <a:xfrm>
                <a:off x="768" y="960"/>
                <a:ext cx="144" cy="288"/>
                <a:chOff x="816" y="816"/>
                <a:chExt cx="384" cy="864"/>
              </a:xfrm>
            </p:grpSpPr>
            <p:sp>
              <p:nvSpPr>
                <p:cNvPr id="94" name="Oval 4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" name="Line 5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7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8" name="Line 8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5" name="Group 10"/>
              <p:cNvGrpSpPr>
                <a:grpSpLocks/>
              </p:cNvGrpSpPr>
              <p:nvPr/>
            </p:nvGrpSpPr>
            <p:grpSpPr bwMode="auto">
              <a:xfrm>
                <a:off x="1056" y="1248"/>
                <a:ext cx="144" cy="288"/>
                <a:chOff x="816" y="816"/>
                <a:chExt cx="384" cy="864"/>
              </a:xfrm>
            </p:grpSpPr>
            <p:sp>
              <p:nvSpPr>
                <p:cNvPr id="89" name="Oval 11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0" name="Line 12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2" name="Line 14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3" name="Line 15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6" name="Group 16"/>
              <p:cNvGrpSpPr>
                <a:grpSpLocks/>
              </p:cNvGrpSpPr>
              <p:nvPr/>
            </p:nvGrpSpPr>
            <p:grpSpPr bwMode="auto">
              <a:xfrm>
                <a:off x="720" y="1344"/>
                <a:ext cx="144" cy="288"/>
                <a:chOff x="816" y="816"/>
                <a:chExt cx="384" cy="864"/>
              </a:xfrm>
            </p:grpSpPr>
            <p:sp>
              <p:nvSpPr>
                <p:cNvPr id="84" name="Oval 17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5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6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7" name="Line 20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1008" y="816"/>
                <a:ext cx="144" cy="288"/>
                <a:chOff x="816" y="816"/>
                <a:chExt cx="384" cy="864"/>
              </a:xfrm>
            </p:grpSpPr>
            <p:sp>
              <p:nvSpPr>
                <p:cNvPr id="79" name="Oval 23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0" name="Line 24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2" name="Line 26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3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8" name="Oval 28"/>
              <p:cNvSpPr>
                <a:spLocks noChangeArrowheads="1"/>
              </p:cNvSpPr>
              <p:nvPr/>
            </p:nvSpPr>
            <p:spPr bwMode="auto">
              <a:xfrm>
                <a:off x="528" y="720"/>
                <a:ext cx="864" cy="10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576" y="1834"/>
              <a:ext cx="64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Customer</a:t>
              </a:r>
            </a:p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Population</a:t>
              </a:r>
            </a:p>
          </p:txBody>
        </p:sp>
      </p:grpSp>
      <p:grpSp>
        <p:nvGrpSpPr>
          <p:cNvPr id="99" name="Group 120"/>
          <p:cNvGrpSpPr>
            <a:grpSpLocks/>
          </p:cNvGrpSpPr>
          <p:nvPr/>
        </p:nvGrpSpPr>
        <p:grpSpPr bwMode="auto">
          <a:xfrm>
            <a:off x="10956748" y="2290010"/>
            <a:ext cx="228600" cy="457200"/>
            <a:chOff x="816" y="816"/>
            <a:chExt cx="384" cy="864"/>
          </a:xfrm>
        </p:grpSpPr>
        <p:sp>
          <p:nvSpPr>
            <p:cNvPr id="100" name="Oval 121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Line 122"/>
            <p:cNvSpPr>
              <a:spLocks noChangeShapeType="1"/>
            </p:cNvSpPr>
            <p:nvPr/>
          </p:nvSpPr>
          <p:spPr bwMode="auto">
            <a:xfrm>
              <a:off x="10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Line 123"/>
            <p:cNvSpPr>
              <a:spLocks noChangeShapeType="1"/>
            </p:cNvSpPr>
            <p:nvPr/>
          </p:nvSpPr>
          <p:spPr bwMode="auto">
            <a:xfrm flipH="1">
              <a:off x="864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Line 124"/>
            <p:cNvSpPr>
              <a:spLocks noChangeShapeType="1"/>
            </p:cNvSpPr>
            <p:nvPr/>
          </p:nvSpPr>
          <p:spPr bwMode="auto">
            <a:xfrm>
              <a:off x="1008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Line 125"/>
            <p:cNvSpPr>
              <a:spLocks noChangeShapeType="1"/>
            </p:cNvSpPr>
            <p:nvPr/>
          </p:nvSpPr>
          <p:spPr bwMode="auto">
            <a:xfrm>
              <a:off x="816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5" name="Group 126"/>
          <p:cNvGrpSpPr>
            <a:grpSpLocks/>
          </p:cNvGrpSpPr>
          <p:nvPr/>
        </p:nvGrpSpPr>
        <p:grpSpPr bwMode="auto">
          <a:xfrm>
            <a:off x="10956748" y="3128210"/>
            <a:ext cx="228600" cy="457200"/>
            <a:chOff x="816" y="816"/>
            <a:chExt cx="384" cy="864"/>
          </a:xfrm>
        </p:grpSpPr>
        <p:sp>
          <p:nvSpPr>
            <p:cNvPr id="106" name="Oval 127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Line 128"/>
            <p:cNvSpPr>
              <a:spLocks noChangeShapeType="1"/>
            </p:cNvSpPr>
            <p:nvPr/>
          </p:nvSpPr>
          <p:spPr bwMode="auto">
            <a:xfrm>
              <a:off x="10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Line 129"/>
            <p:cNvSpPr>
              <a:spLocks noChangeShapeType="1"/>
            </p:cNvSpPr>
            <p:nvPr/>
          </p:nvSpPr>
          <p:spPr bwMode="auto">
            <a:xfrm flipH="1">
              <a:off x="864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Line 130"/>
            <p:cNvSpPr>
              <a:spLocks noChangeShapeType="1"/>
            </p:cNvSpPr>
            <p:nvPr/>
          </p:nvSpPr>
          <p:spPr bwMode="auto">
            <a:xfrm>
              <a:off x="1008" y="153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Line 131"/>
            <p:cNvSpPr>
              <a:spLocks noChangeShapeType="1"/>
            </p:cNvSpPr>
            <p:nvPr/>
          </p:nvSpPr>
          <p:spPr bwMode="auto">
            <a:xfrm>
              <a:off x="816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1" name="Group 165"/>
          <p:cNvGrpSpPr>
            <a:grpSpLocks/>
          </p:cNvGrpSpPr>
          <p:nvPr/>
        </p:nvGrpSpPr>
        <p:grpSpPr bwMode="auto">
          <a:xfrm>
            <a:off x="11109148" y="2213810"/>
            <a:ext cx="846138" cy="1828800"/>
            <a:chOff x="2208" y="768"/>
            <a:chExt cx="533" cy="1152"/>
          </a:xfrm>
        </p:grpSpPr>
        <p:pic>
          <p:nvPicPr>
            <p:cNvPr id="112" name="Picture 70" descr="C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768"/>
              <a:ext cx="433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8" descr="C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96"/>
              <a:ext cx="433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 Box 161"/>
            <p:cNvSpPr txBox="1">
              <a:spLocks noChangeArrowheads="1"/>
            </p:cNvSpPr>
            <p:nvPr/>
          </p:nvSpPr>
          <p:spPr bwMode="auto">
            <a:xfrm>
              <a:off x="2208" y="1728"/>
              <a:ext cx="5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Servers</a:t>
              </a:r>
            </a:p>
          </p:txBody>
        </p:sp>
      </p:grpSp>
      <p:grpSp>
        <p:nvGrpSpPr>
          <p:cNvPr id="115" name="Group 163"/>
          <p:cNvGrpSpPr>
            <a:grpSpLocks/>
          </p:cNvGrpSpPr>
          <p:nvPr/>
        </p:nvGrpSpPr>
        <p:grpSpPr bwMode="auto">
          <a:xfrm>
            <a:off x="9964561" y="2747210"/>
            <a:ext cx="717550" cy="838200"/>
            <a:chOff x="1487" y="1104"/>
            <a:chExt cx="452" cy="528"/>
          </a:xfrm>
        </p:grpSpPr>
        <p:grpSp>
          <p:nvGrpSpPr>
            <p:cNvPr id="116" name="Group 132"/>
            <p:cNvGrpSpPr>
              <a:grpSpLocks/>
            </p:cNvGrpSpPr>
            <p:nvPr/>
          </p:nvGrpSpPr>
          <p:grpSpPr bwMode="auto">
            <a:xfrm>
              <a:off x="1776" y="1104"/>
              <a:ext cx="144" cy="288"/>
              <a:chOff x="816" y="816"/>
              <a:chExt cx="384" cy="864"/>
            </a:xfrm>
          </p:grpSpPr>
          <p:sp>
            <p:nvSpPr>
              <p:cNvPr id="130" name="Oval 133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1" name="Line 13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7" name="Group 138"/>
            <p:cNvGrpSpPr>
              <a:grpSpLocks/>
            </p:cNvGrpSpPr>
            <p:nvPr/>
          </p:nvGrpSpPr>
          <p:grpSpPr bwMode="auto">
            <a:xfrm>
              <a:off x="1632" y="1104"/>
              <a:ext cx="144" cy="288"/>
              <a:chOff x="816" y="816"/>
              <a:chExt cx="384" cy="864"/>
            </a:xfrm>
          </p:grpSpPr>
          <p:sp>
            <p:nvSpPr>
              <p:cNvPr id="125" name="Oval 139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" name="Line 14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Line 141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8" name="Line 142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" name="Line 14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8" name="Group 144"/>
            <p:cNvGrpSpPr>
              <a:grpSpLocks/>
            </p:cNvGrpSpPr>
            <p:nvPr/>
          </p:nvGrpSpPr>
          <p:grpSpPr bwMode="auto">
            <a:xfrm>
              <a:off x="1488" y="1104"/>
              <a:ext cx="144" cy="288"/>
              <a:chOff x="816" y="816"/>
              <a:chExt cx="384" cy="864"/>
            </a:xfrm>
          </p:grpSpPr>
          <p:sp>
            <p:nvSpPr>
              <p:cNvPr id="120" name="Oval 145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1" name="Line 14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" name="Line 147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" name="Line 148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" name="Line 14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9" name="Text Box 162"/>
            <p:cNvSpPr txBox="1">
              <a:spLocks noChangeArrowheads="1"/>
            </p:cNvSpPr>
            <p:nvPr/>
          </p:nvSpPr>
          <p:spPr bwMode="auto">
            <a:xfrm>
              <a:off x="1487" y="1440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6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80"/>
            <a:ext cx="10515600" cy="5118183"/>
          </a:xfrm>
        </p:spPr>
        <p:txBody>
          <a:bodyPr>
            <a:noAutofit/>
          </a:bodyPr>
          <a:lstStyle/>
          <a:p>
            <a:r>
              <a:rPr lang="en-IN" dirty="0" smtClean="0"/>
              <a:t>Population size</a:t>
            </a:r>
          </a:p>
          <a:p>
            <a:pPr lvl="1"/>
            <a:r>
              <a:rPr lang="en-US" altLang="en-US" sz="2800" dirty="0"/>
              <a:t>Potential customers  who can enter</a:t>
            </a:r>
          </a:p>
          <a:p>
            <a:pPr lvl="1"/>
            <a:r>
              <a:rPr lang="en-US" altLang="en-US" sz="2800" dirty="0"/>
              <a:t>Most real systems finite but easier to analyze if infinite</a:t>
            </a:r>
          </a:p>
          <a:p>
            <a:r>
              <a:rPr lang="en-US" altLang="en-US" dirty="0"/>
              <a:t>Number of servers</a:t>
            </a:r>
          </a:p>
          <a:p>
            <a:pPr lvl="1"/>
            <a:r>
              <a:rPr lang="en-US" altLang="en-US" sz="2800" dirty="0"/>
              <a:t>Can be one or more</a:t>
            </a:r>
          </a:p>
          <a:p>
            <a:pPr lvl="1"/>
            <a:r>
              <a:rPr lang="en-US" altLang="en-US" sz="2800" dirty="0"/>
              <a:t>Assume identical, but if not then separate queuing system for each</a:t>
            </a:r>
          </a:p>
          <a:p>
            <a:r>
              <a:rPr lang="en-US" altLang="en-US" dirty="0"/>
              <a:t>System capacity</a:t>
            </a:r>
          </a:p>
          <a:p>
            <a:pPr lvl="1"/>
            <a:r>
              <a:rPr lang="en-US" altLang="en-US" sz="2800" dirty="0"/>
              <a:t>Number that can wait plus be </a:t>
            </a:r>
            <a:r>
              <a:rPr lang="en-US" altLang="en-US" sz="2800" dirty="0" smtClean="0"/>
              <a:t>served</a:t>
            </a:r>
          </a:p>
          <a:p>
            <a:pPr lvl="1"/>
            <a:r>
              <a:rPr lang="en-US" altLang="en-US" sz="2800" dirty="0" smtClean="0"/>
              <a:t>The maximum number of customers who can stay in the system </a:t>
            </a:r>
          </a:p>
          <a:p>
            <a:pPr lvl="1"/>
            <a:r>
              <a:rPr lang="en-US" altLang="en-US" sz="2800" dirty="0" smtClean="0"/>
              <a:t>Includes those waiting for service as well as those receiving service</a:t>
            </a:r>
            <a:endParaRPr lang="en-US" altLang="en-US" sz="2800" dirty="0"/>
          </a:p>
          <a:p>
            <a:pPr lvl="1"/>
            <a:r>
              <a:rPr lang="en-US" altLang="en-US" sz="2800" dirty="0"/>
              <a:t>Most systems have finite queue length,  but easier to analyze if infinite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06" y="3088110"/>
            <a:ext cx="10515600" cy="3537279"/>
          </a:xfrm>
        </p:spPr>
        <p:txBody>
          <a:bodyPr>
            <a:normAutofit/>
          </a:bodyPr>
          <a:lstStyle/>
          <a:p>
            <a:r>
              <a:rPr lang="en-US" altLang="en-US" dirty="0"/>
              <a:t>Arrival process</a:t>
            </a:r>
          </a:p>
          <a:p>
            <a:pPr lvl="1"/>
            <a:r>
              <a:rPr lang="en-US" altLang="en-US" sz="2800" dirty="0"/>
              <a:t>Students </a:t>
            </a:r>
            <a:r>
              <a:rPr lang="en-US" altLang="en-US" sz="2800"/>
              <a:t>arrive </a:t>
            </a:r>
            <a:r>
              <a:rPr lang="en-US" altLang="en-US" sz="2800" smtClean="0"/>
              <a:t>at </a:t>
            </a:r>
            <a:r>
              <a:rPr lang="en-US" altLang="en-US" sz="2800" dirty="0"/>
              <a:t>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</a:t>
            </a:r>
            <a:r>
              <a:rPr lang="en-US" altLang="en-US" sz="2800" dirty="0" err="1"/>
              <a:t>t</a:t>
            </a:r>
            <a:r>
              <a:rPr lang="en-US" altLang="en-US" sz="2800" baseline="-25000" dirty="0" err="1"/>
              <a:t>j</a:t>
            </a:r>
            <a:endParaRPr lang="en-US" altLang="en-US" sz="2800" baseline="-25000" dirty="0"/>
          </a:p>
          <a:p>
            <a:pPr lvl="1"/>
            <a:r>
              <a:rPr lang="en-US" altLang="en-US" sz="2800" dirty="0" err="1"/>
              <a:t>Interarrival</a:t>
            </a:r>
            <a:r>
              <a:rPr lang="en-US" altLang="en-US" sz="2800" dirty="0"/>
              <a:t> times </a:t>
            </a:r>
            <a:r>
              <a:rPr lang="en-US" altLang="en-US" sz="2800" dirty="0" smtClean="0"/>
              <a:t>are</a:t>
            </a:r>
          </a:p>
          <a:p>
            <a:pPr marL="457200" lvl="1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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=t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-t</a:t>
            </a:r>
            <a:r>
              <a:rPr lang="en-US" altLang="en-US" sz="2800" baseline="-25000" dirty="0"/>
              <a:t>j-1</a:t>
            </a:r>
          </a:p>
          <a:p>
            <a:pPr lvl="1"/>
            <a:r>
              <a:rPr lang="en-US" altLang="en-US" sz="2800" dirty="0"/>
              <a:t>Usually assume independent, identically distributed (IID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lvl="1"/>
            <a:r>
              <a:rPr lang="en-US" altLang="en-US" sz="2800" dirty="0"/>
              <a:t>Most common are Poisson arrivals</a:t>
            </a:r>
          </a:p>
          <a:p>
            <a:pPr lvl="2"/>
            <a:r>
              <a:rPr lang="en-US" altLang="en-US" sz="2800" dirty="0"/>
              <a:t>IID and exponentially distributed (f(x)=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e</a:t>
            </a:r>
            <a:r>
              <a:rPr lang="en-US" altLang="en-US" sz="2800" baseline="30000" dirty="0"/>
              <a:t>-</a:t>
            </a:r>
            <a:r>
              <a:rPr lang="en-US" altLang="en-US" sz="2800" baseline="30000" dirty="0">
                <a:sym typeface="Symbol" panose="05050102010706020507" pitchFamily="18" charset="2"/>
              </a:rPr>
              <a:t></a:t>
            </a:r>
            <a:r>
              <a:rPr lang="en-US" altLang="en-US" sz="2800" baseline="30000" dirty="0"/>
              <a:t>x</a:t>
            </a:r>
            <a:r>
              <a:rPr lang="en-US" altLang="en-US" sz="2800" dirty="0"/>
              <a:t>)</a:t>
            </a:r>
            <a:endParaRPr lang="en-US" altLang="en-US" sz="2800" baseline="30000" dirty="0"/>
          </a:p>
          <a:p>
            <a:pPr lvl="1"/>
            <a:endParaRPr lang="en-US" altLang="en-US" sz="28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73506" y="421110"/>
            <a:ext cx="1371600" cy="2286000"/>
            <a:chOff x="432" y="720"/>
            <a:chExt cx="864" cy="144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432" y="720"/>
              <a:ext cx="864" cy="1056"/>
              <a:chOff x="528" y="720"/>
              <a:chExt cx="864" cy="1056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768" y="960"/>
                <a:ext cx="144" cy="288"/>
                <a:chOff x="816" y="816"/>
                <a:chExt cx="384" cy="864"/>
              </a:xfrm>
            </p:grpSpPr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9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11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12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1056" y="1248"/>
                <a:ext cx="144" cy="288"/>
                <a:chOff x="816" y="816"/>
                <a:chExt cx="384" cy="864"/>
              </a:xfrm>
            </p:grpSpPr>
            <p:sp>
              <p:nvSpPr>
                <p:cNvPr id="22" name="Oval 14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18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720" y="1344"/>
                <a:ext cx="144" cy="288"/>
                <a:chOff x="816" y="816"/>
                <a:chExt cx="384" cy="864"/>
              </a:xfrm>
            </p:grpSpPr>
            <p:sp>
              <p:nvSpPr>
                <p:cNvPr id="17" name="Oval 20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1008" y="816"/>
                <a:ext cx="144" cy="288"/>
                <a:chOff x="816" y="816"/>
                <a:chExt cx="384" cy="864"/>
              </a:xfrm>
            </p:grpSpPr>
            <p:sp>
              <p:nvSpPr>
                <p:cNvPr id="12" name="Oval 26"/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" name="Line 27"/>
                <p:cNvSpPr>
                  <a:spLocks noChangeShapeType="1"/>
                </p:cNvSpPr>
                <p:nvPr/>
              </p:nvSpPr>
              <p:spPr bwMode="auto">
                <a:xfrm>
                  <a:off x="1008" y="110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864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" name="Line 29"/>
                <p:cNvSpPr>
                  <a:spLocks noChangeShapeType="1"/>
                </p:cNvSpPr>
                <p:nvPr/>
              </p:nvSpPr>
              <p:spPr bwMode="auto">
                <a:xfrm>
                  <a:off x="1008" y="1536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" name="Oval 31"/>
              <p:cNvSpPr>
                <a:spLocks noChangeArrowheads="1"/>
              </p:cNvSpPr>
              <p:nvPr/>
            </p:nvSpPr>
            <p:spPr bwMode="auto">
              <a:xfrm>
                <a:off x="528" y="720"/>
                <a:ext cx="864" cy="10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576" y="1834"/>
              <a:ext cx="64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Customer</a:t>
              </a:r>
            </a:p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Population</a:t>
              </a: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3088106" y="954510"/>
            <a:ext cx="717550" cy="838200"/>
            <a:chOff x="1487" y="1104"/>
            <a:chExt cx="452" cy="528"/>
          </a:xfrm>
        </p:grpSpPr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1776" y="1104"/>
              <a:ext cx="144" cy="288"/>
              <a:chOff x="816" y="816"/>
              <a:chExt cx="384" cy="864"/>
            </a:xfrm>
          </p:grpSpPr>
          <p:sp>
            <p:nvSpPr>
              <p:cNvPr id="47" name="Oval 35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Line 37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Line 38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Line 3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1632" y="1104"/>
              <a:ext cx="144" cy="288"/>
              <a:chOff x="816" y="816"/>
              <a:chExt cx="384" cy="864"/>
            </a:xfrm>
          </p:grpSpPr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5" name="Group 46"/>
            <p:cNvGrpSpPr>
              <a:grpSpLocks/>
            </p:cNvGrpSpPr>
            <p:nvPr/>
          </p:nvGrpSpPr>
          <p:grpSpPr bwMode="auto">
            <a:xfrm>
              <a:off x="1488" y="1104"/>
              <a:ext cx="144" cy="288"/>
              <a:chOff x="816" y="816"/>
              <a:chExt cx="384" cy="864"/>
            </a:xfrm>
          </p:grpSpPr>
          <p:sp>
            <p:nvSpPr>
              <p:cNvPr id="37" name="Oval 47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4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Line 49"/>
              <p:cNvSpPr>
                <a:spLocks noChangeShapeType="1"/>
              </p:cNvSpPr>
              <p:nvPr/>
            </p:nvSpPr>
            <p:spPr bwMode="auto">
              <a:xfrm flipH="1">
                <a:off x="864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Line 50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" name="Text Box 52"/>
            <p:cNvSpPr txBox="1">
              <a:spLocks noChangeArrowheads="1"/>
            </p:cNvSpPr>
            <p:nvPr/>
          </p:nvSpPr>
          <p:spPr bwMode="auto">
            <a:xfrm>
              <a:off x="1487" y="1440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latin typeface="Comic Sans MS" panose="030F0702030302020204" pitchFamily="66" charset="0"/>
                </a:rPr>
                <a:t>Queue</a:t>
              </a:r>
            </a:p>
          </p:txBody>
        </p:sp>
      </p:grp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1945106" y="1335510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2097506" y="878310"/>
            <a:ext cx="8191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Arrival</a:t>
            </a:r>
          </a:p>
          <a:p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3611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Service time distribution</a:t>
            </a:r>
          </a:p>
          <a:p>
            <a:pPr lvl="1"/>
            <a:r>
              <a:rPr lang="en-US" altLang="en-US" sz="2200" dirty="0"/>
              <a:t>Amount of time each customer at server</a:t>
            </a:r>
          </a:p>
          <a:p>
            <a:pPr lvl="1"/>
            <a:r>
              <a:rPr lang="en-US" altLang="en-US" sz="2200" dirty="0"/>
              <a:t>Again, usually IID</a:t>
            </a:r>
          </a:p>
          <a:p>
            <a:pPr lvl="1"/>
            <a:r>
              <a:rPr lang="en-US" altLang="en-US" sz="2200" dirty="0"/>
              <a:t>Most common are </a:t>
            </a:r>
            <a:r>
              <a:rPr lang="en-US" altLang="en-US" sz="2200" dirty="0" smtClean="0"/>
              <a:t>exponential</a:t>
            </a:r>
          </a:p>
          <a:p>
            <a:r>
              <a:rPr lang="en-US" altLang="en-US" sz="2400" dirty="0"/>
              <a:t>Service discipline</a:t>
            </a:r>
          </a:p>
          <a:p>
            <a:pPr lvl="1"/>
            <a:r>
              <a:rPr lang="en-US" altLang="en-US" sz="2200" dirty="0"/>
              <a:t>Order customers called for servicing</a:t>
            </a:r>
          </a:p>
          <a:p>
            <a:pPr lvl="1"/>
            <a:r>
              <a:rPr lang="en-US" altLang="en-US" sz="2200" dirty="0"/>
              <a:t>Most common is FCFS </a:t>
            </a:r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021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ambda = \sum_{i=1}^k \lambda_i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63.625"/>
  <p:tag name="PICTUREFILESIZE" val="123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_2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1.875"/>
  <p:tag name="PICTUREFILESIZE" val="7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_k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8.25"/>
  <p:tag name="PICTUREFILESIZE" val="7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ambda_1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8.25"/>
  <p:tag name="PICTUREFILESIZE" val="10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ambda_2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8.25"/>
  <p:tag name="PICTUREFILESIZE" val="10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ambda_k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8.25"/>
  <p:tag name="PICTUREFILESIZE" val="10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_1\lambda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0.5"/>
  <p:tag name="PICTUREFILESIZE" val="16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_2\lambda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0.5"/>
  <p:tag name="PICTUREFILESIZE" val="16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_k\lambda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6.875"/>
  <p:tag name="PICTUREFILESIZE" val="16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ambda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5"/>
  <p:tag name="PICTUREFILESIZE" val="5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_1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8.25"/>
  <p:tag name="PICTUREFILESIZE" val="7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23C3C618D6741938E99399A8DC955" ma:contentTypeVersion="5" ma:contentTypeDescription="Create a new document." ma:contentTypeScope="" ma:versionID="2028e085f9d1876f820e3228b9cb30a7">
  <xsd:schema xmlns:xsd="http://www.w3.org/2001/XMLSchema" xmlns:xs="http://www.w3.org/2001/XMLSchema" xmlns:p="http://schemas.microsoft.com/office/2006/metadata/properties" xmlns:ns2="9a99706f-5bf1-4db1-819e-fbec8fb555c8" xmlns:ns3="b0ea1c6f-c8ba-4c5b-ba36-c744eaf80ecc" targetNamespace="http://schemas.microsoft.com/office/2006/metadata/properties" ma:root="true" ma:fieldsID="3c68c53b84d54aa1a8a6bba3c90fa1fd" ns2:_="" ns3:_="">
    <xsd:import namespace="9a99706f-5bf1-4db1-819e-fbec8fb555c8"/>
    <xsd:import namespace="b0ea1c6f-c8ba-4c5b-ba36-c744eaf80e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9706f-5bf1-4db1-819e-fbec8fb555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a1c6f-c8ba-4c5b-ba36-c744eaf80e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62952C-5853-4C51-80A9-BC5030F6A8E6}"/>
</file>

<file path=customXml/itemProps2.xml><?xml version="1.0" encoding="utf-8"?>
<ds:datastoreItem xmlns:ds="http://schemas.openxmlformats.org/officeDocument/2006/customXml" ds:itemID="{BC1E7BE3-A153-4693-A296-E42386F58042}"/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1807</Words>
  <Application>Microsoft Office PowerPoint</Application>
  <PresentationFormat>Widescreen</PresentationFormat>
  <Paragraphs>339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SimSun</vt:lpstr>
      <vt:lpstr>Arial</vt:lpstr>
      <vt:lpstr>Calibri</vt:lpstr>
      <vt:lpstr>Calibri Light</vt:lpstr>
      <vt:lpstr>Comic Sans MS</vt:lpstr>
      <vt:lpstr>Courier New</vt:lpstr>
      <vt:lpstr>等线</vt:lpstr>
      <vt:lpstr>Helvetica</vt:lpstr>
      <vt:lpstr>Symbol</vt:lpstr>
      <vt:lpstr>Tahoma</vt:lpstr>
      <vt:lpstr>Times</vt:lpstr>
      <vt:lpstr>Times New Roman</vt:lpstr>
      <vt:lpstr>Times New Roman (Hebrew)</vt:lpstr>
      <vt:lpstr>Wingdings</vt:lpstr>
      <vt:lpstr>Office Theme</vt:lpstr>
      <vt:lpstr>Equation</vt:lpstr>
      <vt:lpstr>Photo Editor Photo</vt:lpstr>
      <vt:lpstr>Queueing Theory</vt:lpstr>
      <vt:lpstr>Introduction</vt:lpstr>
      <vt:lpstr> Delay Models</vt:lpstr>
      <vt:lpstr>Queue Model</vt:lpstr>
      <vt:lpstr>Queuing Theory</vt:lpstr>
      <vt:lpstr>Queuing Notation</vt:lpstr>
      <vt:lpstr>Notation</vt:lpstr>
      <vt:lpstr>PowerPoint Presentation</vt:lpstr>
      <vt:lpstr>PowerPoint Presentation</vt:lpstr>
      <vt:lpstr>PowerPoint Presentation</vt:lpstr>
      <vt:lpstr>Variables for all queues</vt:lpstr>
      <vt:lpstr>Rules for All Queues (1 of 4)</vt:lpstr>
      <vt:lpstr>Rules for All Queues (2 of 4)</vt:lpstr>
      <vt:lpstr>Rules for All Queues (3 of 4)</vt:lpstr>
      <vt:lpstr>Rules for All Queues (4 of 4)</vt:lpstr>
      <vt:lpstr>Little’s Law </vt:lpstr>
      <vt:lpstr>Proving Little’s Law </vt:lpstr>
      <vt:lpstr>Definitions </vt:lpstr>
      <vt:lpstr>Proof: Method 1: Definition </vt:lpstr>
      <vt:lpstr>What is a Stochastic Process?</vt:lpstr>
      <vt:lpstr>Types of Stochastic Processes  </vt:lpstr>
      <vt:lpstr>Types of Stochastic Processes  </vt:lpstr>
      <vt:lpstr>Types of Stochastic Processes  </vt:lpstr>
      <vt:lpstr>Types of Stochastic Processes  </vt:lpstr>
      <vt:lpstr>PowerPoint Presentation</vt:lpstr>
      <vt:lpstr>PowerPoint Presentation</vt:lpstr>
      <vt:lpstr>PASTA property</vt:lpstr>
      <vt:lpstr>Types of Stochastic Processes  </vt:lpstr>
      <vt:lpstr>Model Queuing System  </vt:lpstr>
      <vt:lpstr>Kendall Notation </vt:lpstr>
      <vt:lpstr>Distributions</vt:lpstr>
      <vt:lpstr>Queueing Model Classification</vt:lpstr>
      <vt:lpstr>M/M/1 queue model </vt:lpstr>
      <vt:lpstr>The M/M/1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Theory</dc:title>
  <dc:creator>MOUMITA</dc:creator>
  <cp:lastModifiedBy>MOUMITA</cp:lastModifiedBy>
  <cp:revision>48</cp:revision>
  <dcterms:created xsi:type="dcterms:W3CDTF">2021-01-18T14:37:09Z</dcterms:created>
  <dcterms:modified xsi:type="dcterms:W3CDTF">2022-01-31T03:34:22Z</dcterms:modified>
</cp:coreProperties>
</file>