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3" r:id="rId1"/>
  </p:sldMasterIdLst>
  <p:notesMasterIdLst>
    <p:notesMasterId r:id="rId53"/>
  </p:notesMasterIdLst>
  <p:sldIdLst>
    <p:sldId id="264" r:id="rId2"/>
    <p:sldId id="408" r:id="rId3"/>
    <p:sldId id="379" r:id="rId4"/>
    <p:sldId id="409" r:id="rId5"/>
    <p:sldId id="381" r:id="rId6"/>
    <p:sldId id="410" r:id="rId7"/>
    <p:sldId id="422" r:id="rId8"/>
    <p:sldId id="421" r:id="rId9"/>
    <p:sldId id="420" r:id="rId10"/>
    <p:sldId id="426" r:id="rId11"/>
    <p:sldId id="427" r:id="rId12"/>
    <p:sldId id="459" r:id="rId13"/>
    <p:sldId id="428" r:id="rId14"/>
    <p:sldId id="481" r:id="rId15"/>
    <p:sldId id="463" r:id="rId16"/>
    <p:sldId id="480" r:id="rId17"/>
    <p:sldId id="429" r:id="rId18"/>
    <p:sldId id="446" r:id="rId19"/>
    <p:sldId id="447" r:id="rId20"/>
    <p:sldId id="442" r:id="rId21"/>
    <p:sldId id="462" r:id="rId22"/>
    <p:sldId id="449" r:id="rId23"/>
    <p:sldId id="450" r:id="rId24"/>
    <p:sldId id="448" r:id="rId25"/>
    <p:sldId id="430" r:id="rId26"/>
    <p:sldId id="432" r:id="rId27"/>
    <p:sldId id="433" r:id="rId28"/>
    <p:sldId id="478" r:id="rId29"/>
    <p:sldId id="479" r:id="rId30"/>
    <p:sldId id="477" r:id="rId31"/>
    <p:sldId id="464" r:id="rId32"/>
    <p:sldId id="465" r:id="rId33"/>
    <p:sldId id="466" r:id="rId34"/>
    <p:sldId id="467" r:id="rId35"/>
    <p:sldId id="468" r:id="rId36"/>
    <p:sldId id="469" r:id="rId37"/>
    <p:sldId id="470" r:id="rId38"/>
    <p:sldId id="471" r:id="rId39"/>
    <p:sldId id="475" r:id="rId40"/>
    <p:sldId id="482" r:id="rId41"/>
    <p:sldId id="476" r:id="rId42"/>
    <p:sldId id="461" r:id="rId43"/>
    <p:sldId id="431" r:id="rId44"/>
    <p:sldId id="441" r:id="rId45"/>
    <p:sldId id="440" r:id="rId46"/>
    <p:sldId id="472" r:id="rId47"/>
    <p:sldId id="460" r:id="rId48"/>
    <p:sldId id="451" r:id="rId49"/>
    <p:sldId id="452" r:id="rId50"/>
    <p:sldId id="453" r:id="rId51"/>
    <p:sldId id="45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CF9"/>
    <a:srgbClr val="18ACFE"/>
    <a:srgbClr val="45FFFE"/>
    <a:srgbClr val="7F1EFF"/>
    <a:srgbClr val="FC33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5" autoAdjust="0"/>
    <p:restoredTop sz="87228" autoAdjust="0"/>
  </p:normalViewPr>
  <p:slideViewPr>
    <p:cSldViewPr snapToGrid="0">
      <p:cViewPr varScale="1">
        <p:scale>
          <a:sx n="115" d="100"/>
          <a:sy n="115" d="100"/>
        </p:scale>
        <p:origin x="-96" y="-4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8FE86-1C8C-4C16-B7EB-B5AFDA89BA45}" type="datetimeFigureOut">
              <a:rPr lang="en-US" smtClean="0"/>
              <a:t>02/10/20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885EE-7F50-4A2F-939C-BC6A3C810DBA}" type="slidenum">
              <a:rPr lang="en-US" smtClean="0"/>
              <a:t>‹#›</a:t>
            </a:fld>
            <a:endParaRPr lang="en-US"/>
          </a:p>
        </p:txBody>
      </p:sp>
    </p:spTree>
    <p:extLst>
      <p:ext uri="{BB962C8B-B14F-4D97-AF65-F5344CB8AC3E}">
        <p14:creationId xmlns:p14="http://schemas.microsoft.com/office/powerpoint/2010/main" val="169821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6885EE-7F50-4A2F-939C-BC6A3C810DBA}" type="slidenum">
              <a:rPr lang="en-US" smtClean="0"/>
              <a:t>1</a:t>
            </a:fld>
            <a:endParaRPr lang="en-US"/>
          </a:p>
        </p:txBody>
      </p:sp>
    </p:spTree>
    <p:extLst>
      <p:ext uri="{BB962C8B-B14F-4D97-AF65-F5344CB8AC3E}">
        <p14:creationId xmlns:p14="http://schemas.microsoft.com/office/powerpoint/2010/main" val="381269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073C1A2E-2D90-439F-A78B-5356133E9B91}" type="datetime1">
              <a:rPr lang="en-US" smtClean="0"/>
              <a:t>02/10/20</a:t>
            </a:fld>
            <a:endParaRPr lang="en-US"/>
          </a:p>
        </p:txBody>
      </p:sp>
      <p:sp>
        <p:nvSpPr>
          <p:cNvPr id="16" name="Slide Number Placeholder 15"/>
          <p:cNvSpPr>
            <a:spLocks noGrp="1"/>
          </p:cNvSpPr>
          <p:nvPr>
            <p:ph type="sldNum" sz="quarter" idx="11"/>
          </p:nvPr>
        </p:nvSpPr>
        <p:spPr/>
        <p:txBody>
          <a:bodyPr/>
          <a:lstStyle/>
          <a:p>
            <a:fld id="{0FB56013-B943-42BA-886F-6F9D4EB85E9D}"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14B50D-F1A2-4D3B-B60C-B92E7AFF9791}" type="datetime1">
              <a:rPr lang="en-US" smtClean="0"/>
              <a:t>02/10/20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CDD2B-ADDD-4D8E-A7BA-8E50E0387B4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52BA68-ABED-4493-9D56-965C97BDA956}" type="datetime1">
              <a:rPr lang="en-US" smtClean="0"/>
              <a:t>02/10/20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CDD2B-ADDD-4D8E-A7BA-8E50E0387B4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4FD34CE5-7EB7-48F6-BC1B-BD58905E88DC}" type="datetime1">
              <a:rPr lang="en-US" smtClean="0"/>
              <a:t>02/10/20</a:t>
            </a:fld>
            <a:endParaRPr lang="en-US"/>
          </a:p>
        </p:txBody>
      </p:sp>
      <p:sp>
        <p:nvSpPr>
          <p:cNvPr id="15" name="Slide Number Placeholder 14"/>
          <p:cNvSpPr>
            <a:spLocks noGrp="1"/>
          </p:cNvSpPr>
          <p:nvPr>
            <p:ph type="sldNum" sz="quarter" idx="11"/>
          </p:nvPr>
        </p:nvSpPr>
        <p:spPr/>
        <p:txBody>
          <a:bodyPr/>
          <a:lstStyle/>
          <a:p>
            <a:fld id="{FFACDD2B-ADDD-4D8E-A7BA-8E50E0387B41}"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7221661F-D85B-4E70-86CA-1E7A5CBD603A}" type="datetime1">
              <a:rPr lang="en-US" smtClean="0"/>
              <a:t>02/10/20</a:t>
            </a:fld>
            <a:endParaRPr lang="en-US"/>
          </a:p>
        </p:txBody>
      </p:sp>
      <p:sp>
        <p:nvSpPr>
          <p:cNvPr id="13" name="Slide Number Placeholder 12"/>
          <p:cNvSpPr>
            <a:spLocks noGrp="1"/>
          </p:cNvSpPr>
          <p:nvPr>
            <p:ph type="sldNum" sz="quarter" idx="11"/>
          </p:nvPr>
        </p:nvSpPr>
        <p:spPr/>
        <p:txBody>
          <a:bodyPr/>
          <a:lstStyle/>
          <a:p>
            <a:fld id="{FFACDD2B-ADDD-4D8E-A7BA-8E50E0387B4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AE8ECBF9-AAC4-4A53-AA48-82E077A45028}" type="datetime1">
              <a:rPr lang="en-US" smtClean="0"/>
              <a:t>02/10/20</a:t>
            </a:fld>
            <a:endParaRPr lang="en-US"/>
          </a:p>
        </p:txBody>
      </p:sp>
      <p:sp>
        <p:nvSpPr>
          <p:cNvPr id="9" name="Slide Number Placeholder 8"/>
          <p:cNvSpPr>
            <a:spLocks noGrp="1"/>
          </p:cNvSpPr>
          <p:nvPr>
            <p:ph type="sldNum" sz="quarter" idx="11"/>
          </p:nvPr>
        </p:nvSpPr>
        <p:spPr/>
        <p:txBody>
          <a:bodyPr/>
          <a:lstStyle/>
          <a:p>
            <a:fld id="{FFACDD2B-ADDD-4D8E-A7BA-8E50E0387B4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F8B608A4-7FFF-491B-8B90-1CDB5886B040}" type="datetime1">
              <a:rPr lang="en-US" smtClean="0"/>
              <a:t>02/10/20</a:t>
            </a:fld>
            <a:endParaRPr lang="en-US"/>
          </a:p>
        </p:txBody>
      </p:sp>
      <p:sp>
        <p:nvSpPr>
          <p:cNvPr id="15" name="Slide Number Placeholder 14"/>
          <p:cNvSpPr>
            <a:spLocks noGrp="1"/>
          </p:cNvSpPr>
          <p:nvPr>
            <p:ph type="sldNum" sz="quarter" idx="11"/>
          </p:nvPr>
        </p:nvSpPr>
        <p:spPr/>
        <p:txBody>
          <a:bodyPr/>
          <a:lstStyle/>
          <a:p>
            <a:fld id="{FFACDD2B-ADDD-4D8E-A7BA-8E50E0387B41}"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9B00987E-3E63-431A-A6DE-250AEFA5800F}" type="datetime1">
              <a:rPr lang="en-US" smtClean="0"/>
              <a:t>02/10/20</a:t>
            </a:fld>
            <a:endParaRPr lang="en-US"/>
          </a:p>
        </p:txBody>
      </p:sp>
      <p:sp>
        <p:nvSpPr>
          <p:cNvPr id="8" name="Slide Number Placeholder 7"/>
          <p:cNvSpPr>
            <a:spLocks noGrp="1"/>
          </p:cNvSpPr>
          <p:nvPr>
            <p:ph type="sldNum" sz="quarter" idx="11"/>
          </p:nvPr>
        </p:nvSpPr>
        <p:spPr/>
        <p:txBody>
          <a:bodyPr/>
          <a:lstStyle/>
          <a:p>
            <a:fld id="{FFACDD2B-ADDD-4D8E-A7BA-8E50E0387B4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92509DF-65B8-4645-B389-D9169152B929}" type="datetime1">
              <a:rPr lang="en-US" smtClean="0"/>
              <a:t>02/10/20</a:t>
            </a:fld>
            <a:endParaRPr lang="en-US"/>
          </a:p>
        </p:txBody>
      </p:sp>
      <p:sp>
        <p:nvSpPr>
          <p:cNvPr id="6" name="Slide Number Placeholder 5"/>
          <p:cNvSpPr>
            <a:spLocks noGrp="1"/>
          </p:cNvSpPr>
          <p:nvPr>
            <p:ph type="sldNum" sz="quarter" idx="11"/>
          </p:nvPr>
        </p:nvSpPr>
        <p:spPr/>
        <p:txBody>
          <a:bodyPr/>
          <a:lstStyle/>
          <a:p>
            <a:fld id="{FFACDD2B-ADDD-4D8E-A7BA-8E50E0387B41}"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C472D2AE-E624-4CEF-A4B1-E908E8DD12D6}" type="datetime1">
              <a:rPr lang="en-US" smtClean="0"/>
              <a:t>02/10/20</a:t>
            </a:fld>
            <a:endParaRPr lang="en-US"/>
          </a:p>
        </p:txBody>
      </p:sp>
      <p:sp>
        <p:nvSpPr>
          <p:cNvPr id="16" name="Slide Number Placeholder 15"/>
          <p:cNvSpPr>
            <a:spLocks noGrp="1"/>
          </p:cNvSpPr>
          <p:nvPr>
            <p:ph type="sldNum" sz="quarter" idx="11"/>
          </p:nvPr>
        </p:nvSpPr>
        <p:spPr/>
        <p:txBody>
          <a:bodyPr/>
          <a:lstStyle/>
          <a:p>
            <a:fld id="{2754ED01-E2A0-4C1E-8E21-014B99041579}"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31C59D3F-DA96-4F70-B2AF-FE0B3D952428}" type="datetime1">
              <a:rPr lang="en-US" smtClean="0"/>
              <a:t>02/10/20</a:t>
            </a:fld>
            <a:endParaRPr lang="en-US"/>
          </a:p>
        </p:txBody>
      </p:sp>
      <p:sp>
        <p:nvSpPr>
          <p:cNvPr id="14" name="Slide Number Placeholder 13"/>
          <p:cNvSpPr>
            <a:spLocks noGrp="1"/>
          </p:cNvSpPr>
          <p:nvPr>
            <p:ph type="sldNum" sz="quarter" idx="11"/>
          </p:nvPr>
        </p:nvSpPr>
        <p:spPr/>
        <p:txBody>
          <a:bodyPr/>
          <a:lstStyle/>
          <a:p>
            <a:fld id="{FFACDD2B-ADDD-4D8E-A7BA-8E50E0387B41}"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5"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1C898787-D7C3-421E-88AF-726460A2D0CD}" type="datetime1">
              <a:rPr lang="en-US" smtClean="0"/>
              <a:t>02/10/20</a:t>
            </a:fld>
            <a:endParaRPr lang="en-US"/>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FFACDD2B-ADDD-4D8E-A7BA-8E50E0387B41}" type="slidenum">
              <a:rPr lang="en-US" smtClean="0"/>
              <a:t>‹#›</a:t>
            </a:fld>
            <a:endParaRPr lang="en-US"/>
          </a:p>
        </p:txBody>
      </p:sp>
      <p:pic>
        <p:nvPicPr>
          <p:cNvPr id="11" name="Picture 10"/>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 y="5344107"/>
            <a:ext cx="1175657" cy="1513897"/>
          </a:xfrm>
          <a:prstGeom prst="rect">
            <a:avLst/>
          </a:prstGeom>
          <a:effectLst>
            <a:glow rad="127000">
              <a:schemeClr val="accent1">
                <a:alpha val="0"/>
              </a:schemeClr>
            </a:glow>
          </a:effectLst>
        </p:spPr>
      </p:pic>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614494" y="28317"/>
            <a:ext cx="2558660" cy="1264279"/>
          </a:xfrm>
          <a:prstGeom prst="rect">
            <a:avLst/>
          </a:prstGeom>
        </p:spPr>
      </p:pic>
      <p:pic>
        <p:nvPicPr>
          <p:cNvPr id="13" name="Picture 12"/>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8850" y="28313"/>
            <a:ext cx="873791" cy="884712"/>
          </a:xfrm>
          <a:prstGeom prst="rect">
            <a:avLst/>
          </a:prstGeom>
        </p:spPr>
      </p:pic>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3.png"/><Relationship Id="rId5" Type="http://schemas.openxmlformats.org/officeDocument/2006/relationships/image" Target="../media/image34.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7.png"/><Relationship Id="rId5" Type="http://schemas.openxmlformats.org/officeDocument/2006/relationships/image" Target="../media/image38.png"/><Relationship Id="rId1" Type="http://schemas.openxmlformats.org/officeDocument/2006/relationships/slideLayout" Target="../slideLayouts/slideLayout7.xml"/><Relationship Id="rId2"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3" y="805551"/>
            <a:ext cx="5486399" cy="1754327"/>
          </a:xfrm>
          <a:prstGeom prst="rect">
            <a:avLst/>
          </a:prstGeom>
          <a:solidFill>
            <a:srgbClr val="25CCF9"/>
          </a:solidFill>
        </p:spPr>
        <p:txBody>
          <a:bodyPr wrap="square" rtlCol="0">
            <a:spAutoFit/>
          </a:bodyPr>
          <a:lstStyle/>
          <a:p>
            <a:pPr algn="ctr"/>
            <a:r>
              <a:rPr lang="en-US" sz="3600" b="1" dirty="0" smtClean="0">
                <a:latin typeface="Times New Roman" panose="02020603050405020304" pitchFamily="18" charset="0"/>
                <a:cs typeface="Times New Roman" panose="02020603050405020304" pitchFamily="18" charset="0"/>
              </a:rPr>
              <a:t>NPTEL MOOCs course on</a:t>
            </a:r>
          </a:p>
          <a:p>
            <a:pPr algn="ctr"/>
            <a:r>
              <a:rPr lang="en-US" sz="3600" b="1" dirty="0" smtClean="0">
                <a:latin typeface="Times New Roman" panose="02020603050405020304" pitchFamily="18" charset="0"/>
                <a:cs typeface="Times New Roman" panose="02020603050405020304" pitchFamily="18" charset="0"/>
              </a:rPr>
              <a:t>Phonetics and Phonology:</a:t>
            </a:r>
          </a:p>
          <a:p>
            <a:pPr algn="ctr"/>
            <a:r>
              <a:rPr lang="en-US" sz="3600" b="1" dirty="0" smtClean="0">
                <a:latin typeface="Times New Roman" panose="02020603050405020304" pitchFamily="18" charset="0"/>
                <a:cs typeface="Times New Roman" panose="02020603050405020304" pitchFamily="18" charset="0"/>
              </a:rPr>
              <a:t>A Broad overview</a:t>
            </a:r>
            <a:endParaRPr lang="en-US" sz="36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724743" y="4005962"/>
            <a:ext cx="2742519" cy="461665"/>
          </a:xfrm>
          <a:prstGeom prst="rect">
            <a:avLst/>
          </a:prstGeom>
          <a:solidFill>
            <a:srgbClr val="25CCF9"/>
          </a:solid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Shakuntala Mahanta</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488872" y="5127174"/>
            <a:ext cx="5214259" cy="707886"/>
          </a:xfrm>
          <a:prstGeom prst="rect">
            <a:avLst/>
          </a:prstGeom>
          <a:solidFill>
            <a:srgbClr val="25CCF9"/>
          </a:solid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Department of Humanities and Social Sciences</a:t>
            </a:r>
          </a:p>
          <a:p>
            <a:pPr algn="ctr"/>
            <a:r>
              <a:rPr lang="en-US" sz="2000" dirty="0" smtClean="0">
                <a:latin typeface="Times New Roman" panose="02020603050405020304" pitchFamily="18" charset="0"/>
                <a:cs typeface="Times New Roman" panose="02020603050405020304" pitchFamily="18" charset="0"/>
              </a:rPr>
              <a:t>Indian Institute of Technology Guwahati</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1"/>
          </p:nvPr>
        </p:nvSpPr>
        <p:spPr/>
        <p:txBody>
          <a:bodyPr/>
          <a:lstStyle/>
          <a:p>
            <a:fld id="{FFACDD2B-ADDD-4D8E-A7BA-8E50E0387B41}" type="slidenum">
              <a:rPr lang="en-US" smtClean="0"/>
              <a:t>1</a:t>
            </a:fld>
            <a:endParaRPr lang="en-US"/>
          </a:p>
        </p:txBody>
      </p:sp>
    </p:spTree>
    <p:extLst>
      <p:ext uri="{BB962C8B-B14F-4D97-AF65-F5344CB8AC3E}">
        <p14:creationId xmlns:p14="http://schemas.microsoft.com/office/powerpoint/2010/main" val="39935078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10</a:t>
            </a:fld>
            <a:endParaRPr lang="en-US"/>
          </a:p>
        </p:txBody>
      </p:sp>
      <p:sp>
        <p:nvSpPr>
          <p:cNvPr id="3" name="Rectangle 2"/>
          <p:cNvSpPr/>
          <p:nvPr/>
        </p:nvSpPr>
        <p:spPr>
          <a:xfrm>
            <a:off x="1203739" y="1380435"/>
            <a:ext cx="9640957" cy="3046988"/>
          </a:xfrm>
          <a:prstGeom prst="rect">
            <a:avLst/>
          </a:prstGeom>
          <a:solidFill>
            <a:srgbClr val="25CCF9"/>
          </a:solidFill>
        </p:spPr>
        <p:txBody>
          <a:bodyPr wrap="square">
            <a:spAutoFit/>
          </a:bodyPr>
          <a:lstStyle/>
          <a:p>
            <a:r>
              <a:rPr lang="en-US" sz="3200" dirty="0"/>
              <a:t>Series of band pass filters </a:t>
            </a:r>
            <a:r>
              <a:rPr lang="en-US" sz="3200" dirty="0" smtClean="0"/>
              <a:t>create </a:t>
            </a:r>
            <a:r>
              <a:rPr lang="en-US" sz="3200" dirty="0"/>
              <a:t>a visual representation of sounds </a:t>
            </a:r>
            <a:r>
              <a:rPr lang="en-US" sz="3200" dirty="0" smtClean="0"/>
              <a:t>- spectrograms</a:t>
            </a:r>
            <a:r>
              <a:rPr lang="en-US" sz="3200" dirty="0"/>
              <a:t>. </a:t>
            </a:r>
            <a:endParaRPr lang="en-US" sz="3200" dirty="0" smtClean="0"/>
          </a:p>
          <a:p>
            <a:endParaRPr lang="en-US" sz="3200" dirty="0" smtClean="0"/>
          </a:p>
          <a:p>
            <a:r>
              <a:rPr lang="en-US" sz="3200" dirty="0" smtClean="0"/>
              <a:t>Spectrograms </a:t>
            </a:r>
            <a:r>
              <a:rPr lang="en-US" sz="3200" dirty="0"/>
              <a:t>display time on the horizontal </a:t>
            </a:r>
            <a:r>
              <a:rPr lang="en-US" sz="3200" dirty="0" smtClean="0"/>
              <a:t>axis</a:t>
            </a:r>
          </a:p>
          <a:p>
            <a:r>
              <a:rPr lang="en-US" sz="3200" dirty="0" smtClean="0"/>
              <a:t>frequency </a:t>
            </a:r>
            <a:r>
              <a:rPr lang="en-US" sz="3200" dirty="0"/>
              <a:t>on the vertical </a:t>
            </a:r>
            <a:r>
              <a:rPr lang="en-US" sz="3200" dirty="0" smtClean="0"/>
              <a:t>axis</a:t>
            </a:r>
            <a:endParaRPr lang="en-US" sz="3200" dirty="0"/>
          </a:p>
          <a:p>
            <a:r>
              <a:rPr lang="en-US" sz="3200" dirty="0" smtClean="0"/>
              <a:t>while </a:t>
            </a:r>
            <a:r>
              <a:rPr lang="en-US" sz="3200" dirty="0"/>
              <a:t>amplitude is represented by means of </a:t>
            </a:r>
            <a:r>
              <a:rPr lang="en-US" sz="3200" dirty="0" err="1" smtClean="0"/>
              <a:t>colour</a:t>
            </a:r>
            <a:r>
              <a:rPr lang="en-US" sz="3200" dirty="0" smtClean="0"/>
              <a:t>.</a:t>
            </a:r>
            <a:endParaRPr lang="en-US" sz="3200" dirty="0"/>
          </a:p>
        </p:txBody>
      </p:sp>
      <p:sp>
        <p:nvSpPr>
          <p:cNvPr id="4" name="TextBox 3"/>
          <p:cNvSpPr txBox="1"/>
          <p:nvPr/>
        </p:nvSpPr>
        <p:spPr>
          <a:xfrm>
            <a:off x="2558146" y="108855"/>
            <a:ext cx="6444343" cy="646331"/>
          </a:xfrm>
          <a:prstGeom prst="rect">
            <a:avLst/>
          </a:prstGeom>
          <a:solidFill>
            <a:srgbClr val="25CCF9"/>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Acoustic </a:t>
            </a:r>
            <a:r>
              <a:rPr lang="en-US" sz="3600" dirty="0" smtClean="0">
                <a:latin typeface="Times New Roman" panose="02020603050405020304" pitchFamily="18" charset="0"/>
                <a:cs typeface="Times New Roman" panose="02020603050405020304" pitchFamily="18" charset="0"/>
              </a:rPr>
              <a:t>phonetics: Sound waves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25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11</a:t>
            </a:fld>
            <a:endParaRPr lang="en-US"/>
          </a:p>
        </p:txBody>
      </p:sp>
      <p:sp>
        <p:nvSpPr>
          <p:cNvPr id="3" name="Rectangle 2"/>
          <p:cNvSpPr/>
          <p:nvPr/>
        </p:nvSpPr>
        <p:spPr>
          <a:xfrm>
            <a:off x="839305" y="1444752"/>
            <a:ext cx="9850782" cy="2308324"/>
          </a:xfrm>
          <a:prstGeom prst="rect">
            <a:avLst/>
          </a:prstGeom>
          <a:solidFill>
            <a:srgbClr val="25CCF9"/>
          </a:solidFill>
          <a:ln>
            <a:solidFill>
              <a:srgbClr val="5B9BD5"/>
            </a:solidFill>
          </a:ln>
        </p:spPr>
        <p:txBody>
          <a:bodyPr wrap="square">
            <a:spAutoFit/>
          </a:bodyPr>
          <a:lstStyle/>
          <a:p>
            <a:r>
              <a:rPr lang="en-US" sz="3600" dirty="0"/>
              <a:t>Depending on the use of broadband or narrowband filters, we can get either wide-band (typically 300 Hz bandwidth) or narrow-band (45 Hz bandwidth) spectrograms. </a:t>
            </a:r>
          </a:p>
        </p:txBody>
      </p:sp>
      <p:sp>
        <p:nvSpPr>
          <p:cNvPr id="4" name="TextBox 3"/>
          <p:cNvSpPr txBox="1"/>
          <p:nvPr/>
        </p:nvSpPr>
        <p:spPr>
          <a:xfrm>
            <a:off x="2558146" y="108855"/>
            <a:ext cx="6444343" cy="646331"/>
          </a:xfrm>
          <a:prstGeom prst="rect">
            <a:avLst/>
          </a:prstGeom>
          <a:solidFill>
            <a:srgbClr val="25CCF9"/>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Acoustic </a:t>
            </a:r>
            <a:r>
              <a:rPr lang="en-US" sz="3600" dirty="0" smtClean="0">
                <a:latin typeface="Times New Roman" panose="02020603050405020304" pitchFamily="18" charset="0"/>
                <a:cs typeface="Times New Roman" panose="02020603050405020304" pitchFamily="18" charset="0"/>
              </a:rPr>
              <a:t>phonetics: Sound waves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65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12</a:t>
            </a:fld>
            <a:endParaRPr lang="en-US"/>
          </a:p>
        </p:txBody>
      </p:sp>
      <p:sp>
        <p:nvSpPr>
          <p:cNvPr id="3" name="TextBox 2"/>
          <p:cNvSpPr txBox="1"/>
          <p:nvPr/>
        </p:nvSpPr>
        <p:spPr>
          <a:xfrm>
            <a:off x="2319130" y="386522"/>
            <a:ext cx="6173485" cy="646331"/>
          </a:xfrm>
          <a:prstGeom prst="rect">
            <a:avLst/>
          </a:prstGeom>
          <a:solidFill>
            <a:srgbClr val="25CCF9"/>
          </a:solidFill>
        </p:spPr>
        <p:txBody>
          <a:bodyPr wrap="none" rtlCol="0">
            <a:spAutoFit/>
          </a:bodyPr>
          <a:lstStyle/>
          <a:p>
            <a:r>
              <a:rPr lang="en-US" sz="3600" dirty="0" smtClean="0"/>
              <a:t>Three types of representation</a:t>
            </a:r>
            <a:endParaRPr lang="en-US" sz="3600" dirty="0"/>
          </a:p>
        </p:txBody>
      </p:sp>
      <p:sp>
        <p:nvSpPr>
          <p:cNvPr id="4" name="TextBox 3"/>
          <p:cNvSpPr txBox="1"/>
          <p:nvPr/>
        </p:nvSpPr>
        <p:spPr>
          <a:xfrm>
            <a:off x="1645477" y="1303130"/>
            <a:ext cx="9906001" cy="5632312"/>
          </a:xfrm>
          <a:prstGeom prst="rect">
            <a:avLst/>
          </a:prstGeom>
          <a:solidFill>
            <a:srgbClr val="25CCF9"/>
          </a:solidFill>
        </p:spPr>
        <p:txBody>
          <a:bodyPr wrap="square" rtlCol="0">
            <a:spAutoFit/>
          </a:bodyPr>
          <a:lstStyle/>
          <a:p>
            <a:r>
              <a:rPr lang="en-US" sz="3600" dirty="0" smtClean="0"/>
              <a:t>Spectrum</a:t>
            </a:r>
          </a:p>
          <a:p>
            <a:r>
              <a:rPr lang="en-US" sz="3600" dirty="0"/>
              <a:t>the amplitudes of the different harmonics</a:t>
            </a:r>
          </a:p>
          <a:p>
            <a:endParaRPr lang="en-US" sz="3600" dirty="0" smtClean="0"/>
          </a:p>
          <a:p>
            <a:r>
              <a:rPr lang="en-US" sz="3600" dirty="0" smtClean="0"/>
              <a:t>Wave Form</a:t>
            </a:r>
          </a:p>
          <a:p>
            <a:r>
              <a:rPr lang="en-US" sz="3600" dirty="0" smtClean="0"/>
              <a:t>How sound pressure varies over time</a:t>
            </a:r>
            <a:endParaRPr lang="en-US" sz="3600" dirty="0"/>
          </a:p>
          <a:p>
            <a:endParaRPr lang="en-US" sz="3600" dirty="0" smtClean="0"/>
          </a:p>
          <a:p>
            <a:r>
              <a:rPr lang="en-US" sz="3600" dirty="0" err="1" smtClean="0"/>
              <a:t>Specrogram</a:t>
            </a:r>
            <a:endParaRPr lang="en-US" sz="3600" dirty="0" smtClean="0"/>
          </a:p>
          <a:p>
            <a:r>
              <a:rPr lang="en-US" sz="3600" dirty="0"/>
              <a:t>A spectrogram is a visual representation of the spectrum of frequencies of a signal as it varies with time. </a:t>
            </a:r>
          </a:p>
        </p:txBody>
      </p:sp>
    </p:spTree>
    <p:extLst>
      <p:ext uri="{BB962C8B-B14F-4D97-AF65-F5344CB8AC3E}">
        <p14:creationId xmlns:p14="http://schemas.microsoft.com/office/powerpoint/2010/main" val="358214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13</a:t>
            </a:fld>
            <a:endParaRPr lang="en-US"/>
          </a:p>
        </p:txBody>
      </p:sp>
      <p:sp>
        <p:nvSpPr>
          <p:cNvPr id="3" name="Rectangle 2"/>
          <p:cNvSpPr/>
          <p:nvPr/>
        </p:nvSpPr>
        <p:spPr>
          <a:xfrm>
            <a:off x="1358348" y="1591054"/>
            <a:ext cx="9950174" cy="3970318"/>
          </a:xfrm>
          <a:prstGeom prst="rect">
            <a:avLst/>
          </a:prstGeom>
          <a:solidFill>
            <a:srgbClr val="25CCF9"/>
          </a:solidFill>
        </p:spPr>
        <p:txBody>
          <a:bodyPr wrap="square">
            <a:spAutoFit/>
          </a:bodyPr>
          <a:lstStyle/>
          <a:p>
            <a:r>
              <a:rPr lang="en-US" sz="3600" dirty="0"/>
              <a:t> In a wide-band </a:t>
            </a:r>
            <a:r>
              <a:rPr lang="en-US" sz="3600" dirty="0" smtClean="0"/>
              <a:t>spectrogram </a:t>
            </a:r>
            <a:r>
              <a:rPr lang="en-US" sz="3600" dirty="0"/>
              <a:t>individual harmonics are </a:t>
            </a:r>
            <a:r>
              <a:rPr lang="en-US" sz="3600" dirty="0" smtClean="0"/>
              <a:t>suppressed</a:t>
            </a:r>
          </a:p>
          <a:p>
            <a:r>
              <a:rPr lang="en-US" sz="3600" dirty="0" smtClean="0"/>
              <a:t>it </a:t>
            </a:r>
            <a:r>
              <a:rPr lang="en-US" sz="3600" dirty="0"/>
              <a:t>is possible to see individual voicing pulses as vertical striations. </a:t>
            </a:r>
            <a:endParaRPr lang="en-US" sz="3600" dirty="0" smtClean="0"/>
          </a:p>
          <a:p>
            <a:r>
              <a:rPr lang="en-US" sz="3600" dirty="0" smtClean="0"/>
              <a:t>They </a:t>
            </a:r>
            <a:r>
              <a:rPr lang="en-US" sz="3600" dirty="0"/>
              <a:t>are most commonly used because in majority of cases we are not interested in the changes of harmonics.</a:t>
            </a:r>
          </a:p>
        </p:txBody>
      </p:sp>
      <p:sp>
        <p:nvSpPr>
          <p:cNvPr id="4" name="TextBox 3"/>
          <p:cNvSpPr txBox="1"/>
          <p:nvPr/>
        </p:nvSpPr>
        <p:spPr>
          <a:xfrm>
            <a:off x="2558146" y="108855"/>
            <a:ext cx="6444343" cy="646331"/>
          </a:xfrm>
          <a:prstGeom prst="rect">
            <a:avLst/>
          </a:prstGeom>
          <a:solidFill>
            <a:srgbClr val="25CCF9"/>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Acoustic </a:t>
            </a:r>
            <a:r>
              <a:rPr lang="en-US" sz="3600" dirty="0" smtClean="0">
                <a:latin typeface="Times New Roman" panose="02020603050405020304" pitchFamily="18" charset="0"/>
                <a:cs typeface="Times New Roman" panose="02020603050405020304" pitchFamily="18" charset="0"/>
              </a:rPr>
              <a:t>phonetics: Sound waves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94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14</a:t>
            </a:fld>
            <a:endParaRPr lang="en-US"/>
          </a:p>
        </p:txBody>
      </p:sp>
      <p:pic>
        <p:nvPicPr>
          <p:cNvPr id="3" name="Picture 2"/>
          <p:cNvPicPr>
            <a:picLocks noChangeAspect="1"/>
          </p:cNvPicPr>
          <p:nvPr/>
        </p:nvPicPr>
        <p:blipFill>
          <a:blip r:embed="rId2"/>
          <a:stretch>
            <a:fillRect/>
          </a:stretch>
        </p:blipFill>
        <p:spPr>
          <a:xfrm>
            <a:off x="2009913" y="831022"/>
            <a:ext cx="7476435" cy="4672772"/>
          </a:xfrm>
          <a:prstGeom prst="rect">
            <a:avLst/>
          </a:prstGeom>
        </p:spPr>
      </p:pic>
    </p:spTree>
    <p:extLst>
      <p:ext uri="{BB962C8B-B14F-4D97-AF65-F5344CB8AC3E}">
        <p14:creationId xmlns:p14="http://schemas.microsoft.com/office/powerpoint/2010/main" val="370423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15</a:t>
            </a:fld>
            <a:endParaRPr lang="en-US"/>
          </a:p>
        </p:txBody>
      </p:sp>
      <p:sp>
        <p:nvSpPr>
          <p:cNvPr id="3" name="Rectangle 2"/>
          <p:cNvSpPr/>
          <p:nvPr/>
        </p:nvSpPr>
        <p:spPr>
          <a:xfrm>
            <a:off x="1800087" y="1530771"/>
            <a:ext cx="9177130" cy="3416320"/>
          </a:xfrm>
          <a:prstGeom prst="rect">
            <a:avLst/>
          </a:prstGeom>
          <a:solidFill>
            <a:srgbClr val="25CCF9"/>
          </a:solidFill>
        </p:spPr>
        <p:txBody>
          <a:bodyPr wrap="square">
            <a:spAutoFit/>
          </a:bodyPr>
          <a:lstStyle/>
          <a:p>
            <a:r>
              <a:rPr lang="en-US" sz="3600" dirty="0"/>
              <a:t>Fourier analysis on the glottal source waveform gives us the power spectrum showing its component frequencies. </a:t>
            </a:r>
          </a:p>
          <a:p>
            <a:endParaRPr lang="en-US" sz="3600" dirty="0"/>
          </a:p>
          <a:p>
            <a:r>
              <a:rPr lang="en-US" sz="3600" dirty="0"/>
              <a:t>Amplitude of harmonics decrease rapidly as frequency increases </a:t>
            </a:r>
            <a:endParaRPr lang="en-US" sz="3600" dirty="0"/>
          </a:p>
        </p:txBody>
      </p:sp>
    </p:spTree>
    <p:extLst>
      <p:ext uri="{BB962C8B-B14F-4D97-AF65-F5344CB8AC3E}">
        <p14:creationId xmlns:p14="http://schemas.microsoft.com/office/powerpoint/2010/main" val="2049842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16</a:t>
            </a:fld>
            <a:endParaRPr lang="en-US"/>
          </a:p>
        </p:txBody>
      </p:sp>
      <p:pic>
        <p:nvPicPr>
          <p:cNvPr id="3" name="Picture 2" descr="spectrum.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1890" y="1525748"/>
            <a:ext cx="6104283" cy="4399294"/>
          </a:xfrm>
          <a:prstGeom prst="rect">
            <a:avLst/>
          </a:prstGeom>
        </p:spPr>
      </p:pic>
    </p:spTree>
    <p:extLst>
      <p:ext uri="{BB962C8B-B14F-4D97-AF65-F5344CB8AC3E}">
        <p14:creationId xmlns:p14="http://schemas.microsoft.com/office/powerpoint/2010/main" val="1474959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17</a:t>
            </a:fld>
            <a:endParaRPr lang="en-US"/>
          </a:p>
        </p:txBody>
      </p:sp>
      <p:sp>
        <p:nvSpPr>
          <p:cNvPr id="3" name="Rectangle 2"/>
          <p:cNvSpPr/>
          <p:nvPr/>
        </p:nvSpPr>
        <p:spPr>
          <a:xfrm>
            <a:off x="1148522" y="1593890"/>
            <a:ext cx="10491304" cy="3416320"/>
          </a:xfrm>
          <a:prstGeom prst="rect">
            <a:avLst/>
          </a:prstGeom>
          <a:solidFill>
            <a:srgbClr val="25CCF9"/>
          </a:solidFill>
        </p:spPr>
        <p:txBody>
          <a:bodyPr wrap="square">
            <a:spAutoFit/>
          </a:bodyPr>
          <a:lstStyle/>
          <a:p>
            <a:r>
              <a:rPr lang="en-US" sz="3600" b="1" dirty="0" smtClean="0"/>
              <a:t>Source</a:t>
            </a:r>
            <a:r>
              <a:rPr lang="en-US" sz="3600" b="1" dirty="0"/>
              <a:t>-Filter Theory</a:t>
            </a:r>
          </a:p>
          <a:p>
            <a:r>
              <a:rPr lang="en-US" sz="3600" dirty="0" smtClean="0"/>
              <a:t>sound </a:t>
            </a:r>
            <a:r>
              <a:rPr lang="en-US" sz="3600" dirty="0"/>
              <a:t>production consists of two basic </a:t>
            </a:r>
            <a:r>
              <a:rPr lang="en-US" sz="3600" dirty="0" smtClean="0"/>
              <a:t>parts: </a:t>
            </a:r>
          </a:p>
          <a:p>
            <a:endParaRPr lang="en-US" sz="3600" dirty="0" smtClean="0"/>
          </a:p>
          <a:p>
            <a:pPr marL="742950" indent="-742950">
              <a:buAutoNum type="arabicParenBoth"/>
            </a:pPr>
            <a:r>
              <a:rPr lang="en-US" sz="3600" dirty="0" smtClean="0"/>
              <a:t>generation </a:t>
            </a:r>
            <a:r>
              <a:rPr lang="en-US" sz="3600" dirty="0"/>
              <a:t>of sound </a:t>
            </a:r>
            <a:r>
              <a:rPr lang="en-US" sz="3600" b="1" dirty="0"/>
              <a:t>source at the </a:t>
            </a:r>
            <a:r>
              <a:rPr lang="en-US" sz="3600" b="1" dirty="0" smtClean="0"/>
              <a:t>glottis</a:t>
            </a:r>
            <a:endParaRPr lang="en-US" sz="3600" dirty="0"/>
          </a:p>
          <a:p>
            <a:endParaRPr lang="en-US" sz="3600" dirty="0"/>
          </a:p>
          <a:p>
            <a:r>
              <a:rPr lang="en-US" sz="3600" dirty="0" smtClean="0"/>
              <a:t> </a:t>
            </a:r>
            <a:r>
              <a:rPr lang="en-US" sz="3600" dirty="0"/>
              <a:t>(2) </a:t>
            </a:r>
            <a:r>
              <a:rPr lang="en-US" sz="3600" b="1" dirty="0"/>
              <a:t>filtering of that source by the vocal tract</a:t>
            </a:r>
            <a:r>
              <a:rPr lang="en-US" sz="3600" b="1" dirty="0" smtClean="0"/>
              <a:t>.</a:t>
            </a:r>
            <a:endParaRPr lang="en-US" sz="3600" b="1" dirty="0"/>
          </a:p>
        </p:txBody>
      </p:sp>
      <p:sp>
        <p:nvSpPr>
          <p:cNvPr id="4" name="TextBox 3"/>
          <p:cNvSpPr txBox="1"/>
          <p:nvPr/>
        </p:nvSpPr>
        <p:spPr>
          <a:xfrm>
            <a:off x="2558146" y="108855"/>
            <a:ext cx="6444343" cy="646331"/>
          </a:xfrm>
          <a:prstGeom prst="rect">
            <a:avLst/>
          </a:prstGeom>
          <a:solidFill>
            <a:srgbClr val="25CCF9"/>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Acoustic </a:t>
            </a:r>
            <a:r>
              <a:rPr lang="en-US" sz="3600" dirty="0" smtClean="0">
                <a:latin typeface="Times New Roman" panose="02020603050405020304" pitchFamily="18" charset="0"/>
                <a:cs typeface="Times New Roman" panose="02020603050405020304" pitchFamily="18" charset="0"/>
              </a:rPr>
              <a:t>phonetics: Sound waves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17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18</a:t>
            </a:fld>
            <a:endParaRPr lang="en-US"/>
          </a:p>
        </p:txBody>
      </p:sp>
      <p:sp>
        <p:nvSpPr>
          <p:cNvPr id="5" name="TextBox 4"/>
          <p:cNvSpPr txBox="1"/>
          <p:nvPr/>
        </p:nvSpPr>
        <p:spPr>
          <a:xfrm>
            <a:off x="4300842" y="29790"/>
            <a:ext cx="3590317" cy="584775"/>
          </a:xfrm>
          <a:prstGeom prst="rect">
            <a:avLst/>
          </a:prstGeom>
          <a:solidFill>
            <a:srgbClr val="25CCF9"/>
          </a:solidFill>
        </p:spPr>
        <p:txBody>
          <a:bodyPr wrap="square" rtlCol="0">
            <a:spAutoFit/>
          </a:bodyPr>
          <a:lstStyle/>
          <a:p>
            <a:pPr algn="ctr"/>
            <a:r>
              <a:rPr lang="en-IN" sz="3200" dirty="0" smtClean="0">
                <a:latin typeface="Times New Roman" pitchFamily="18" charset="0"/>
                <a:cs typeface="Times New Roman" pitchFamily="18" charset="0"/>
              </a:rPr>
              <a:t>Source filter theory</a:t>
            </a:r>
            <a:endParaRPr lang="en-IN" sz="3200" dirty="0">
              <a:latin typeface="Times New Roman" pitchFamily="18" charset="0"/>
              <a:cs typeface="Times New Roman" pitchFamily="18" charset="0"/>
            </a:endParaRPr>
          </a:p>
        </p:txBody>
      </p:sp>
      <p:sp>
        <p:nvSpPr>
          <p:cNvPr id="6" name="TextBox 5"/>
          <p:cNvSpPr txBox="1"/>
          <p:nvPr/>
        </p:nvSpPr>
        <p:spPr>
          <a:xfrm>
            <a:off x="4387684" y="4552276"/>
            <a:ext cx="289485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Vocal tract filter function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(F0 filtering)</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2023" y="1894111"/>
            <a:ext cx="1518579" cy="1563285"/>
          </a:xfrm>
          <a:prstGeom prst="rect">
            <a:avLst/>
          </a:prstGeom>
          <a:solidFill>
            <a:srgbClr val="25CCF9"/>
          </a:solidFill>
        </p:spPr>
      </p:pic>
      <p:sp>
        <p:nvSpPr>
          <p:cNvPr id="47" name="TextBox 46"/>
          <p:cNvSpPr txBox="1"/>
          <p:nvPr/>
        </p:nvSpPr>
        <p:spPr>
          <a:xfrm>
            <a:off x="7611824" y="1347589"/>
            <a:ext cx="1645292" cy="338554"/>
          </a:xfrm>
          <a:prstGeom prst="rect">
            <a:avLst/>
          </a:prstGeom>
          <a:noFill/>
        </p:spPr>
        <p:txBody>
          <a:bodyPr wrap="square" rtlCol="0">
            <a:spAutoFit/>
          </a:bodyPr>
          <a:lstStyle/>
          <a:p>
            <a:r>
              <a:rPr lang="en-US" sz="1600" dirty="0" smtClean="0">
                <a:solidFill>
                  <a:schemeClr val="accent2"/>
                </a:solidFill>
                <a:latin typeface="Times New Roman" panose="02020603050405020304" pitchFamily="18" charset="0"/>
                <a:cs typeface="Times New Roman" panose="02020603050405020304" pitchFamily="18" charset="0"/>
              </a:rPr>
              <a:t>Output from lips</a:t>
            </a:r>
            <a:endParaRPr lang="en-US" sz="1600" dirty="0">
              <a:solidFill>
                <a:schemeClr val="accent2"/>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1811974" y="1509732"/>
            <a:ext cx="1645292" cy="338554"/>
          </a:xfrm>
          <a:prstGeom prst="rect">
            <a:avLst/>
          </a:prstGeom>
          <a:noFill/>
        </p:spPr>
        <p:txBody>
          <a:bodyPr wrap="square" rtlCol="0">
            <a:spAutoFit/>
          </a:bodyPr>
          <a:lstStyle/>
          <a:p>
            <a:r>
              <a:rPr lang="en-US" sz="1600" dirty="0" smtClean="0">
                <a:solidFill>
                  <a:schemeClr val="accent2"/>
                </a:solidFill>
                <a:latin typeface="Times New Roman" panose="02020603050405020304" pitchFamily="18" charset="0"/>
                <a:cs typeface="Times New Roman" panose="02020603050405020304" pitchFamily="18" charset="0"/>
              </a:rPr>
              <a:t>Glottal airflow</a:t>
            </a:r>
            <a:endParaRPr lang="en-US" sz="1600"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338203" y="2419168"/>
            <a:ext cx="381727" cy="646331"/>
          </a:xfrm>
          <a:prstGeom prst="rect">
            <a:avLst/>
          </a:prstGeom>
          <a:noFill/>
        </p:spPr>
        <p:txBody>
          <a:bodyPr wrap="square" rtlCol="0">
            <a:spAutoFit/>
          </a:bodyPr>
          <a:lstStyle/>
          <a:p>
            <a:r>
              <a:rPr lang="en-US" sz="3600" b="1" dirty="0" smtClean="0">
                <a:solidFill>
                  <a:schemeClr val="accent2"/>
                </a:solidFill>
                <a:latin typeface="Times New Roman" panose="02020603050405020304" pitchFamily="18" charset="0"/>
                <a:cs typeface="Times New Roman" panose="02020603050405020304" pitchFamily="18" charset="0"/>
              </a:rPr>
              <a:t>=</a:t>
            </a:r>
            <a:endParaRPr lang="en-US" sz="3600" b="1" dirty="0">
              <a:solidFill>
                <a:schemeClr val="accent2"/>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6805483" y="1888800"/>
            <a:ext cx="3517697" cy="1835055"/>
          </a:xfrm>
          <a:prstGeom prst="rect">
            <a:avLst/>
          </a:prstGeom>
          <a:solidFill>
            <a:srgbClr val="25CCF9"/>
          </a:solidFill>
        </p:spPr>
      </p:pic>
      <p:pic>
        <p:nvPicPr>
          <p:cNvPr id="11" name="Picture 10"/>
          <p:cNvPicPr>
            <a:picLocks noChangeAspect="1"/>
          </p:cNvPicPr>
          <p:nvPr/>
        </p:nvPicPr>
        <p:blipFill>
          <a:blip r:embed="rId4"/>
          <a:stretch>
            <a:fillRect/>
          </a:stretch>
        </p:blipFill>
        <p:spPr>
          <a:xfrm>
            <a:off x="719607" y="2074894"/>
            <a:ext cx="3603048" cy="1816765"/>
          </a:xfrm>
          <a:prstGeom prst="rect">
            <a:avLst/>
          </a:prstGeom>
          <a:solidFill>
            <a:srgbClr val="25CCF9"/>
          </a:solidFill>
        </p:spPr>
      </p:pic>
      <p:pic>
        <p:nvPicPr>
          <p:cNvPr id="13" name="Picture 12"/>
          <p:cNvPicPr>
            <a:picLocks noChangeAspect="1"/>
          </p:cNvPicPr>
          <p:nvPr/>
        </p:nvPicPr>
        <p:blipFill>
          <a:blip r:embed="rId5"/>
          <a:stretch>
            <a:fillRect/>
          </a:stretch>
        </p:blipFill>
        <p:spPr>
          <a:xfrm>
            <a:off x="4526244" y="3205331"/>
            <a:ext cx="1085182" cy="402371"/>
          </a:xfrm>
          <a:prstGeom prst="rect">
            <a:avLst/>
          </a:prstGeom>
        </p:spPr>
      </p:pic>
    </p:spTree>
    <p:extLst>
      <p:ext uri="{BB962C8B-B14F-4D97-AF65-F5344CB8AC3E}">
        <p14:creationId xmlns:p14="http://schemas.microsoft.com/office/powerpoint/2010/main" val="3972303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nodeType="withEffect">
                                  <p:stCondLst>
                                    <p:cond delay="100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grpId="0" nodeType="afterEffect">
                                  <p:stCondLst>
                                    <p:cond delay="100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7" grpId="0"/>
      <p:bldP spid="48"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19</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85" y="2060119"/>
            <a:ext cx="2614129" cy="21192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7459" y="1977118"/>
            <a:ext cx="2960914" cy="21267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3495" y="2209797"/>
            <a:ext cx="2875959" cy="1906787"/>
          </a:xfrm>
          <a:prstGeom prst="rect">
            <a:avLst/>
          </a:prstGeom>
        </p:spPr>
      </p:pic>
      <p:sp>
        <p:nvSpPr>
          <p:cNvPr id="7" name="TextBox 6"/>
          <p:cNvSpPr txBox="1"/>
          <p:nvPr/>
        </p:nvSpPr>
        <p:spPr>
          <a:xfrm>
            <a:off x="4300842" y="29790"/>
            <a:ext cx="3590317" cy="584775"/>
          </a:xfrm>
          <a:prstGeom prst="rect">
            <a:avLst/>
          </a:prstGeom>
          <a:solidFill>
            <a:srgbClr val="25CCF9"/>
          </a:solidFill>
        </p:spPr>
        <p:txBody>
          <a:bodyPr wrap="square" rtlCol="0">
            <a:spAutoFit/>
          </a:bodyPr>
          <a:lstStyle/>
          <a:p>
            <a:pPr algn="ctr"/>
            <a:r>
              <a:rPr lang="en-IN" sz="3200" dirty="0" smtClean="0">
                <a:latin typeface="Times New Roman" pitchFamily="18" charset="0"/>
                <a:cs typeface="Times New Roman" pitchFamily="18" charset="0"/>
              </a:rPr>
              <a:t>Source filter theory</a:t>
            </a:r>
            <a:endParaRPr lang="en-IN" sz="3200" dirty="0">
              <a:latin typeface="Times New Roman" pitchFamily="18" charset="0"/>
              <a:cs typeface="Times New Roman" pitchFamily="18" charset="0"/>
            </a:endParaRPr>
          </a:p>
        </p:txBody>
      </p:sp>
      <p:sp>
        <p:nvSpPr>
          <p:cNvPr id="8" name="TextBox 7"/>
          <p:cNvSpPr txBox="1"/>
          <p:nvPr/>
        </p:nvSpPr>
        <p:spPr>
          <a:xfrm>
            <a:off x="1039088" y="1654952"/>
            <a:ext cx="1645292" cy="338554"/>
          </a:xfrm>
          <a:prstGeom prst="rect">
            <a:avLst/>
          </a:prstGeom>
          <a:noFill/>
        </p:spPr>
        <p:txBody>
          <a:bodyPr wrap="square" rtlCol="0">
            <a:spAutoFit/>
          </a:bodyPr>
          <a:lstStyle/>
          <a:p>
            <a:r>
              <a:rPr lang="en-US" sz="1600" dirty="0" smtClean="0">
                <a:solidFill>
                  <a:schemeClr val="accent2"/>
                </a:solidFill>
                <a:latin typeface="Times New Roman" panose="02020603050405020304" pitchFamily="18" charset="0"/>
                <a:cs typeface="Times New Roman" panose="02020603050405020304" pitchFamily="18" charset="0"/>
              </a:rPr>
              <a:t>Source spectrum</a:t>
            </a:r>
            <a:endParaRPr lang="en-US" sz="1600" dirty="0">
              <a:solidFill>
                <a:schemeClr val="accent2"/>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8336908" y="1635652"/>
            <a:ext cx="1645292" cy="338554"/>
          </a:xfrm>
          <a:prstGeom prst="rect">
            <a:avLst/>
          </a:prstGeom>
          <a:noFill/>
        </p:spPr>
        <p:txBody>
          <a:bodyPr wrap="square" rtlCol="0">
            <a:spAutoFit/>
          </a:bodyPr>
          <a:lstStyle/>
          <a:p>
            <a:r>
              <a:rPr lang="en-US" sz="1600" dirty="0" smtClean="0">
                <a:solidFill>
                  <a:schemeClr val="accent2"/>
                </a:solidFill>
                <a:latin typeface="Times New Roman" panose="02020603050405020304" pitchFamily="18" charset="0"/>
                <a:cs typeface="Times New Roman" panose="02020603050405020304" pitchFamily="18" charset="0"/>
              </a:rPr>
              <a:t>Output spectrum</a:t>
            </a:r>
            <a:endParaRPr lang="en-US" sz="1600" dirty="0">
              <a:solidFill>
                <a:schemeClr val="accent2"/>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5104749" y="1713189"/>
            <a:ext cx="1198080" cy="369332"/>
          </a:xfrm>
          <a:prstGeom prst="rect">
            <a:avLst/>
          </a:prstGeom>
          <a:noFill/>
        </p:spPr>
        <p:txBody>
          <a:bodyPr wrap="square" rtlCol="0">
            <a:spAutoFit/>
          </a:bodyPr>
          <a:lstStyle/>
          <a:p>
            <a:r>
              <a:rPr lang="en-US" dirty="0" smtClean="0">
                <a:solidFill>
                  <a:schemeClr val="accent2"/>
                </a:solidFill>
                <a:latin typeface="Times New Roman" panose="02020603050405020304" pitchFamily="18" charset="0"/>
                <a:cs typeface="Times New Roman" panose="02020603050405020304" pitchFamily="18" charset="0"/>
              </a:rPr>
              <a:t>Resonance</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Right Arrow 2"/>
          <p:cNvSpPr/>
          <p:nvPr/>
        </p:nvSpPr>
        <p:spPr>
          <a:xfrm>
            <a:off x="3614057" y="3157102"/>
            <a:ext cx="541180" cy="3045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p:cNvSpPr/>
          <p:nvPr/>
        </p:nvSpPr>
        <p:spPr>
          <a:xfrm>
            <a:off x="7257867" y="3147635"/>
            <a:ext cx="541180" cy="30455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p:cNvSpPr txBox="1"/>
          <p:nvPr/>
        </p:nvSpPr>
        <p:spPr>
          <a:xfrm>
            <a:off x="4829215" y="4496619"/>
            <a:ext cx="1993221" cy="338554"/>
          </a:xfrm>
          <a:prstGeom prst="rect">
            <a:avLst/>
          </a:prstGeom>
          <a:noFill/>
        </p:spPr>
        <p:txBody>
          <a:bodyPr wrap="square" rtlCol="0">
            <a:spAutoFit/>
          </a:bodyPr>
          <a:lstStyle/>
          <a:p>
            <a:r>
              <a:rPr lang="en-US" sz="1600" dirty="0">
                <a:solidFill>
                  <a:schemeClr val="accent2"/>
                </a:solidFill>
                <a:latin typeface="Times New Roman" panose="02020603050405020304" pitchFamily="18" charset="0"/>
                <a:cs typeface="Times New Roman" panose="02020603050405020304" pitchFamily="18" charset="0"/>
              </a:rPr>
              <a:t>F</a:t>
            </a:r>
            <a:r>
              <a:rPr lang="en-US" sz="1600" dirty="0" smtClean="0">
                <a:solidFill>
                  <a:schemeClr val="accent2"/>
                </a:solidFill>
                <a:latin typeface="Times New Roman" panose="02020603050405020304" pitchFamily="18" charset="0"/>
                <a:cs typeface="Times New Roman" panose="02020603050405020304" pitchFamily="18" charset="0"/>
              </a:rPr>
              <a:t>ormants frequencies</a:t>
            </a:r>
            <a:endParaRPr lang="en-US" sz="1600" dirty="0">
              <a:solidFill>
                <a:schemeClr val="accent2"/>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4633598" y="5388650"/>
            <a:ext cx="289485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Vocal tract filter function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(F0 filtering)</a:t>
            </a:r>
            <a:endParaRPr lang="en-US" dirty="0">
              <a:latin typeface="Times New Roman" panose="02020603050405020304" pitchFamily="18" charset="0"/>
              <a:cs typeface="Times New Roman" panose="02020603050405020304" pitchFamily="18" charset="0"/>
            </a:endParaRPr>
          </a:p>
        </p:txBody>
      </p:sp>
      <p:pic>
        <p:nvPicPr>
          <p:cNvPr id="30" name="Picture 29"/>
          <p:cNvPicPr>
            <a:picLocks noChangeAspect="1"/>
          </p:cNvPicPr>
          <p:nvPr/>
        </p:nvPicPr>
        <p:blipFill>
          <a:blip r:embed="rId5"/>
          <a:stretch>
            <a:fillRect/>
          </a:stretch>
        </p:blipFill>
        <p:spPr>
          <a:xfrm>
            <a:off x="4670802" y="3139998"/>
            <a:ext cx="1853345" cy="1353429"/>
          </a:xfrm>
          <a:prstGeom prst="rect">
            <a:avLst/>
          </a:prstGeom>
        </p:spPr>
      </p:pic>
    </p:spTree>
    <p:extLst>
      <p:ext uri="{BB962C8B-B14F-4D97-AF65-F5344CB8AC3E}">
        <p14:creationId xmlns:p14="http://schemas.microsoft.com/office/powerpoint/2010/main" val="4270105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29"/>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100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3" grpId="0" animBg="1"/>
      <p:bldP spid="11" grpId="0" animBg="1"/>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2</a:t>
            </a:fld>
            <a:endParaRPr lang="en-US"/>
          </a:p>
        </p:txBody>
      </p:sp>
      <p:sp>
        <p:nvSpPr>
          <p:cNvPr id="4" name="TextBox 3"/>
          <p:cNvSpPr txBox="1"/>
          <p:nvPr/>
        </p:nvSpPr>
        <p:spPr>
          <a:xfrm>
            <a:off x="2970696" y="2628348"/>
            <a:ext cx="4706693" cy="1477328"/>
          </a:xfrm>
          <a:prstGeom prst="rect">
            <a:avLst/>
          </a:prstGeom>
          <a:solidFill>
            <a:srgbClr val="25CCF9"/>
          </a:solidFill>
          <a:ln>
            <a:solidFill>
              <a:schemeClr val="accent1">
                <a:lumMod val="60000"/>
                <a:lumOff val="40000"/>
              </a:schemeClr>
            </a:solidFill>
          </a:ln>
        </p:spPr>
        <p:txBody>
          <a:bodyPr wrap="square" rtlCol="0">
            <a:spAutoFit/>
          </a:bodyPr>
          <a:lstStyle/>
          <a:p>
            <a:endParaRPr lang="en-US" b="1" dirty="0" smtClean="0"/>
          </a:p>
          <a:p>
            <a:r>
              <a:rPr lang="en-US" sz="3600" b="1" dirty="0" smtClean="0"/>
              <a:t>Unit 2</a:t>
            </a:r>
            <a:endParaRPr lang="en-US" sz="3600" b="1" dirty="0"/>
          </a:p>
          <a:p>
            <a:r>
              <a:rPr lang="en-US" sz="3600" b="1" dirty="0" smtClean="0"/>
              <a:t>Acoustic Phonetics</a:t>
            </a:r>
            <a:endParaRPr lang="en-US" sz="3600" b="1" dirty="0"/>
          </a:p>
        </p:txBody>
      </p:sp>
    </p:spTree>
    <p:extLst>
      <p:ext uri="{BB962C8B-B14F-4D97-AF65-F5344CB8AC3E}">
        <p14:creationId xmlns:p14="http://schemas.microsoft.com/office/powerpoint/2010/main" val="17926861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20</a:t>
            </a:fld>
            <a:endParaRPr lang="en-US"/>
          </a:p>
        </p:txBody>
      </p:sp>
      <p:sp>
        <p:nvSpPr>
          <p:cNvPr id="3" name="Rectangle 2"/>
          <p:cNvSpPr/>
          <p:nvPr/>
        </p:nvSpPr>
        <p:spPr>
          <a:xfrm>
            <a:off x="949739" y="1855690"/>
            <a:ext cx="10579652" cy="2862322"/>
          </a:xfrm>
          <a:prstGeom prst="rect">
            <a:avLst/>
          </a:prstGeom>
          <a:solidFill>
            <a:srgbClr val="25CCF9"/>
          </a:solidFill>
        </p:spPr>
        <p:txBody>
          <a:bodyPr wrap="square">
            <a:spAutoFit/>
          </a:bodyPr>
          <a:lstStyle/>
          <a:p>
            <a:r>
              <a:rPr lang="en-US" sz="3600" dirty="0"/>
              <a:t>There are </a:t>
            </a:r>
            <a:r>
              <a:rPr lang="en-US" sz="3600" dirty="0" smtClean="0"/>
              <a:t>two </a:t>
            </a:r>
            <a:r>
              <a:rPr lang="en-US" sz="3600" dirty="0"/>
              <a:t>types of sound sources involved in speech production:</a:t>
            </a:r>
          </a:p>
          <a:p>
            <a:pPr marL="742950" indent="-742950">
              <a:buAutoNum type="alphaLcParenR"/>
            </a:pPr>
            <a:r>
              <a:rPr lang="en-US" sz="3600" dirty="0" smtClean="0"/>
              <a:t>Periodic glottal </a:t>
            </a:r>
            <a:r>
              <a:rPr lang="en-US" sz="3600" dirty="0"/>
              <a:t>voicing </a:t>
            </a:r>
            <a:r>
              <a:rPr lang="en-US" sz="3600" dirty="0" smtClean="0"/>
              <a:t>source </a:t>
            </a:r>
            <a:endParaRPr lang="en-US" sz="3600" dirty="0" smtClean="0"/>
          </a:p>
          <a:p>
            <a:pPr marL="742950" indent="-742950">
              <a:buAutoNum type="alphaLcParenR" startAt="2"/>
            </a:pPr>
            <a:r>
              <a:rPr lang="en-US" sz="3600" dirty="0" smtClean="0"/>
              <a:t>Aperiodic </a:t>
            </a:r>
            <a:r>
              <a:rPr lang="en-US" sz="3600" dirty="0" smtClean="0"/>
              <a:t>source </a:t>
            </a:r>
          </a:p>
          <a:p>
            <a:pPr marL="742950" indent="-742950">
              <a:buAutoNum type="alphaLcParenR" startAt="2"/>
            </a:pPr>
            <a:endParaRPr lang="en-US" sz="3600" dirty="0"/>
          </a:p>
        </p:txBody>
      </p:sp>
    </p:spTree>
    <p:extLst>
      <p:ext uri="{BB962C8B-B14F-4D97-AF65-F5344CB8AC3E}">
        <p14:creationId xmlns:p14="http://schemas.microsoft.com/office/powerpoint/2010/main" val="317371984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21</a:t>
            </a:fld>
            <a:endParaRPr lang="en-US"/>
          </a:p>
        </p:txBody>
      </p:sp>
      <p:sp>
        <p:nvSpPr>
          <p:cNvPr id="3" name="Rectangle 2"/>
          <p:cNvSpPr/>
          <p:nvPr/>
        </p:nvSpPr>
        <p:spPr>
          <a:xfrm>
            <a:off x="1380435" y="1490870"/>
            <a:ext cx="9994348" cy="4483279"/>
          </a:xfrm>
          <a:prstGeom prst="rect">
            <a:avLst/>
          </a:prstGeom>
          <a:solidFill>
            <a:srgbClr val="25CCF9"/>
          </a:solidFill>
        </p:spPr>
        <p:txBody>
          <a:bodyPr wrap="square">
            <a:spAutoFit/>
          </a:bodyPr>
          <a:lstStyle/>
          <a:p>
            <a:pPr>
              <a:lnSpc>
                <a:spcPct val="150000"/>
              </a:lnSpc>
            </a:pPr>
            <a:r>
              <a:rPr lang="en-US" sz="3200" dirty="0">
                <a:latin typeface="Times New Roman" panose="02020603050405020304" pitchFamily="18" charset="0"/>
                <a:cs typeface="Times New Roman" panose="02020603050405020304" pitchFamily="18" charset="0"/>
              </a:rPr>
              <a:t>Vowel sounds are </a:t>
            </a:r>
            <a:r>
              <a:rPr lang="en-US" sz="3200" dirty="0" smtClean="0">
                <a:latin typeface="Times New Roman" panose="02020603050405020304" pitchFamily="18" charset="0"/>
                <a:cs typeface="Times New Roman" panose="02020603050405020304" pitchFamily="18" charset="0"/>
              </a:rPr>
              <a:t>quasi</a:t>
            </a:r>
            <a:r>
              <a:rPr lang="en-US" sz="3200" dirty="0">
                <a:latin typeface="Times New Roman" panose="02020603050405020304" pitchFamily="18" charset="0"/>
                <a:cs typeface="Times New Roman" panose="02020603050405020304" pitchFamily="18" charset="0"/>
              </a:rPr>
              <a:t>-periodic sound waves. </a:t>
            </a:r>
          </a:p>
          <a:p>
            <a:pPr>
              <a:lnSpc>
                <a:spcPct val="150000"/>
              </a:lnSpc>
            </a:pPr>
            <a:r>
              <a:rPr lang="en-US" sz="3200" dirty="0">
                <a:latin typeface="Times New Roman" panose="02020603050405020304" pitchFamily="18" charset="0"/>
                <a:cs typeface="Times New Roman" panose="02020603050405020304" pitchFamily="18" charset="0"/>
              </a:rPr>
              <a:t>The frequency components of </a:t>
            </a:r>
            <a:r>
              <a:rPr lang="en-US" sz="3200" dirty="0" smtClean="0">
                <a:latin typeface="Times New Roman" panose="02020603050405020304" pitchFamily="18" charset="0"/>
                <a:cs typeface="Times New Roman" panose="02020603050405020304" pitchFamily="18" charset="0"/>
              </a:rPr>
              <a:t>a </a:t>
            </a:r>
            <a:r>
              <a:rPr lang="en-US" sz="3200" dirty="0">
                <a:latin typeface="Times New Roman" panose="02020603050405020304" pitchFamily="18" charset="0"/>
                <a:cs typeface="Times New Roman" panose="02020603050405020304" pitchFamily="18" charset="0"/>
              </a:rPr>
              <a:t>complex periodic wave are called harmonics. </a:t>
            </a:r>
          </a:p>
          <a:p>
            <a:pPr>
              <a:lnSpc>
                <a:spcPct val="150000"/>
              </a:lnSpc>
            </a:pPr>
            <a:r>
              <a:rPr lang="en-US" sz="3200" dirty="0">
                <a:latin typeface="Times New Roman" panose="02020603050405020304" pitchFamily="18" charset="0"/>
                <a:cs typeface="Times New Roman" panose="02020603050405020304" pitchFamily="18" charset="0"/>
              </a:rPr>
              <a:t>The lowest harmonic is fundamental frequency (f0). </a:t>
            </a:r>
          </a:p>
          <a:p>
            <a:pPr>
              <a:lnSpc>
                <a:spcPct val="150000"/>
              </a:lnSpc>
            </a:pPr>
            <a:r>
              <a:rPr lang="en-US" sz="3200" dirty="0" smtClean="0">
                <a:latin typeface="Times New Roman" panose="02020603050405020304" pitchFamily="18" charset="0"/>
                <a:cs typeface="Times New Roman" panose="02020603050405020304" pitchFamily="18" charset="0"/>
              </a:rPr>
              <a:t>Higher </a:t>
            </a:r>
            <a:r>
              <a:rPr lang="en-US" sz="3200" dirty="0">
                <a:latin typeface="Times New Roman" panose="02020603050405020304" pitchFamily="18" charset="0"/>
                <a:cs typeface="Times New Roman" panose="02020603050405020304" pitchFamily="18" charset="0"/>
              </a:rPr>
              <a:t>harmonics – </a:t>
            </a:r>
            <a:r>
              <a:rPr lang="en-US" sz="3200" dirty="0" smtClean="0">
                <a:latin typeface="Times New Roman" panose="02020603050405020304" pitchFamily="18" charset="0"/>
                <a:cs typeface="Times New Roman" panose="02020603050405020304" pitchFamily="18" charset="0"/>
              </a:rPr>
              <a:t>also </a:t>
            </a:r>
            <a:r>
              <a:rPr lang="en-US" sz="3200" dirty="0">
                <a:latin typeface="Times New Roman" panose="02020603050405020304" pitchFamily="18" charset="0"/>
                <a:cs typeface="Times New Roman" panose="02020603050405020304" pitchFamily="18" charset="0"/>
              </a:rPr>
              <a:t>called </a:t>
            </a:r>
            <a:r>
              <a:rPr lang="en-US" sz="3200" dirty="0" smtClean="0">
                <a:latin typeface="Times New Roman" panose="02020603050405020304" pitchFamily="18" charset="0"/>
                <a:cs typeface="Times New Roman" panose="02020603050405020304" pitchFamily="18" charset="0"/>
              </a:rPr>
              <a:t>overtones</a:t>
            </a:r>
          </a:p>
          <a:p>
            <a:pPr>
              <a:lnSpc>
                <a:spcPct val="150000"/>
              </a:lnSpc>
            </a:pPr>
            <a:r>
              <a:rPr lang="en-US" sz="3200" dirty="0" smtClean="0">
                <a:latin typeface="Times New Roman" panose="02020603050405020304" pitchFamily="18" charset="0"/>
                <a:cs typeface="Times New Roman" panose="02020603050405020304" pitchFamily="18" charset="0"/>
              </a:rPr>
              <a:t>Integer </a:t>
            </a:r>
            <a:r>
              <a:rPr lang="en-US" sz="3200" dirty="0">
                <a:latin typeface="Times New Roman" panose="02020603050405020304" pitchFamily="18" charset="0"/>
                <a:cs typeface="Times New Roman" panose="02020603050405020304" pitchFamily="18" charset="0"/>
              </a:rPr>
              <a:t>multiples of the fundamental frequency.</a:t>
            </a:r>
          </a:p>
        </p:txBody>
      </p:sp>
      <p:sp>
        <p:nvSpPr>
          <p:cNvPr id="5" name="TextBox 4"/>
          <p:cNvSpPr txBox="1"/>
          <p:nvPr/>
        </p:nvSpPr>
        <p:spPr>
          <a:xfrm>
            <a:off x="2319130" y="496957"/>
            <a:ext cx="5309617" cy="646331"/>
          </a:xfrm>
          <a:prstGeom prst="rect">
            <a:avLst/>
          </a:prstGeom>
          <a:solidFill>
            <a:srgbClr val="25CCF9"/>
          </a:solidFill>
        </p:spPr>
        <p:txBody>
          <a:bodyPr wrap="none" rtlCol="0">
            <a:spAutoFit/>
          </a:bodyPr>
          <a:lstStyle/>
          <a:p>
            <a:r>
              <a:rPr lang="en-US" sz="3600" dirty="0">
                <a:latin typeface="Times New Roman" panose="02020603050405020304" pitchFamily="18" charset="0"/>
                <a:cs typeface="Times New Roman" panose="02020603050405020304" pitchFamily="18" charset="0"/>
              </a:rPr>
              <a:t>Acoustic phonetics: </a:t>
            </a:r>
            <a:r>
              <a:rPr lang="en-US" sz="3600" dirty="0" smtClean="0">
                <a:latin typeface="Times New Roman" panose="02020603050405020304" pitchFamily="18" charset="0"/>
                <a:cs typeface="Times New Roman" panose="02020603050405020304" pitchFamily="18" charset="0"/>
              </a:rPr>
              <a:t>Vowels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1379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22</a:t>
            </a:fld>
            <a:endParaRPr lang="en-US"/>
          </a:p>
        </p:txBody>
      </p:sp>
      <p:sp>
        <p:nvSpPr>
          <p:cNvPr id="3" name="TextBox 2"/>
          <p:cNvSpPr txBox="1"/>
          <p:nvPr/>
        </p:nvSpPr>
        <p:spPr>
          <a:xfrm>
            <a:off x="4300842" y="29790"/>
            <a:ext cx="3590317" cy="584775"/>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Formants</a:t>
            </a:r>
            <a:endParaRPr lang="en-IN" sz="3200" dirty="0">
              <a:latin typeface="Times New Roman" pitchFamily="18" charset="0"/>
              <a:cs typeface="Times New Roman" pitchFamily="18" charset="0"/>
            </a:endParaRPr>
          </a:p>
        </p:txBody>
      </p:sp>
      <p:pic>
        <p:nvPicPr>
          <p:cNvPr id="12" name="Picture 11"/>
          <p:cNvPicPr>
            <a:picLocks noChangeAspect="1"/>
          </p:cNvPicPr>
          <p:nvPr/>
        </p:nvPicPr>
        <p:blipFill>
          <a:blip r:embed="rId2"/>
          <a:stretch>
            <a:fillRect/>
          </a:stretch>
        </p:blipFill>
        <p:spPr>
          <a:xfrm>
            <a:off x="3917107" y="1154659"/>
            <a:ext cx="4290722" cy="3545151"/>
          </a:xfrm>
          <a:prstGeom prst="rect">
            <a:avLst/>
          </a:prstGeom>
          <a:solidFill>
            <a:srgbClr val="25CCF9"/>
          </a:solidFill>
        </p:spPr>
      </p:pic>
    </p:spTree>
    <p:extLst>
      <p:ext uri="{BB962C8B-B14F-4D97-AF65-F5344CB8AC3E}">
        <p14:creationId xmlns:p14="http://schemas.microsoft.com/office/powerpoint/2010/main" val="243011638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23</a:t>
            </a:fld>
            <a:endParaRPr lang="en-US"/>
          </a:p>
        </p:txBody>
      </p:sp>
      <p:sp>
        <p:nvSpPr>
          <p:cNvPr id="3" name="TextBox 2"/>
          <p:cNvSpPr txBox="1"/>
          <p:nvPr/>
        </p:nvSpPr>
        <p:spPr>
          <a:xfrm>
            <a:off x="4300842" y="29790"/>
            <a:ext cx="3590317" cy="584775"/>
          </a:xfrm>
          <a:prstGeom prst="rect">
            <a:avLst/>
          </a:prstGeom>
          <a:noFill/>
        </p:spPr>
        <p:txBody>
          <a:bodyPr wrap="square" rtlCol="0">
            <a:spAutoFit/>
          </a:bodyPr>
          <a:lstStyle/>
          <a:p>
            <a:pPr algn="ctr"/>
            <a:r>
              <a:rPr lang="en-IN" sz="3200" dirty="0" smtClean="0">
                <a:latin typeface="Times New Roman" pitchFamily="18" charset="0"/>
                <a:cs typeface="Times New Roman" pitchFamily="18" charset="0"/>
              </a:rPr>
              <a:t>Formants</a:t>
            </a:r>
            <a:endParaRPr lang="en-IN" sz="3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9886" y="1556656"/>
            <a:ext cx="2383971" cy="25753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563" y="1556656"/>
            <a:ext cx="2415893" cy="2608580"/>
          </a:xfrm>
          <a:prstGeom prst="rect">
            <a:avLst/>
          </a:prstGeom>
        </p:spPr>
      </p:pic>
      <p:cxnSp>
        <p:nvCxnSpPr>
          <p:cNvPr id="7" name="Straight Arrow Connector 6"/>
          <p:cNvCxnSpPr/>
          <p:nvPr/>
        </p:nvCxnSpPr>
        <p:spPr>
          <a:xfrm>
            <a:off x="7157361" y="2691913"/>
            <a:ext cx="1273630"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728854" y="2539513"/>
            <a:ext cx="1157845" cy="0"/>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9233377" y="3225309"/>
            <a:ext cx="800959" cy="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523604" y="2681026"/>
            <a:ext cx="800959" cy="1"/>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22864" y="4902399"/>
            <a:ext cx="5720443"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Different resonance chambers and different vowel use for F1 and F2</a:t>
            </a:r>
            <a:endParaRPr lang="en-US" sz="2000" u="sng"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005078" y="2368747"/>
            <a:ext cx="1329390" cy="646331"/>
          </a:xfrm>
          <a:prstGeom prst="rect">
            <a:avLst/>
          </a:prstGeom>
          <a:solidFill>
            <a:srgbClr val="25CCF9"/>
          </a:solidFill>
        </p:spPr>
        <p:txBody>
          <a:bodyPr wrap="square" rtlCol="0">
            <a:spAutoFit/>
          </a:bodyPr>
          <a:lstStyle/>
          <a:p>
            <a:r>
              <a:rPr lang="en-US" dirty="0" smtClean="0">
                <a:solidFill>
                  <a:schemeClr val="accent2"/>
                </a:solidFill>
                <a:latin typeface="Times New Roman" panose="02020603050405020304" pitchFamily="18" charset="0"/>
                <a:cs typeface="Times New Roman" panose="02020603050405020304" pitchFamily="18" charset="0"/>
              </a:rPr>
              <a:t>Oral cavity </a:t>
            </a:r>
          </a:p>
          <a:p>
            <a:r>
              <a:rPr lang="en-US" dirty="0" smtClean="0">
                <a:solidFill>
                  <a:schemeClr val="accent2"/>
                </a:solidFill>
                <a:latin typeface="Times New Roman" panose="02020603050405020304" pitchFamily="18" charset="0"/>
                <a:cs typeface="Times New Roman" panose="02020603050405020304" pitchFamily="18" charset="0"/>
              </a:rPr>
              <a:t>          F2</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525988" y="2216347"/>
            <a:ext cx="1329390" cy="646331"/>
          </a:xfrm>
          <a:prstGeom prst="rect">
            <a:avLst/>
          </a:prstGeom>
          <a:solidFill>
            <a:srgbClr val="25CCF9"/>
          </a:solidFill>
        </p:spPr>
        <p:txBody>
          <a:bodyPr wrap="square" rtlCol="0">
            <a:spAutoFit/>
          </a:bodyPr>
          <a:lstStyle/>
          <a:p>
            <a:r>
              <a:rPr lang="en-US" dirty="0" smtClean="0">
                <a:solidFill>
                  <a:schemeClr val="accent2"/>
                </a:solidFill>
                <a:latin typeface="Times New Roman" panose="02020603050405020304" pitchFamily="18" charset="0"/>
                <a:cs typeface="Times New Roman" panose="02020603050405020304" pitchFamily="18" charset="0"/>
              </a:rPr>
              <a:t>Oral cavity </a:t>
            </a:r>
          </a:p>
          <a:p>
            <a:r>
              <a:rPr lang="en-US" dirty="0" smtClean="0">
                <a:solidFill>
                  <a:schemeClr val="accent2"/>
                </a:solidFill>
                <a:latin typeface="Times New Roman" panose="02020603050405020304" pitchFamily="18" charset="0"/>
                <a:cs typeface="Times New Roman" panose="02020603050405020304" pitchFamily="18" charset="0"/>
              </a:rPr>
              <a:t>          F2</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9809362" y="2844314"/>
            <a:ext cx="1001487" cy="646331"/>
          </a:xfrm>
          <a:prstGeom prst="rect">
            <a:avLst/>
          </a:prstGeom>
          <a:solidFill>
            <a:srgbClr val="25CCF9"/>
          </a:solidFill>
        </p:spPr>
        <p:txBody>
          <a:bodyPr wrap="square" rtlCol="0">
            <a:spAutoFit/>
          </a:bodyPr>
          <a:lstStyle/>
          <a:p>
            <a:r>
              <a:rPr lang="en-US" dirty="0" smtClean="0">
                <a:solidFill>
                  <a:schemeClr val="accent2"/>
                </a:solidFill>
                <a:latin typeface="Times New Roman" panose="02020603050405020304" pitchFamily="18" charset="0"/>
                <a:cs typeface="Times New Roman" panose="02020603050405020304" pitchFamily="18" charset="0"/>
              </a:rPr>
              <a:t>Pharynx</a:t>
            </a:r>
          </a:p>
          <a:p>
            <a:r>
              <a:rPr lang="en-US" dirty="0" smtClean="0">
                <a:solidFill>
                  <a:schemeClr val="accent2"/>
                </a:solidFill>
                <a:latin typeface="Times New Roman" panose="02020603050405020304" pitchFamily="18" charset="0"/>
                <a:cs typeface="Times New Roman" panose="02020603050405020304" pitchFamily="18" charset="0"/>
              </a:rPr>
              <a:t>     F1</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4239981" y="2357860"/>
            <a:ext cx="1001487" cy="646331"/>
          </a:xfrm>
          <a:prstGeom prst="rect">
            <a:avLst/>
          </a:prstGeom>
          <a:solidFill>
            <a:srgbClr val="25CCF9"/>
          </a:solidFill>
        </p:spPr>
        <p:txBody>
          <a:bodyPr wrap="square" rtlCol="0">
            <a:spAutoFit/>
          </a:bodyPr>
          <a:lstStyle/>
          <a:p>
            <a:r>
              <a:rPr lang="en-US" dirty="0" smtClean="0">
                <a:solidFill>
                  <a:schemeClr val="accent2"/>
                </a:solidFill>
                <a:latin typeface="Times New Roman" panose="02020603050405020304" pitchFamily="18" charset="0"/>
                <a:cs typeface="Times New Roman" panose="02020603050405020304" pitchFamily="18" charset="0"/>
              </a:rPr>
              <a:t>Pharynx</a:t>
            </a:r>
          </a:p>
          <a:p>
            <a:r>
              <a:rPr lang="en-US" dirty="0" smtClean="0">
                <a:solidFill>
                  <a:schemeClr val="accent2"/>
                </a:solidFill>
                <a:latin typeface="Times New Roman" panose="02020603050405020304" pitchFamily="18" charset="0"/>
                <a:cs typeface="Times New Roman" panose="02020603050405020304" pitchFamily="18" charset="0"/>
              </a:rPr>
              <a:t>     F1</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9956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5"/>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100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24</a:t>
            </a:fld>
            <a:endParaRPr lang="en-US"/>
          </a:p>
        </p:txBody>
      </p:sp>
      <p:sp>
        <p:nvSpPr>
          <p:cNvPr id="3" name="TextBox 2"/>
          <p:cNvSpPr txBox="1"/>
          <p:nvPr/>
        </p:nvSpPr>
        <p:spPr>
          <a:xfrm>
            <a:off x="4300842" y="29790"/>
            <a:ext cx="3590317" cy="584775"/>
          </a:xfrm>
          <a:prstGeom prst="rect">
            <a:avLst/>
          </a:prstGeom>
          <a:solidFill>
            <a:srgbClr val="25CCF9"/>
          </a:solidFill>
        </p:spPr>
        <p:txBody>
          <a:bodyPr wrap="square" rtlCol="0">
            <a:spAutoFit/>
          </a:bodyPr>
          <a:lstStyle/>
          <a:p>
            <a:pPr algn="ctr"/>
            <a:r>
              <a:rPr lang="en-IN" sz="3200" dirty="0" smtClean="0">
                <a:latin typeface="Times New Roman" pitchFamily="18" charset="0"/>
                <a:cs typeface="Times New Roman" pitchFamily="18" charset="0"/>
              </a:rPr>
              <a:t>Source filter theory</a:t>
            </a:r>
            <a:endParaRPr lang="en-IN" sz="32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0486" y="1371628"/>
            <a:ext cx="1789708" cy="21314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984" y="1371627"/>
            <a:ext cx="1754978" cy="209005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613" y="1386855"/>
            <a:ext cx="1742192" cy="2074830"/>
          </a:xfrm>
          <a:prstGeom prst="rect">
            <a:avLst/>
          </a:prstGeom>
        </p:spPr>
      </p:pic>
      <p:sp>
        <p:nvSpPr>
          <p:cNvPr id="7" name="TextBox 6"/>
          <p:cNvSpPr txBox="1"/>
          <p:nvPr/>
        </p:nvSpPr>
        <p:spPr>
          <a:xfrm>
            <a:off x="3235778" y="4575755"/>
            <a:ext cx="5720443"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Different vocal tract shapes lead to different frequencies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22950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25</a:t>
            </a:fld>
            <a:endParaRPr lang="en-US"/>
          </a:p>
        </p:txBody>
      </p:sp>
      <p:sp>
        <p:nvSpPr>
          <p:cNvPr id="3" name="Rectangle 2"/>
          <p:cNvSpPr/>
          <p:nvPr/>
        </p:nvSpPr>
        <p:spPr>
          <a:xfrm>
            <a:off x="1203740" y="1413565"/>
            <a:ext cx="10005390" cy="4031873"/>
          </a:xfrm>
          <a:prstGeom prst="rect">
            <a:avLst/>
          </a:prstGeom>
          <a:solidFill>
            <a:srgbClr val="25CCF9"/>
          </a:solidFill>
        </p:spPr>
        <p:txBody>
          <a:bodyPr wrap="square">
            <a:spAutoFit/>
          </a:bodyPr>
          <a:lstStyle/>
          <a:p>
            <a:r>
              <a:rPr lang="en-US" sz="3200" dirty="0"/>
              <a:t>Vowels</a:t>
            </a:r>
          </a:p>
          <a:p>
            <a:endParaRPr lang="en-US" sz="3200" dirty="0" smtClean="0"/>
          </a:p>
          <a:p>
            <a:r>
              <a:rPr lang="en-US" sz="3200" dirty="0" smtClean="0"/>
              <a:t>Vowels </a:t>
            </a:r>
            <a:r>
              <a:rPr lang="en-US" sz="3200" dirty="0"/>
              <a:t>are the product of </a:t>
            </a:r>
            <a:r>
              <a:rPr lang="en-US" sz="3200" dirty="0" smtClean="0"/>
              <a:t>glottal periodic </a:t>
            </a:r>
            <a:r>
              <a:rPr lang="en-US" sz="3200" dirty="0"/>
              <a:t>source and filtering </a:t>
            </a:r>
            <a:r>
              <a:rPr lang="en-US" sz="3200" dirty="0" smtClean="0"/>
              <a:t>in the </a:t>
            </a:r>
            <a:r>
              <a:rPr lang="en-US" sz="3200" dirty="0" err="1"/>
              <a:t>supraglottal</a:t>
            </a:r>
            <a:r>
              <a:rPr lang="en-US" sz="3200" dirty="0"/>
              <a:t> tract</a:t>
            </a:r>
            <a:r>
              <a:rPr lang="en-US" sz="3200" dirty="0" smtClean="0"/>
              <a:t>.</a:t>
            </a:r>
          </a:p>
          <a:p>
            <a:endParaRPr lang="en-US" sz="3200" dirty="0"/>
          </a:p>
          <a:p>
            <a:r>
              <a:rPr lang="en-US" sz="3200" dirty="0" smtClean="0"/>
              <a:t>When </a:t>
            </a:r>
            <a:r>
              <a:rPr lang="en-US" sz="3200" dirty="0"/>
              <a:t>vocal folds vibrate, the rate of air flow through the glottis </a:t>
            </a:r>
            <a:r>
              <a:rPr lang="en-US" sz="3200" dirty="0" smtClean="0"/>
              <a:t>results in a </a:t>
            </a:r>
            <a:r>
              <a:rPr lang="en-US" sz="3200" dirty="0"/>
              <a:t>complex periodic wave</a:t>
            </a:r>
            <a:r>
              <a:rPr lang="en-US" sz="3200" dirty="0" smtClean="0"/>
              <a:t>.</a:t>
            </a:r>
          </a:p>
          <a:p>
            <a:endParaRPr lang="en-US" sz="3200" dirty="0"/>
          </a:p>
        </p:txBody>
      </p:sp>
    </p:spTree>
    <p:extLst>
      <p:ext uri="{BB962C8B-B14F-4D97-AF65-F5344CB8AC3E}">
        <p14:creationId xmlns:p14="http://schemas.microsoft.com/office/powerpoint/2010/main" val="94173290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26</a:t>
            </a:fld>
            <a:endParaRPr lang="en-US"/>
          </a:p>
        </p:txBody>
      </p:sp>
      <p:sp>
        <p:nvSpPr>
          <p:cNvPr id="3" name="Rectangle 2"/>
          <p:cNvSpPr/>
          <p:nvPr/>
        </p:nvSpPr>
        <p:spPr>
          <a:xfrm>
            <a:off x="993913" y="1596120"/>
            <a:ext cx="10833652" cy="4524316"/>
          </a:xfrm>
          <a:prstGeom prst="rect">
            <a:avLst/>
          </a:prstGeom>
          <a:solidFill>
            <a:srgbClr val="25CCF9"/>
          </a:solidFill>
        </p:spPr>
        <p:txBody>
          <a:bodyPr wrap="square">
            <a:spAutoFit/>
          </a:bodyPr>
          <a:lstStyle/>
          <a:p>
            <a:r>
              <a:rPr lang="en-US" sz="3600" dirty="0"/>
              <a:t>f0 of the vocal fold vibration is dependent on several factors </a:t>
            </a:r>
            <a:endParaRPr lang="en-US" sz="3600" dirty="0" smtClean="0"/>
          </a:p>
          <a:p>
            <a:endParaRPr lang="en-US" sz="3600" i="1" dirty="0"/>
          </a:p>
          <a:p>
            <a:r>
              <a:rPr lang="en-US" sz="3600" dirty="0" smtClean="0"/>
              <a:t>Typical </a:t>
            </a:r>
            <a:r>
              <a:rPr lang="en-US" sz="3600" dirty="0"/>
              <a:t>average values for f0 are as follows</a:t>
            </a:r>
            <a:r>
              <a:rPr lang="en-US" sz="3600" dirty="0" smtClean="0"/>
              <a:t>:</a:t>
            </a:r>
          </a:p>
          <a:p>
            <a:endParaRPr lang="en-US" sz="3600" dirty="0"/>
          </a:p>
          <a:p>
            <a:r>
              <a:rPr lang="en-US" sz="3600" dirty="0"/>
              <a:t>adult males voice: 125 Hz</a:t>
            </a:r>
          </a:p>
          <a:p>
            <a:r>
              <a:rPr lang="en-US" sz="3600" dirty="0"/>
              <a:t>adult female voice: 220 Hz</a:t>
            </a:r>
          </a:p>
          <a:p>
            <a:r>
              <a:rPr lang="en-US" sz="3600" dirty="0"/>
              <a:t>child’s voice: 300 Hz</a:t>
            </a:r>
          </a:p>
        </p:txBody>
      </p:sp>
    </p:spTree>
    <p:extLst>
      <p:ext uri="{BB962C8B-B14F-4D97-AF65-F5344CB8AC3E}">
        <p14:creationId xmlns:p14="http://schemas.microsoft.com/office/powerpoint/2010/main" val="1240848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27</a:t>
            </a:fld>
            <a:endParaRPr lang="en-US"/>
          </a:p>
        </p:txBody>
      </p:sp>
      <p:sp>
        <p:nvSpPr>
          <p:cNvPr id="3" name="Rectangle 2"/>
          <p:cNvSpPr/>
          <p:nvPr/>
        </p:nvSpPr>
        <p:spPr>
          <a:xfrm>
            <a:off x="1082261" y="1468783"/>
            <a:ext cx="10921999" cy="5078314"/>
          </a:xfrm>
          <a:prstGeom prst="rect">
            <a:avLst/>
          </a:prstGeom>
          <a:solidFill>
            <a:srgbClr val="25CCF9"/>
          </a:solidFill>
        </p:spPr>
        <p:txBody>
          <a:bodyPr wrap="square">
            <a:spAutoFit/>
          </a:bodyPr>
          <a:lstStyle/>
          <a:p>
            <a:r>
              <a:rPr lang="en-US" sz="3600" dirty="0"/>
              <a:t>Vocal tract filter selectively passes energy in the harmonics of the source. </a:t>
            </a:r>
            <a:endParaRPr lang="en-US" sz="3600" dirty="0" smtClean="0"/>
          </a:p>
          <a:p>
            <a:endParaRPr lang="en-US" sz="3600" dirty="0"/>
          </a:p>
          <a:p>
            <a:r>
              <a:rPr lang="en-US" sz="3600" dirty="0"/>
              <a:t>Characteristic resonances of the vocal tract are called formants (F1, F2, F3 </a:t>
            </a:r>
            <a:r>
              <a:rPr lang="en-US" sz="3600" dirty="0" err="1"/>
              <a:t>etc</a:t>
            </a:r>
            <a:r>
              <a:rPr lang="en-US" sz="3600" dirty="0"/>
              <a:t>). </a:t>
            </a:r>
            <a:endParaRPr lang="en-US" sz="3600" dirty="0" smtClean="0"/>
          </a:p>
          <a:p>
            <a:endParaRPr lang="en-US" sz="3600" dirty="0"/>
          </a:p>
          <a:p>
            <a:r>
              <a:rPr lang="en-US" sz="3600" dirty="0"/>
              <a:t>The vocal tract transfer function for a particular vowel is defined by the </a:t>
            </a:r>
            <a:r>
              <a:rPr lang="en-US" sz="3600" dirty="0" err="1"/>
              <a:t>centre</a:t>
            </a:r>
            <a:r>
              <a:rPr lang="en-US" sz="3600" dirty="0"/>
              <a:t> frequency and bandwidth of these formants. </a:t>
            </a:r>
          </a:p>
        </p:txBody>
      </p:sp>
    </p:spTree>
    <p:extLst>
      <p:ext uri="{BB962C8B-B14F-4D97-AF65-F5344CB8AC3E}">
        <p14:creationId xmlns:p14="http://schemas.microsoft.com/office/powerpoint/2010/main" val="2726318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28</a:t>
            </a:fld>
            <a:endParaRPr lang="en-US"/>
          </a:p>
        </p:txBody>
      </p:sp>
      <p:sp>
        <p:nvSpPr>
          <p:cNvPr id="3" name="Rectangle 2"/>
          <p:cNvSpPr/>
          <p:nvPr/>
        </p:nvSpPr>
        <p:spPr>
          <a:xfrm>
            <a:off x="1755911" y="1297946"/>
            <a:ext cx="9652001" cy="3970318"/>
          </a:xfrm>
          <a:prstGeom prst="rect">
            <a:avLst/>
          </a:prstGeom>
          <a:solidFill>
            <a:srgbClr val="25CCF9"/>
          </a:solidFill>
        </p:spPr>
        <p:txBody>
          <a:bodyPr wrap="square">
            <a:spAutoFit/>
          </a:bodyPr>
          <a:lstStyle/>
          <a:p>
            <a:r>
              <a:rPr lang="en-US" sz="3600" dirty="0"/>
              <a:t>We can model the acoustic properties of the vocal tract as a tube open at one end (mouth) and closed at the other (glottis). </a:t>
            </a:r>
            <a:endParaRPr lang="en-US" sz="3600" dirty="0" smtClean="0"/>
          </a:p>
          <a:p>
            <a:endParaRPr lang="en-US" sz="3600" dirty="0"/>
          </a:p>
          <a:p>
            <a:r>
              <a:rPr lang="en-US" sz="3600" dirty="0" smtClean="0"/>
              <a:t>If this </a:t>
            </a:r>
            <a:r>
              <a:rPr lang="en-US" sz="3600" dirty="0"/>
              <a:t>tube is uniform in its cross-section – as in </a:t>
            </a:r>
            <a:r>
              <a:rPr lang="en-US" sz="3600" dirty="0" smtClean="0"/>
              <a:t>the production </a:t>
            </a:r>
            <a:r>
              <a:rPr lang="en-US" sz="3600" dirty="0"/>
              <a:t>of </a:t>
            </a:r>
            <a:r>
              <a:rPr lang="en-US" sz="3600" dirty="0"/>
              <a:t>a</a:t>
            </a:r>
            <a:r>
              <a:rPr lang="en-US" sz="3600" dirty="0" smtClean="0"/>
              <a:t> schwa, we </a:t>
            </a:r>
            <a:r>
              <a:rPr lang="en-US" sz="3600" dirty="0"/>
              <a:t>can </a:t>
            </a:r>
            <a:r>
              <a:rPr lang="en-US" sz="3600" dirty="0" smtClean="0"/>
              <a:t>compute the </a:t>
            </a:r>
            <a:r>
              <a:rPr lang="en-US" sz="3600" dirty="0"/>
              <a:t>resonant frequencies of that </a:t>
            </a:r>
            <a:r>
              <a:rPr lang="en-US" sz="3600" dirty="0" smtClean="0"/>
              <a:t>tube</a:t>
            </a:r>
            <a:endParaRPr lang="en-US" sz="3600" dirty="0"/>
          </a:p>
        </p:txBody>
      </p:sp>
    </p:spTree>
    <p:extLst>
      <p:ext uri="{BB962C8B-B14F-4D97-AF65-F5344CB8AC3E}">
        <p14:creationId xmlns:p14="http://schemas.microsoft.com/office/powerpoint/2010/main" val="39272028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29</a:t>
            </a:fld>
            <a:endParaRPr lang="en-US"/>
          </a:p>
        </p:txBody>
      </p:sp>
      <p:sp>
        <p:nvSpPr>
          <p:cNvPr id="3" name="Rectangle 2"/>
          <p:cNvSpPr/>
          <p:nvPr/>
        </p:nvSpPr>
        <p:spPr>
          <a:xfrm>
            <a:off x="1424609" y="1582341"/>
            <a:ext cx="9861826" cy="2308324"/>
          </a:xfrm>
          <a:prstGeom prst="rect">
            <a:avLst/>
          </a:prstGeom>
          <a:solidFill>
            <a:srgbClr val="25CCF9"/>
          </a:solidFill>
        </p:spPr>
        <p:txBody>
          <a:bodyPr wrap="square">
            <a:spAutoFit/>
          </a:bodyPr>
          <a:lstStyle/>
          <a:p>
            <a:r>
              <a:rPr lang="en-US" sz="3600" dirty="0" err="1"/>
              <a:t>Fn</a:t>
            </a:r>
            <a:r>
              <a:rPr lang="en-US" sz="3600" dirty="0"/>
              <a:t> = (2n – 1)c/4L where n is the number of the formant and L is the length of the tube.</a:t>
            </a:r>
          </a:p>
          <a:p>
            <a:r>
              <a:rPr lang="en-US" sz="3600" dirty="0"/>
              <a:t> This formula derives formants for tubes with uniform cross-sectional </a:t>
            </a:r>
            <a:r>
              <a:rPr lang="en-US" sz="3600" dirty="0" smtClean="0"/>
              <a:t>area</a:t>
            </a:r>
            <a:endParaRPr lang="en-US" sz="3600" dirty="0"/>
          </a:p>
        </p:txBody>
      </p:sp>
    </p:spTree>
    <p:extLst>
      <p:ext uri="{BB962C8B-B14F-4D97-AF65-F5344CB8AC3E}">
        <p14:creationId xmlns:p14="http://schemas.microsoft.com/office/powerpoint/2010/main" val="29794971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454649" y="1698648"/>
            <a:ext cx="7020655" cy="3270918"/>
          </a:xfrm>
          <a:solidFill>
            <a:srgbClr val="25CCF9"/>
          </a:solidFill>
        </p:spPr>
        <p:txBody>
          <a:bodyPr>
            <a:normAutofit/>
          </a:bodyPr>
          <a:lstStyle/>
          <a:p>
            <a:pPr algn="ctr">
              <a:lnSpc>
                <a:spcPct val="150000"/>
              </a:lnSpc>
            </a:pPr>
            <a:r>
              <a:rPr lang="en-US" sz="3600" b="1" dirty="0" smtClean="0">
                <a:latin typeface="Times New Roman" panose="02020603050405020304" pitchFamily="18" charset="0"/>
                <a:cs typeface="Times New Roman" panose="02020603050405020304" pitchFamily="18" charset="0"/>
              </a:rPr>
              <a:t>Sound is variation in air pressure</a:t>
            </a:r>
          </a:p>
          <a:p>
            <a:pPr algn="ctr">
              <a:lnSpc>
                <a:spcPct val="150000"/>
              </a:lnSpc>
            </a:pPr>
            <a:r>
              <a:rPr lang="en-US" sz="3600" b="1" dirty="0" smtClean="0">
                <a:latin typeface="Times New Roman" panose="02020603050405020304" pitchFamily="18" charset="0"/>
                <a:cs typeface="Times New Roman" panose="02020603050405020304" pitchFamily="18" charset="0"/>
              </a:rPr>
              <a:t>Detectable by the human ear</a:t>
            </a:r>
          </a:p>
        </p:txBody>
      </p:sp>
      <p:sp>
        <p:nvSpPr>
          <p:cNvPr id="3" name="Slide Number Placeholder 2"/>
          <p:cNvSpPr>
            <a:spLocks noGrp="1"/>
          </p:cNvSpPr>
          <p:nvPr>
            <p:ph type="sldNum" sz="quarter" idx="11"/>
          </p:nvPr>
        </p:nvSpPr>
        <p:spPr/>
        <p:txBody>
          <a:bodyPr>
            <a:normAutofit/>
          </a:bodyPr>
          <a:lstStyle/>
          <a:p>
            <a:fld id="{FFACDD2B-ADDD-4D8E-A7BA-8E50E0387B41}" type="slidenum">
              <a:rPr lang="en-US" smtClean="0"/>
              <a:t>3</a:t>
            </a:fld>
            <a:endParaRPr lang="en-US"/>
          </a:p>
        </p:txBody>
      </p:sp>
      <p:sp>
        <p:nvSpPr>
          <p:cNvPr id="2" name="TextBox 1"/>
          <p:cNvSpPr txBox="1"/>
          <p:nvPr/>
        </p:nvSpPr>
        <p:spPr>
          <a:xfrm>
            <a:off x="4630138" y="913770"/>
            <a:ext cx="2688771" cy="646331"/>
          </a:xfrm>
          <a:prstGeom prst="rect">
            <a:avLst/>
          </a:prstGeom>
          <a:solidFill>
            <a:srgbClr val="25CCF9"/>
          </a:solidFill>
        </p:spPr>
        <p:txBody>
          <a:bodyPr wrap="square" rtlCol="0">
            <a:spAutoFit/>
          </a:bodyPr>
          <a:lstStyle/>
          <a:p>
            <a:r>
              <a:rPr lang="en-US" sz="3600" dirty="0" smtClean="0">
                <a:latin typeface="Times New Roman" panose="02020603050405020304" pitchFamily="18" charset="0"/>
                <a:cs typeface="Times New Roman" panose="02020603050405020304" pitchFamily="18" charset="0"/>
              </a:rPr>
              <a:t>Brief Recap</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3911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30</a:t>
            </a:fld>
            <a:endParaRPr lang="en-US"/>
          </a:p>
        </p:txBody>
      </p:sp>
      <p:sp>
        <p:nvSpPr>
          <p:cNvPr id="3" name="Rectangle 2"/>
          <p:cNvSpPr/>
          <p:nvPr/>
        </p:nvSpPr>
        <p:spPr>
          <a:xfrm>
            <a:off x="673654" y="1334318"/>
            <a:ext cx="11076608" cy="3416320"/>
          </a:xfrm>
          <a:prstGeom prst="rect">
            <a:avLst/>
          </a:prstGeom>
          <a:solidFill>
            <a:srgbClr val="25CCF9"/>
          </a:solidFill>
        </p:spPr>
        <p:txBody>
          <a:bodyPr wrap="square">
            <a:spAutoFit/>
          </a:bodyPr>
          <a:lstStyle/>
          <a:p>
            <a:r>
              <a:rPr lang="en-US" sz="3600" dirty="0" smtClean="0"/>
              <a:t>In the </a:t>
            </a:r>
            <a:r>
              <a:rPr lang="en-US" sz="3600" dirty="0"/>
              <a:t>production of a vowel </a:t>
            </a:r>
            <a:r>
              <a:rPr lang="en-US" sz="3600" dirty="0" smtClean="0"/>
              <a:t>the </a:t>
            </a:r>
            <a:r>
              <a:rPr lang="en-US" sz="3600" dirty="0"/>
              <a:t>vocal tract </a:t>
            </a:r>
            <a:r>
              <a:rPr lang="en-US" sz="3600" dirty="0" smtClean="0"/>
              <a:t>is </a:t>
            </a:r>
            <a:r>
              <a:rPr lang="en-US" sz="3600" dirty="0"/>
              <a:t>closed at the glottis and open at the mouth. </a:t>
            </a:r>
            <a:endParaRPr lang="en-US" sz="3600" dirty="0" smtClean="0"/>
          </a:p>
          <a:p>
            <a:endParaRPr lang="en-US" sz="3600" dirty="0" smtClean="0"/>
          </a:p>
          <a:p>
            <a:r>
              <a:rPr lang="en-US" sz="3600" dirty="0" smtClean="0"/>
              <a:t>Although </a:t>
            </a:r>
            <a:r>
              <a:rPr lang="en-US" sz="3600" dirty="0"/>
              <a:t>the glottis </a:t>
            </a:r>
            <a:r>
              <a:rPr lang="en-US" sz="3600" dirty="0" smtClean="0"/>
              <a:t>is </a:t>
            </a:r>
            <a:r>
              <a:rPr lang="en-US" sz="3600" dirty="0"/>
              <a:t>periodically opening and closing, the openings are </a:t>
            </a:r>
            <a:r>
              <a:rPr lang="en-US" sz="3600" dirty="0" smtClean="0"/>
              <a:t>almost negligible</a:t>
            </a:r>
            <a:endParaRPr lang="en-US" sz="3600" dirty="0"/>
          </a:p>
          <a:p>
            <a:endParaRPr lang="en-US" sz="3600" dirty="0"/>
          </a:p>
        </p:txBody>
      </p:sp>
    </p:spTree>
    <p:extLst>
      <p:ext uri="{BB962C8B-B14F-4D97-AF65-F5344CB8AC3E}">
        <p14:creationId xmlns:p14="http://schemas.microsoft.com/office/powerpoint/2010/main" val="26672785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31</a:t>
            </a:fld>
            <a:endParaRPr lang="en-US"/>
          </a:p>
        </p:txBody>
      </p:sp>
      <p:pic>
        <p:nvPicPr>
          <p:cNvPr id="3" name="Picture 2"/>
          <p:cNvPicPr>
            <a:picLocks noChangeAspect="1"/>
          </p:cNvPicPr>
          <p:nvPr/>
        </p:nvPicPr>
        <p:blipFill>
          <a:blip r:embed="rId2"/>
          <a:stretch>
            <a:fillRect/>
          </a:stretch>
        </p:blipFill>
        <p:spPr>
          <a:xfrm>
            <a:off x="534120" y="1708034"/>
            <a:ext cx="3836481" cy="2842197"/>
          </a:xfrm>
          <a:prstGeom prst="rect">
            <a:avLst/>
          </a:prstGeom>
        </p:spPr>
      </p:pic>
      <p:sp>
        <p:nvSpPr>
          <p:cNvPr id="4" name="Left Arrow 3"/>
          <p:cNvSpPr/>
          <p:nvPr/>
        </p:nvSpPr>
        <p:spPr>
          <a:xfrm>
            <a:off x="2072957" y="1480462"/>
            <a:ext cx="883288" cy="17417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Left Arrow 4"/>
          <p:cNvSpPr/>
          <p:nvPr/>
        </p:nvSpPr>
        <p:spPr>
          <a:xfrm rot="16200000">
            <a:off x="4040542" y="2952750"/>
            <a:ext cx="883288" cy="15785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67543" y="1360720"/>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75748" y="3526723"/>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F1</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773022" y="1911513"/>
            <a:ext cx="402635"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t>
            </a:r>
            <a:r>
              <a:rPr lang="en-US" sz="1600" dirty="0" err="1" smtClean="0">
                <a:latin typeface="Times New Roman" panose="02020603050405020304" pitchFamily="18" charset="0"/>
                <a:cs typeface="Times New Roman" panose="02020603050405020304" pitchFamily="18" charset="0"/>
              </a:rPr>
              <a:t>i</a:t>
            </a:r>
            <a:endParaRPr lang="en-US" sz="16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445326" y="5410199"/>
            <a:ext cx="5459187"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1. Formant chart plotting F1 &amp; F2</a:t>
            </a:r>
            <a:r>
              <a:rPr lang="en-US" sz="2000" dirty="0">
                <a:latin typeface="Times New Roman" panose="02020603050405020304" pitchFamily="18" charset="0"/>
                <a:cs typeface="Times New Roman" panose="02020603050405020304" pitchFamily="18" charset="0"/>
              </a:rPr>
              <a:t>, vocal tract </a:t>
            </a:r>
            <a:r>
              <a:rPr lang="en-US" sz="2000" dirty="0" smtClean="0">
                <a:latin typeface="Times New Roman" panose="02020603050405020304" pitchFamily="18" charset="0"/>
                <a:cs typeface="Times New Roman" panose="02020603050405020304" pitchFamily="18" charset="0"/>
              </a:rPr>
              <a:t>diagram, and </a:t>
            </a:r>
            <a:r>
              <a:rPr lang="en-US" sz="2000" dirty="0">
                <a:latin typeface="Times New Roman" panose="02020603050405020304" pitchFamily="18" charset="0"/>
                <a:cs typeface="Times New Roman" panose="02020603050405020304" pitchFamily="18" charset="0"/>
              </a:rPr>
              <a:t>spectrogram for </a:t>
            </a:r>
            <a:r>
              <a:rPr lang="en-US" sz="2000" dirty="0" smtClean="0">
                <a:latin typeface="Times New Roman" panose="02020603050405020304" pitchFamily="18" charset="0"/>
                <a:cs typeface="Times New Roman" panose="02020603050405020304" pitchFamily="18" charset="0"/>
              </a:rPr>
              <a:t>the vowel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64578" y="54424"/>
            <a:ext cx="406284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British English Vowels</a:t>
            </a:r>
            <a:endParaRPr lang="en-US" sz="3200" dirty="0">
              <a:latin typeface="Times New Roman" panose="02020603050405020304" pitchFamily="18" charset="0"/>
              <a:cs typeface="Times New Roman" panose="02020603050405020304" pitchFamily="18" charset="0"/>
            </a:endParaRPr>
          </a:p>
        </p:txBody>
      </p:sp>
      <p:pic>
        <p:nvPicPr>
          <p:cNvPr id="41" name="Picture 40"/>
          <p:cNvPicPr>
            <a:picLocks noChangeAspect="1"/>
          </p:cNvPicPr>
          <p:nvPr/>
        </p:nvPicPr>
        <p:blipFill>
          <a:blip r:embed="rId3"/>
          <a:stretch>
            <a:fillRect/>
          </a:stretch>
        </p:blipFill>
        <p:spPr>
          <a:xfrm>
            <a:off x="8089904" y="4695723"/>
            <a:ext cx="2545440" cy="311102"/>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032" y="1654634"/>
            <a:ext cx="2515312" cy="3041090"/>
          </a:xfrm>
          <a:prstGeom prst="rect">
            <a:avLst/>
          </a:prstGeom>
        </p:spPr>
      </p:pic>
      <p:sp>
        <p:nvSpPr>
          <p:cNvPr id="43" name="TextBox 42"/>
          <p:cNvSpPr txBox="1"/>
          <p:nvPr/>
        </p:nvSpPr>
        <p:spPr>
          <a:xfrm>
            <a:off x="7663553" y="1567462"/>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4000</a:t>
            </a:r>
            <a:endParaRPr lang="en-US" sz="1400" dirty="0">
              <a:latin typeface="Times New Roman" panose="02020603050405020304" pitchFamily="18" charset="0"/>
              <a:cs typeface="Times New Roman" panose="02020603050405020304" pitchFamily="18" charset="0"/>
            </a:endParaRPr>
          </a:p>
        </p:txBody>
      </p:sp>
      <p:sp>
        <p:nvSpPr>
          <p:cNvPr id="44" name="TextBox 43"/>
          <p:cNvSpPr txBox="1"/>
          <p:nvPr/>
        </p:nvSpPr>
        <p:spPr>
          <a:xfrm>
            <a:off x="7641781" y="2198836"/>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3000</a:t>
            </a:r>
            <a:endParaRPr lang="en-US" sz="14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7620025" y="2821874"/>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7655044" y="3453201"/>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7763896" y="4068708"/>
            <a:ext cx="39188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Hz</a:t>
            </a:r>
            <a:endParaRPr lang="en-US" sz="1400" dirty="0">
              <a:latin typeface="Times New Roman" panose="02020603050405020304" pitchFamily="18" charset="0"/>
              <a:cs typeface="Times New Roman" panose="02020603050405020304" pitchFamily="18" charset="0"/>
            </a:endParaRPr>
          </a:p>
        </p:txBody>
      </p:sp>
      <p:pic>
        <p:nvPicPr>
          <p:cNvPr id="48" name="Picture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0826" y="1501574"/>
            <a:ext cx="1764461" cy="2101351"/>
          </a:xfrm>
          <a:prstGeom prst="rect">
            <a:avLst/>
          </a:prstGeom>
        </p:spPr>
      </p:pic>
    </p:spTree>
    <p:extLst>
      <p:ext uri="{BB962C8B-B14F-4D97-AF65-F5344CB8AC3E}">
        <p14:creationId xmlns:p14="http://schemas.microsoft.com/office/powerpoint/2010/main" val="893884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grpId="0" nodeType="afterEffect">
                                  <p:stCondLst>
                                    <p:cond delay="50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50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childTnLst>
                                </p:cTn>
                              </p:par>
                            </p:childTnLst>
                          </p:cTn>
                        </p:par>
                        <p:par>
                          <p:cTn id="18" fill="hold">
                            <p:stCondLst>
                              <p:cond delay="2000"/>
                            </p:stCondLst>
                            <p:childTnLst>
                              <p:par>
                                <p:cTn id="19" presetID="1" presetClass="entr" presetSubtype="0" fill="hold" grpId="0" nodeType="afterEffect">
                                  <p:stCondLst>
                                    <p:cond delay="50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500"/>
                                  </p:stCondLst>
                                  <p:childTnLst>
                                    <p:set>
                                      <p:cBhvr>
                                        <p:cTn id="33" dur="1" fill="hold">
                                          <p:stCondLst>
                                            <p:cond delay="0"/>
                                          </p:stCondLst>
                                        </p:cTn>
                                        <p:tgtEl>
                                          <p:spTgt spid="43"/>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50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500"/>
                                  </p:stCondLst>
                                  <p:childTnLst>
                                    <p:set>
                                      <p:cBhvr>
                                        <p:cTn id="39" dur="1" fill="hold">
                                          <p:stCondLst>
                                            <p:cond delay="0"/>
                                          </p:stCondLst>
                                        </p:cTn>
                                        <p:tgtEl>
                                          <p:spTgt spid="45"/>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grpId="0" nodeType="afterEffect">
                                  <p:stCondLst>
                                    <p:cond delay="500"/>
                                  </p:stCondLst>
                                  <p:childTnLst>
                                    <p:set>
                                      <p:cBhvr>
                                        <p:cTn id="42" dur="1" fill="hold">
                                          <p:stCondLst>
                                            <p:cond delay="0"/>
                                          </p:stCondLst>
                                        </p:cTn>
                                        <p:tgtEl>
                                          <p:spTgt spid="46"/>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grpId="0" nodeType="afterEffect">
                                  <p:stCondLst>
                                    <p:cond delay="500"/>
                                  </p:stCondLst>
                                  <p:childTnLst>
                                    <p:set>
                                      <p:cBhvr>
                                        <p:cTn id="4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8" grpId="0"/>
      <p:bldP spid="43" grpId="0"/>
      <p:bldP spid="44" grpId="0"/>
      <p:bldP spid="45" grpId="0"/>
      <p:bldP spid="46"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32</a:t>
            </a:fld>
            <a:endParaRPr lang="en-US"/>
          </a:p>
        </p:txBody>
      </p:sp>
      <p:pic>
        <p:nvPicPr>
          <p:cNvPr id="3" name="Picture 2"/>
          <p:cNvPicPr>
            <a:picLocks noChangeAspect="1"/>
          </p:cNvPicPr>
          <p:nvPr/>
        </p:nvPicPr>
        <p:blipFill>
          <a:blip r:embed="rId2"/>
          <a:stretch>
            <a:fillRect/>
          </a:stretch>
        </p:blipFill>
        <p:spPr>
          <a:xfrm>
            <a:off x="534120" y="1708034"/>
            <a:ext cx="3836481" cy="2842197"/>
          </a:xfrm>
          <a:prstGeom prst="rect">
            <a:avLst/>
          </a:prstGeom>
        </p:spPr>
      </p:pic>
      <p:sp>
        <p:nvSpPr>
          <p:cNvPr id="4" name="Left Arrow 3"/>
          <p:cNvSpPr/>
          <p:nvPr/>
        </p:nvSpPr>
        <p:spPr>
          <a:xfrm>
            <a:off x="2072957" y="1480462"/>
            <a:ext cx="883288" cy="17417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Left Arrow 4"/>
          <p:cNvSpPr/>
          <p:nvPr/>
        </p:nvSpPr>
        <p:spPr>
          <a:xfrm rot="16200000">
            <a:off x="4040542" y="2952750"/>
            <a:ext cx="883288" cy="15785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67543" y="1360720"/>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75748" y="3526723"/>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F1</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244613" y="2376342"/>
            <a:ext cx="388244"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●ɪ</a:t>
            </a:r>
            <a:endParaRPr lang="en-US" sz="16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271157" y="5334002"/>
            <a:ext cx="5214258"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2. Formant chart plotting F1 &amp; F2, </a:t>
            </a:r>
            <a:r>
              <a:rPr lang="en-US" sz="2000" dirty="0">
                <a:latin typeface="Times New Roman" panose="02020603050405020304" pitchFamily="18" charset="0"/>
                <a:cs typeface="Times New Roman" panose="02020603050405020304" pitchFamily="18" charset="0"/>
              </a:rPr>
              <a:t>vocal tract diagram, and spectrogram for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vowel [</a:t>
            </a:r>
            <a:r>
              <a:rPr lang="en-US" sz="2000" dirty="0" smtClean="0">
                <a:latin typeface="Times New Roman" panose="02020603050405020304" pitchFamily="18" charset="0"/>
                <a:cs typeface="Times New Roman" panose="02020603050405020304" pitchFamily="18" charset="0"/>
              </a:rPr>
              <a:t>ɪ]</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64578" y="54424"/>
            <a:ext cx="406284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British English Vowels</a:t>
            </a:r>
            <a:endParaRPr lang="en-US" sz="3200" dirty="0">
              <a:latin typeface="Times New Roman" panose="02020603050405020304" pitchFamily="18" charset="0"/>
              <a:cs typeface="Times New Roman" panose="02020603050405020304" pitchFamily="18"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578" y="1665435"/>
            <a:ext cx="2506766" cy="2969963"/>
          </a:xfrm>
          <a:prstGeom prst="rect">
            <a:avLst/>
          </a:prstGeom>
        </p:spPr>
      </p:pic>
      <p:sp>
        <p:nvSpPr>
          <p:cNvPr id="21" name="TextBox 20"/>
          <p:cNvSpPr txBox="1"/>
          <p:nvPr/>
        </p:nvSpPr>
        <p:spPr>
          <a:xfrm>
            <a:off x="7663553" y="1600120"/>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4000</a:t>
            </a:r>
            <a:endParaRPr lang="en-US"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641781" y="2209722"/>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3000</a:t>
            </a:r>
            <a:endParaRPr 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620025" y="2843646"/>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655044" y="3464087"/>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763896" y="4068708"/>
            <a:ext cx="39188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Hz</a:t>
            </a:r>
            <a:endParaRPr lang="en-US" sz="1400"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4"/>
          <a:stretch>
            <a:fillRect/>
          </a:stretch>
        </p:blipFill>
        <p:spPr>
          <a:xfrm>
            <a:off x="8094828" y="4683645"/>
            <a:ext cx="2540516" cy="311102"/>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7579" y="1635064"/>
            <a:ext cx="1829240" cy="2178499"/>
          </a:xfrm>
          <a:prstGeom prst="rect">
            <a:avLst/>
          </a:prstGeom>
        </p:spPr>
      </p:pic>
    </p:spTree>
    <p:extLst>
      <p:ext uri="{BB962C8B-B14F-4D97-AF65-F5344CB8AC3E}">
        <p14:creationId xmlns:p14="http://schemas.microsoft.com/office/powerpoint/2010/main" val="8037744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50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0" grpId="0"/>
      <p:bldP spid="21" grpId="0"/>
      <p:bldP spid="22" grpId="0"/>
      <p:bldP spid="23" grpId="0"/>
      <p:bldP spid="24" grpId="0"/>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33</a:t>
            </a:fld>
            <a:endParaRPr lang="en-US"/>
          </a:p>
        </p:txBody>
      </p:sp>
      <p:pic>
        <p:nvPicPr>
          <p:cNvPr id="3" name="Picture 2"/>
          <p:cNvPicPr>
            <a:picLocks noChangeAspect="1"/>
          </p:cNvPicPr>
          <p:nvPr/>
        </p:nvPicPr>
        <p:blipFill>
          <a:blip r:embed="rId2"/>
          <a:stretch>
            <a:fillRect/>
          </a:stretch>
        </p:blipFill>
        <p:spPr>
          <a:xfrm>
            <a:off x="534120" y="1708034"/>
            <a:ext cx="3836481" cy="2842197"/>
          </a:xfrm>
          <a:prstGeom prst="rect">
            <a:avLst/>
          </a:prstGeom>
        </p:spPr>
      </p:pic>
      <p:sp>
        <p:nvSpPr>
          <p:cNvPr id="4" name="Left Arrow 3"/>
          <p:cNvSpPr/>
          <p:nvPr/>
        </p:nvSpPr>
        <p:spPr>
          <a:xfrm>
            <a:off x="2072957" y="1480462"/>
            <a:ext cx="883288" cy="17417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Left Arrow 4"/>
          <p:cNvSpPr/>
          <p:nvPr/>
        </p:nvSpPr>
        <p:spPr>
          <a:xfrm rot="16200000">
            <a:off x="4040542" y="2952750"/>
            <a:ext cx="883288" cy="15785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67543" y="1360720"/>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75748" y="3526723"/>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F1</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287626" y="3152404"/>
            <a:ext cx="50714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ɛ</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336472" y="5497286"/>
            <a:ext cx="5214258"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3. Formant chart plotting F1 </a:t>
            </a:r>
            <a:r>
              <a:rPr lang="en-US" sz="2000" dirty="0">
                <a:latin typeface="Times New Roman" panose="02020603050405020304" pitchFamily="18" charset="0"/>
                <a:cs typeface="Times New Roman" panose="02020603050405020304" pitchFamily="18" charset="0"/>
              </a:rPr>
              <a:t>&amp; </a:t>
            </a:r>
            <a:r>
              <a:rPr lang="en-US" sz="2000" dirty="0" smtClean="0">
                <a:latin typeface="Times New Roman" panose="02020603050405020304" pitchFamily="18" charset="0"/>
                <a:cs typeface="Times New Roman" panose="02020603050405020304" pitchFamily="18" charset="0"/>
              </a:rPr>
              <a:t>F2, </a:t>
            </a:r>
            <a:r>
              <a:rPr lang="en-US" sz="2000" dirty="0">
                <a:latin typeface="Times New Roman" panose="02020603050405020304" pitchFamily="18" charset="0"/>
                <a:cs typeface="Times New Roman" panose="02020603050405020304" pitchFamily="18" charset="0"/>
              </a:rPr>
              <a:t>vocal tract diagram, and spectrogram for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vowel [ɛ]</a:t>
            </a:r>
          </a:p>
        </p:txBody>
      </p:sp>
      <p:sp>
        <p:nvSpPr>
          <p:cNvPr id="19" name="TextBox 18"/>
          <p:cNvSpPr txBox="1"/>
          <p:nvPr/>
        </p:nvSpPr>
        <p:spPr>
          <a:xfrm>
            <a:off x="4064578" y="54424"/>
            <a:ext cx="406284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British English Vowels</a:t>
            </a:r>
            <a:endParaRPr lang="en-US" sz="32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663553" y="1567462"/>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4000</a:t>
            </a:r>
            <a:endParaRPr lang="en-US"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641781" y="2187950"/>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3000</a:t>
            </a:r>
            <a:endParaRPr 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620025" y="2832760"/>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655044" y="3474973"/>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763896" y="4068708"/>
            <a:ext cx="39188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Hz</a:t>
            </a:r>
            <a:endParaRPr lang="en-US" sz="1400"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3"/>
          <a:stretch>
            <a:fillRect/>
          </a:stretch>
        </p:blipFill>
        <p:spPr>
          <a:xfrm>
            <a:off x="8094828" y="4683645"/>
            <a:ext cx="2496972" cy="311102"/>
          </a:xfrm>
          <a:prstGeom prst="rect">
            <a:avLst/>
          </a:prstGeom>
        </p:spPr>
      </p:pic>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351" y="1677258"/>
            <a:ext cx="2427449" cy="2985741"/>
          </a:xfrm>
          <a:prstGeom prst="rect">
            <a:avLst/>
          </a:prstGeom>
        </p:spPr>
      </p:pic>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12280" y="1586254"/>
            <a:ext cx="1844353" cy="2196496"/>
          </a:xfrm>
          <a:prstGeom prst="rect">
            <a:avLst/>
          </a:prstGeom>
        </p:spPr>
      </p:pic>
    </p:spTree>
    <p:extLst>
      <p:ext uri="{BB962C8B-B14F-4D97-AF65-F5344CB8AC3E}">
        <p14:creationId xmlns:p14="http://schemas.microsoft.com/office/powerpoint/2010/main" val="25867611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50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1" grpId="0"/>
      <p:bldP spid="21" grpId="0"/>
      <p:bldP spid="22" grpId="0"/>
      <p:bldP spid="23" grpId="0"/>
      <p:bldP spid="24" grpId="0"/>
      <p:bldP spid="2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34</a:t>
            </a:fld>
            <a:endParaRPr lang="en-US"/>
          </a:p>
        </p:txBody>
      </p:sp>
      <p:pic>
        <p:nvPicPr>
          <p:cNvPr id="3" name="Picture 2"/>
          <p:cNvPicPr>
            <a:picLocks noChangeAspect="1"/>
          </p:cNvPicPr>
          <p:nvPr/>
        </p:nvPicPr>
        <p:blipFill>
          <a:blip r:embed="rId2"/>
          <a:stretch>
            <a:fillRect/>
          </a:stretch>
        </p:blipFill>
        <p:spPr>
          <a:xfrm>
            <a:off x="534120" y="1708034"/>
            <a:ext cx="3836481" cy="2842197"/>
          </a:xfrm>
          <a:prstGeom prst="rect">
            <a:avLst/>
          </a:prstGeom>
        </p:spPr>
      </p:pic>
      <p:sp>
        <p:nvSpPr>
          <p:cNvPr id="4" name="Left Arrow 3"/>
          <p:cNvSpPr/>
          <p:nvPr/>
        </p:nvSpPr>
        <p:spPr>
          <a:xfrm>
            <a:off x="2072957" y="1480462"/>
            <a:ext cx="883288" cy="17417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Left Arrow 4"/>
          <p:cNvSpPr/>
          <p:nvPr/>
        </p:nvSpPr>
        <p:spPr>
          <a:xfrm rot="16200000">
            <a:off x="4040542" y="2952750"/>
            <a:ext cx="883288" cy="15785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67543" y="1360720"/>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75748" y="3526723"/>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F1</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690327" y="3805711"/>
            <a:ext cx="52113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æ●</a:t>
            </a:r>
            <a:endParaRPr lang="en-US" sz="16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445327" y="5334006"/>
            <a:ext cx="5214258"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4. Formant chart plotting F1 </a:t>
            </a:r>
            <a:r>
              <a:rPr lang="en-US" sz="2000" dirty="0">
                <a:latin typeface="Times New Roman" panose="02020603050405020304" pitchFamily="18" charset="0"/>
                <a:cs typeface="Times New Roman" panose="02020603050405020304" pitchFamily="18" charset="0"/>
              </a:rPr>
              <a:t>&amp; </a:t>
            </a:r>
            <a:r>
              <a:rPr lang="en-US" sz="2000" dirty="0" smtClean="0">
                <a:latin typeface="Times New Roman" panose="02020603050405020304" pitchFamily="18" charset="0"/>
                <a:cs typeface="Times New Roman" panose="02020603050405020304" pitchFamily="18" charset="0"/>
              </a:rPr>
              <a:t>F2, </a:t>
            </a:r>
            <a:r>
              <a:rPr lang="en-US" sz="2000" dirty="0">
                <a:latin typeface="Times New Roman" panose="02020603050405020304" pitchFamily="18" charset="0"/>
                <a:cs typeface="Times New Roman" panose="02020603050405020304" pitchFamily="18" charset="0"/>
              </a:rPr>
              <a:t>vocal tract diagram, and spectrogram for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vowel [æ]</a:t>
            </a:r>
          </a:p>
        </p:txBody>
      </p:sp>
      <p:sp>
        <p:nvSpPr>
          <p:cNvPr id="19" name="TextBox 18"/>
          <p:cNvSpPr txBox="1"/>
          <p:nvPr/>
        </p:nvSpPr>
        <p:spPr>
          <a:xfrm>
            <a:off x="4064578" y="54424"/>
            <a:ext cx="406284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British English Vowels</a:t>
            </a:r>
            <a:endParaRPr lang="en-US" sz="32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663553" y="1556576"/>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4000</a:t>
            </a:r>
            <a:endParaRPr lang="en-US"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641781" y="2166178"/>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3000</a:t>
            </a:r>
            <a:endParaRPr 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620025" y="2800102"/>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655044" y="3453201"/>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763896" y="4036050"/>
            <a:ext cx="39188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Hz</a:t>
            </a:r>
            <a:endParaRPr lang="en-US" sz="1400"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3"/>
          <a:stretch>
            <a:fillRect/>
          </a:stretch>
        </p:blipFill>
        <p:spPr>
          <a:xfrm>
            <a:off x="8094828" y="4683645"/>
            <a:ext cx="2551401" cy="3111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2572" y="1654633"/>
            <a:ext cx="2493657" cy="2994791"/>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6830" y="1629378"/>
            <a:ext cx="1861484" cy="2216899"/>
          </a:xfrm>
          <a:prstGeom prst="rect">
            <a:avLst/>
          </a:prstGeom>
        </p:spPr>
      </p:pic>
    </p:spTree>
    <p:extLst>
      <p:ext uri="{BB962C8B-B14F-4D97-AF65-F5344CB8AC3E}">
        <p14:creationId xmlns:p14="http://schemas.microsoft.com/office/powerpoint/2010/main" val="35373513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50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2" grpId="0"/>
      <p:bldP spid="21" grpId="0"/>
      <p:bldP spid="22" grpId="0"/>
      <p:bldP spid="23" grpId="0"/>
      <p:bldP spid="24" grpId="0"/>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35</a:t>
            </a:fld>
            <a:endParaRPr lang="en-US"/>
          </a:p>
        </p:txBody>
      </p:sp>
      <p:pic>
        <p:nvPicPr>
          <p:cNvPr id="3" name="Picture 2"/>
          <p:cNvPicPr>
            <a:picLocks noChangeAspect="1"/>
          </p:cNvPicPr>
          <p:nvPr/>
        </p:nvPicPr>
        <p:blipFill>
          <a:blip r:embed="rId2"/>
          <a:stretch>
            <a:fillRect/>
          </a:stretch>
        </p:blipFill>
        <p:spPr>
          <a:xfrm>
            <a:off x="534120" y="1708034"/>
            <a:ext cx="3836481" cy="2842197"/>
          </a:xfrm>
          <a:prstGeom prst="rect">
            <a:avLst/>
          </a:prstGeom>
        </p:spPr>
      </p:pic>
      <p:sp>
        <p:nvSpPr>
          <p:cNvPr id="4" name="Left Arrow 3"/>
          <p:cNvSpPr/>
          <p:nvPr/>
        </p:nvSpPr>
        <p:spPr>
          <a:xfrm>
            <a:off x="2072957" y="1480462"/>
            <a:ext cx="883288" cy="17417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Left Arrow 4"/>
          <p:cNvSpPr/>
          <p:nvPr/>
        </p:nvSpPr>
        <p:spPr>
          <a:xfrm rot="16200000">
            <a:off x="4040542" y="2952750"/>
            <a:ext cx="883288" cy="15785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67543" y="1360720"/>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75748" y="3526723"/>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F1</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3362706" y="3956267"/>
            <a:ext cx="43640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ɒ●</a:t>
            </a:r>
            <a:endParaRPr lang="en-US" sz="16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325586" y="5421086"/>
            <a:ext cx="5214258"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5. Formant chart plotting F1 </a:t>
            </a:r>
            <a:r>
              <a:rPr lang="en-US" sz="2000" dirty="0">
                <a:latin typeface="Times New Roman" panose="02020603050405020304" pitchFamily="18" charset="0"/>
                <a:cs typeface="Times New Roman" panose="02020603050405020304" pitchFamily="18" charset="0"/>
              </a:rPr>
              <a:t>&amp; </a:t>
            </a:r>
            <a:r>
              <a:rPr lang="en-US" sz="2000" dirty="0" smtClean="0">
                <a:latin typeface="Times New Roman" panose="02020603050405020304" pitchFamily="18" charset="0"/>
                <a:cs typeface="Times New Roman" panose="02020603050405020304" pitchFamily="18" charset="0"/>
              </a:rPr>
              <a:t>F2, </a:t>
            </a:r>
            <a:r>
              <a:rPr lang="en-US" sz="2000" dirty="0">
                <a:latin typeface="Times New Roman" panose="02020603050405020304" pitchFamily="18" charset="0"/>
                <a:cs typeface="Times New Roman" panose="02020603050405020304" pitchFamily="18" charset="0"/>
              </a:rPr>
              <a:t>vocal tract diagram, and spectrogram for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vowel </a:t>
            </a:r>
            <a:r>
              <a:rPr lang="en-US" sz="2000" dirty="0" smtClean="0">
                <a:latin typeface="Times New Roman" panose="02020603050405020304" pitchFamily="18" charset="0"/>
                <a:cs typeface="Times New Roman" panose="02020603050405020304" pitchFamily="18" charset="0"/>
              </a:rPr>
              <a:t>[ɒ]</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64578" y="54424"/>
            <a:ext cx="406284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British English Vowels</a:t>
            </a:r>
            <a:endParaRPr lang="en-US" sz="32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663553" y="1578348"/>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4000</a:t>
            </a:r>
            <a:endParaRPr lang="en-US"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641781" y="2187950"/>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3000</a:t>
            </a:r>
            <a:endParaRPr 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620025" y="2810988"/>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655044" y="3453201"/>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763896" y="4036050"/>
            <a:ext cx="39188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Hz</a:t>
            </a:r>
            <a:endParaRPr lang="en-US" sz="1400"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3"/>
          <a:stretch>
            <a:fillRect/>
          </a:stretch>
        </p:blipFill>
        <p:spPr>
          <a:xfrm>
            <a:off x="8094828" y="4683645"/>
            <a:ext cx="2540515" cy="3111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2562" y="1654632"/>
            <a:ext cx="2492781" cy="302425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6296" y="1545386"/>
            <a:ext cx="1860387" cy="2215592"/>
          </a:xfrm>
          <a:prstGeom prst="rect">
            <a:avLst/>
          </a:prstGeom>
        </p:spPr>
      </p:pic>
    </p:spTree>
    <p:extLst>
      <p:ext uri="{BB962C8B-B14F-4D97-AF65-F5344CB8AC3E}">
        <p14:creationId xmlns:p14="http://schemas.microsoft.com/office/powerpoint/2010/main" val="2458596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50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3" grpId="0"/>
      <p:bldP spid="21" grpId="0"/>
      <p:bldP spid="22" grpId="0"/>
      <p:bldP spid="23" grpId="0"/>
      <p:bldP spid="24" grpId="0"/>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36</a:t>
            </a:fld>
            <a:endParaRPr lang="en-US"/>
          </a:p>
        </p:txBody>
      </p:sp>
      <p:pic>
        <p:nvPicPr>
          <p:cNvPr id="3" name="Picture 2"/>
          <p:cNvPicPr>
            <a:picLocks noChangeAspect="1"/>
          </p:cNvPicPr>
          <p:nvPr/>
        </p:nvPicPr>
        <p:blipFill>
          <a:blip r:embed="rId2"/>
          <a:stretch>
            <a:fillRect/>
          </a:stretch>
        </p:blipFill>
        <p:spPr>
          <a:xfrm>
            <a:off x="534120" y="1708034"/>
            <a:ext cx="3836481" cy="2842197"/>
          </a:xfrm>
          <a:prstGeom prst="rect">
            <a:avLst/>
          </a:prstGeom>
        </p:spPr>
      </p:pic>
      <p:sp>
        <p:nvSpPr>
          <p:cNvPr id="4" name="Left Arrow 3"/>
          <p:cNvSpPr/>
          <p:nvPr/>
        </p:nvSpPr>
        <p:spPr>
          <a:xfrm>
            <a:off x="2072957" y="1480462"/>
            <a:ext cx="883288" cy="17417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Left Arrow 4"/>
          <p:cNvSpPr/>
          <p:nvPr/>
        </p:nvSpPr>
        <p:spPr>
          <a:xfrm rot="16200000">
            <a:off x="4040542" y="2952750"/>
            <a:ext cx="883288" cy="15785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67543" y="1360720"/>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75748" y="3526723"/>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F1</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621503" y="3304096"/>
            <a:ext cx="438868" cy="338554"/>
          </a:xfrm>
          <a:prstGeom prst="rect">
            <a:avLst/>
          </a:prstGeom>
          <a:noFill/>
        </p:spPr>
        <p:txBody>
          <a:bodyPr wrap="square" rtlCol="0">
            <a:spAutoFit/>
          </a:bodyPr>
          <a:lstStyle/>
          <a:p>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●ɔ</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303813" y="5323115"/>
            <a:ext cx="5214258"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6. Formant chart plotting F1 </a:t>
            </a:r>
            <a:r>
              <a:rPr lang="en-US" sz="2000" dirty="0">
                <a:latin typeface="Times New Roman" panose="02020603050405020304" pitchFamily="18" charset="0"/>
                <a:cs typeface="Times New Roman" panose="02020603050405020304" pitchFamily="18" charset="0"/>
              </a:rPr>
              <a:t>&amp; </a:t>
            </a:r>
            <a:r>
              <a:rPr lang="en-US" sz="2000" dirty="0" smtClean="0">
                <a:latin typeface="Times New Roman" panose="02020603050405020304" pitchFamily="18" charset="0"/>
                <a:cs typeface="Times New Roman" panose="02020603050405020304" pitchFamily="18" charset="0"/>
              </a:rPr>
              <a:t>F2, </a:t>
            </a:r>
            <a:r>
              <a:rPr lang="en-US" sz="2000" dirty="0">
                <a:latin typeface="Times New Roman" panose="02020603050405020304" pitchFamily="18" charset="0"/>
                <a:cs typeface="Times New Roman" panose="02020603050405020304" pitchFamily="18" charset="0"/>
              </a:rPr>
              <a:t>vocal tract diagram, and spectrogram for </a:t>
            </a:r>
            <a:r>
              <a:rPr lang="en-US" sz="2000" dirty="0" smtClean="0">
                <a:latin typeface="Times New Roman" panose="02020603050405020304" pitchFamily="18" charset="0"/>
                <a:cs typeface="Times New Roman" panose="02020603050405020304" pitchFamily="18" charset="0"/>
              </a:rPr>
              <a:t>the vowel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ɔ</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64578" y="54424"/>
            <a:ext cx="406284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British English Vowels</a:t>
            </a:r>
            <a:endParaRPr lang="en-US" sz="32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663553" y="1545690"/>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4000</a:t>
            </a:r>
            <a:endParaRPr lang="en-US"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641781" y="2166178"/>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3000</a:t>
            </a:r>
            <a:endParaRPr 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620025" y="2800102"/>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655044" y="3453201"/>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763896" y="4036050"/>
            <a:ext cx="39188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Hz</a:t>
            </a:r>
            <a:endParaRPr lang="en-US" sz="1400"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3"/>
          <a:stretch>
            <a:fillRect/>
          </a:stretch>
        </p:blipFill>
        <p:spPr>
          <a:xfrm>
            <a:off x="8083942" y="4683645"/>
            <a:ext cx="2551402" cy="3111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336" y="1600120"/>
            <a:ext cx="2471008" cy="306018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8682" y="1545387"/>
            <a:ext cx="1794054" cy="2136594"/>
          </a:xfrm>
          <a:prstGeom prst="rect">
            <a:avLst/>
          </a:prstGeom>
        </p:spPr>
      </p:pic>
    </p:spTree>
    <p:extLst>
      <p:ext uri="{BB962C8B-B14F-4D97-AF65-F5344CB8AC3E}">
        <p14:creationId xmlns:p14="http://schemas.microsoft.com/office/powerpoint/2010/main" val="12871695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5"/>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50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5" grpId="0"/>
      <p:bldP spid="21" grpId="0"/>
      <p:bldP spid="22" grpId="0"/>
      <p:bldP spid="23" grpId="0"/>
      <p:bldP spid="24"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37</a:t>
            </a:fld>
            <a:endParaRPr lang="en-US"/>
          </a:p>
        </p:txBody>
      </p:sp>
      <p:pic>
        <p:nvPicPr>
          <p:cNvPr id="3" name="Picture 2"/>
          <p:cNvPicPr>
            <a:picLocks noChangeAspect="1"/>
          </p:cNvPicPr>
          <p:nvPr/>
        </p:nvPicPr>
        <p:blipFill>
          <a:blip r:embed="rId2"/>
          <a:stretch>
            <a:fillRect/>
          </a:stretch>
        </p:blipFill>
        <p:spPr>
          <a:xfrm>
            <a:off x="534120" y="1708034"/>
            <a:ext cx="3836481" cy="2842197"/>
          </a:xfrm>
          <a:prstGeom prst="rect">
            <a:avLst/>
          </a:prstGeom>
        </p:spPr>
      </p:pic>
      <p:sp>
        <p:nvSpPr>
          <p:cNvPr id="4" name="Left Arrow 3"/>
          <p:cNvSpPr/>
          <p:nvPr/>
        </p:nvSpPr>
        <p:spPr>
          <a:xfrm>
            <a:off x="2072957" y="1480462"/>
            <a:ext cx="883288" cy="17417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Left Arrow 4"/>
          <p:cNvSpPr/>
          <p:nvPr/>
        </p:nvSpPr>
        <p:spPr>
          <a:xfrm rot="16200000">
            <a:off x="4040542" y="2952750"/>
            <a:ext cx="883288" cy="15785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67543" y="1360720"/>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75748" y="3526723"/>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F1</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192469" y="2543380"/>
            <a:ext cx="421587" cy="338554"/>
          </a:xfrm>
          <a:prstGeom prst="rect">
            <a:avLst/>
          </a:prstGeom>
          <a:noFill/>
        </p:spPr>
        <p:txBody>
          <a:bodyPr wrap="square" rtlCol="0">
            <a:spAutoFit/>
          </a:bodyPr>
          <a:lstStyle/>
          <a:p>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●ʊ</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325585" y="5442857"/>
            <a:ext cx="5382985"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7. Formant chart plotting F1 &amp; F2, </a:t>
            </a:r>
            <a:r>
              <a:rPr lang="en-US" sz="2000" dirty="0">
                <a:latin typeface="Times New Roman" panose="02020603050405020304" pitchFamily="18" charset="0"/>
                <a:cs typeface="Times New Roman" panose="02020603050405020304" pitchFamily="18" charset="0"/>
              </a:rPr>
              <a:t>vocal tract diagram, and spectrogram for </a:t>
            </a:r>
            <a:r>
              <a:rPr lang="en-US" sz="2000" dirty="0" smtClean="0">
                <a:latin typeface="Times New Roman" panose="02020603050405020304" pitchFamily="18" charset="0"/>
                <a:cs typeface="Times New Roman" panose="02020603050405020304" pitchFamily="18" charset="0"/>
              </a:rPr>
              <a:t>the vowel [</a:t>
            </a: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ʊ</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64578" y="54424"/>
            <a:ext cx="406284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British English Vowels</a:t>
            </a:r>
            <a:endParaRPr lang="en-US" sz="32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663553" y="1545690"/>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4000</a:t>
            </a:r>
            <a:endParaRPr lang="en-US"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641781" y="2187950"/>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3000</a:t>
            </a:r>
            <a:endParaRPr 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620025" y="2832760"/>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655044" y="3474973"/>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763896" y="4090480"/>
            <a:ext cx="39188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Hz</a:t>
            </a:r>
            <a:endParaRPr lang="en-US" sz="1400"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3"/>
          <a:stretch>
            <a:fillRect/>
          </a:stretch>
        </p:blipFill>
        <p:spPr>
          <a:xfrm>
            <a:off x="8094828" y="4683645"/>
            <a:ext cx="2540515" cy="3111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3791" y="1654632"/>
            <a:ext cx="2461552" cy="3029013"/>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3082" y="1531825"/>
            <a:ext cx="1761874" cy="2098270"/>
          </a:xfrm>
          <a:prstGeom prst="rect">
            <a:avLst/>
          </a:prstGeom>
        </p:spPr>
      </p:pic>
    </p:spTree>
    <p:extLst>
      <p:ext uri="{BB962C8B-B14F-4D97-AF65-F5344CB8AC3E}">
        <p14:creationId xmlns:p14="http://schemas.microsoft.com/office/powerpoint/2010/main" val="16842126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50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6" grpId="0"/>
      <p:bldP spid="21" grpId="0"/>
      <p:bldP spid="22" grpId="0"/>
      <p:bldP spid="23" grpId="0"/>
      <p:bldP spid="24"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FACDD2B-ADDD-4D8E-A7BA-8E50E0387B41}" type="slidenum">
              <a:rPr lang="en-US" smtClean="0"/>
              <a:t>38</a:t>
            </a:fld>
            <a:endParaRPr lang="en-US"/>
          </a:p>
        </p:txBody>
      </p:sp>
      <p:pic>
        <p:nvPicPr>
          <p:cNvPr id="3" name="Picture 2"/>
          <p:cNvPicPr>
            <a:picLocks noChangeAspect="1"/>
          </p:cNvPicPr>
          <p:nvPr/>
        </p:nvPicPr>
        <p:blipFill>
          <a:blip r:embed="rId2"/>
          <a:stretch>
            <a:fillRect/>
          </a:stretch>
        </p:blipFill>
        <p:spPr>
          <a:xfrm>
            <a:off x="534120" y="1708034"/>
            <a:ext cx="3836481" cy="2842197"/>
          </a:xfrm>
          <a:prstGeom prst="rect">
            <a:avLst/>
          </a:prstGeom>
        </p:spPr>
      </p:pic>
      <p:sp>
        <p:nvSpPr>
          <p:cNvPr id="4" name="Left Arrow 3"/>
          <p:cNvSpPr/>
          <p:nvPr/>
        </p:nvSpPr>
        <p:spPr>
          <a:xfrm>
            <a:off x="2072957" y="1480462"/>
            <a:ext cx="883288" cy="174171"/>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Left Arrow 4"/>
          <p:cNvSpPr/>
          <p:nvPr/>
        </p:nvSpPr>
        <p:spPr>
          <a:xfrm rot="16200000">
            <a:off x="4040542" y="2952750"/>
            <a:ext cx="883288" cy="157854"/>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1567543" y="1360720"/>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F2</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4275748" y="3526723"/>
            <a:ext cx="505414" cy="369332"/>
          </a:xfrm>
          <a:prstGeom prst="rect">
            <a:avLst/>
          </a:prstGeom>
          <a:noFill/>
        </p:spPr>
        <p:txBody>
          <a:bodyPr wrap="square" rtlCol="0">
            <a:spAutoFit/>
          </a:bodyPr>
          <a:lstStyle/>
          <a:p>
            <a:r>
              <a:rPr lang="en-US" b="1" dirty="0" smtClean="0">
                <a:solidFill>
                  <a:schemeClr val="accent2"/>
                </a:solidFill>
                <a:latin typeface="Times New Roman" panose="02020603050405020304" pitchFamily="18" charset="0"/>
                <a:cs typeface="Times New Roman" panose="02020603050405020304" pitchFamily="18" charset="0"/>
              </a:rPr>
              <a:t>F1</a:t>
            </a:r>
            <a:endParaRPr lang="en-US" b="1" dirty="0">
              <a:solidFill>
                <a:schemeClr val="accent2"/>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3620999" y="1952164"/>
            <a:ext cx="417604" cy="338554"/>
          </a:xfrm>
          <a:prstGeom prst="rect">
            <a:avLst/>
          </a:prstGeom>
          <a:noFill/>
        </p:spPr>
        <p:txBody>
          <a:bodyPr wrap="square" rtlCol="0">
            <a:spAutoFit/>
          </a:bodyPr>
          <a:lstStyle/>
          <a:p>
            <a:r>
              <a:rPr lang="en-US" sz="1600" dirty="0" smtClean="0">
                <a:solidFill>
                  <a:schemeClr val="tx1">
                    <a:lumMod val="95000"/>
                    <a:lumOff val="5000"/>
                  </a:schemeClr>
                </a:solidFill>
                <a:latin typeface="Times New Roman" panose="02020603050405020304" pitchFamily="18" charset="0"/>
                <a:cs typeface="Times New Roman" panose="02020603050405020304" pitchFamily="18" charset="0"/>
              </a:rPr>
              <a:t>●u</a:t>
            </a:r>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401785" y="5334001"/>
            <a:ext cx="5214258"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Fig. 8. Formant chart plotting F1 &amp; F2, </a:t>
            </a:r>
            <a:r>
              <a:rPr lang="en-US" sz="2000" dirty="0">
                <a:latin typeface="Times New Roman" panose="02020603050405020304" pitchFamily="18" charset="0"/>
                <a:cs typeface="Times New Roman" panose="02020603050405020304" pitchFamily="18" charset="0"/>
              </a:rPr>
              <a:t>vocal tract diagram, and spectrogram for </a:t>
            </a:r>
            <a:r>
              <a:rPr lang="en-US" sz="2000" dirty="0" smtClean="0">
                <a:latin typeface="Times New Roman" panose="02020603050405020304" pitchFamily="18" charset="0"/>
                <a:cs typeface="Times New Roman" panose="02020603050405020304" pitchFamily="18" charset="0"/>
              </a:rPr>
              <a:t>the vowel [u]</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064578" y="54424"/>
            <a:ext cx="4062845" cy="584775"/>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British English Vowels</a:t>
            </a:r>
            <a:endParaRPr lang="en-US" sz="32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7663553" y="1556576"/>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4000</a:t>
            </a:r>
            <a:endParaRPr lang="en-US" sz="14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641781" y="2187950"/>
            <a:ext cx="544326"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3000</a:t>
            </a:r>
            <a:endParaRPr lang="en-US" sz="1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7620025" y="2832760"/>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7655044" y="3485859"/>
            <a:ext cx="544326"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a:t>
            </a:r>
            <a:r>
              <a:rPr lang="en-US" sz="1400" dirty="0" smtClean="0">
                <a:latin typeface="Times New Roman" panose="02020603050405020304" pitchFamily="18" charset="0"/>
                <a:cs typeface="Times New Roman" panose="02020603050405020304" pitchFamily="18" charset="0"/>
              </a:rPr>
              <a:t>000</a:t>
            </a:r>
            <a:endParaRPr lang="en-US" sz="1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7763896" y="4090480"/>
            <a:ext cx="391881" cy="307777"/>
          </a:xfrm>
          <a:prstGeom prst="rect">
            <a:avLst/>
          </a:prstGeom>
          <a:noFill/>
        </p:spPr>
        <p:txBody>
          <a:bodyPr wrap="square" rtlCol="0">
            <a:spAutoFit/>
          </a:bodyPr>
          <a:lstStyle/>
          <a:p>
            <a:r>
              <a:rPr lang="en-US" sz="1400" dirty="0" smtClean="0">
                <a:latin typeface="Times New Roman" panose="02020603050405020304" pitchFamily="18" charset="0"/>
                <a:cs typeface="Times New Roman" panose="02020603050405020304" pitchFamily="18" charset="0"/>
              </a:rPr>
              <a:t>Hz</a:t>
            </a:r>
            <a:endParaRPr lang="en-US" sz="1400" dirty="0">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3"/>
          <a:stretch>
            <a:fillRect/>
          </a:stretch>
        </p:blipFill>
        <p:spPr>
          <a:xfrm>
            <a:off x="8094828" y="4683645"/>
            <a:ext cx="2573172" cy="31110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0734" y="1654634"/>
            <a:ext cx="2477265" cy="3018126"/>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1578" y="1523742"/>
            <a:ext cx="1746054" cy="2079429"/>
          </a:xfrm>
          <a:prstGeom prst="rect">
            <a:avLst/>
          </a:prstGeom>
        </p:spPr>
      </p:pic>
    </p:spTree>
    <p:extLst>
      <p:ext uri="{BB962C8B-B14F-4D97-AF65-F5344CB8AC3E}">
        <p14:creationId xmlns:p14="http://schemas.microsoft.com/office/powerpoint/2010/main" val="4540037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50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50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2000"/>
                            </p:stCondLst>
                            <p:childTnLst>
                              <p:par>
                                <p:cTn id="45" presetID="1" presetClass="entr" presetSubtype="0" fill="hold" grpId="0" nodeType="afterEffect">
                                  <p:stCondLst>
                                    <p:cond delay="50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P spid="14" grpId="0"/>
      <p:bldP spid="21" grpId="0"/>
      <p:bldP spid="22" grpId="0"/>
      <p:bldP spid="23" grpId="0"/>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39</a:t>
            </a:fld>
            <a:endParaRPr lang="en-US"/>
          </a:p>
        </p:txBody>
      </p:sp>
      <p:sp>
        <p:nvSpPr>
          <p:cNvPr id="3" name="Rectangle 2"/>
          <p:cNvSpPr/>
          <p:nvPr/>
        </p:nvSpPr>
        <p:spPr>
          <a:xfrm>
            <a:off x="1535043" y="1166842"/>
            <a:ext cx="10292522" cy="3046988"/>
          </a:xfrm>
          <a:prstGeom prst="rect">
            <a:avLst/>
          </a:prstGeom>
          <a:solidFill>
            <a:srgbClr val="25CCF9"/>
          </a:solidFill>
        </p:spPr>
        <p:txBody>
          <a:bodyPr wrap="square">
            <a:spAutoFit/>
          </a:bodyPr>
          <a:lstStyle/>
          <a:p>
            <a:r>
              <a:rPr lang="en-US" sz="3200" dirty="0"/>
              <a:t>First formant frequency (F1) </a:t>
            </a:r>
            <a:r>
              <a:rPr lang="en-US" sz="3200" dirty="0" smtClean="0"/>
              <a:t>is </a:t>
            </a:r>
            <a:r>
              <a:rPr lang="en-US" sz="3200" dirty="0"/>
              <a:t>referred to as the frequency of the </a:t>
            </a:r>
            <a:r>
              <a:rPr lang="en-US" sz="3200" dirty="0" smtClean="0"/>
              <a:t>pharyngeal or back </a:t>
            </a:r>
            <a:r>
              <a:rPr lang="en-US" sz="3200" dirty="0"/>
              <a:t>cavity. </a:t>
            </a:r>
            <a:endParaRPr lang="en-US" sz="3200" dirty="0" smtClean="0"/>
          </a:p>
          <a:p>
            <a:endParaRPr lang="en-US" sz="3200" dirty="0"/>
          </a:p>
          <a:p>
            <a:r>
              <a:rPr lang="en-US" sz="3200" dirty="0" smtClean="0"/>
              <a:t>F1 </a:t>
            </a:r>
            <a:r>
              <a:rPr lang="en-US" sz="3200" dirty="0"/>
              <a:t>is inversely related with tongue height: </a:t>
            </a:r>
            <a:endParaRPr lang="en-US" sz="3200" dirty="0" smtClean="0"/>
          </a:p>
          <a:p>
            <a:endParaRPr lang="en-US" sz="3200" dirty="0"/>
          </a:p>
          <a:p>
            <a:r>
              <a:rPr lang="en-US" sz="3200" dirty="0" smtClean="0"/>
              <a:t>low </a:t>
            </a:r>
            <a:r>
              <a:rPr lang="en-US" sz="3200" dirty="0"/>
              <a:t>vowels have high F1 and high vowels have low F1. </a:t>
            </a:r>
          </a:p>
        </p:txBody>
      </p:sp>
    </p:spTree>
    <p:extLst>
      <p:ext uri="{BB962C8B-B14F-4D97-AF65-F5344CB8AC3E}">
        <p14:creationId xmlns:p14="http://schemas.microsoft.com/office/powerpoint/2010/main" val="3761897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63148" y="1613454"/>
            <a:ext cx="8128000" cy="3657599"/>
          </a:xfrm>
          <a:solidFill>
            <a:srgbClr val="25CCF9"/>
          </a:solidFill>
        </p:spPr>
        <p:txBody>
          <a:bodyPr/>
          <a:lstStyle/>
          <a:p>
            <a:r>
              <a:rPr lang="en-US" sz="3600" b="1" dirty="0" smtClean="0">
                <a:latin typeface="Times New Roman" panose="02020603050405020304" pitchFamily="18" charset="0"/>
                <a:cs typeface="Times New Roman" panose="02020603050405020304" pitchFamily="18" charset="0"/>
              </a:rPr>
              <a:t>Sound Wave</a:t>
            </a:r>
          </a:p>
          <a:p>
            <a:r>
              <a:rPr lang="en-US" sz="3600" b="1" dirty="0" smtClean="0">
                <a:latin typeface="Times New Roman" panose="02020603050405020304" pitchFamily="18" charset="0"/>
                <a:cs typeface="Times New Roman" panose="02020603050405020304" pitchFamily="18" charset="0"/>
              </a:rPr>
              <a:t> Transmission of energy</a:t>
            </a:r>
          </a:p>
          <a:p>
            <a:r>
              <a:rPr lang="en-US" sz="3600" b="1" dirty="0" smtClean="0">
                <a:latin typeface="Times New Roman" panose="02020603050405020304" pitchFamily="18" charset="0"/>
                <a:cs typeface="Times New Roman" panose="02020603050405020304" pitchFamily="18" charset="0"/>
              </a:rPr>
              <a:t>Compression and rarefaction</a:t>
            </a:r>
          </a:p>
          <a:p>
            <a:r>
              <a:rPr lang="en-US" sz="3600" b="1" dirty="0" smtClean="0">
                <a:latin typeface="Times New Roman" panose="02020603050405020304" pitchFamily="18" charset="0"/>
                <a:cs typeface="Times New Roman" panose="02020603050405020304" pitchFamily="18" charset="0"/>
              </a:rPr>
              <a:t>Through a medium</a:t>
            </a:r>
            <a:endParaRPr lang="en-US" sz="3600" b="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1"/>
          </p:nvPr>
        </p:nvSpPr>
        <p:spPr/>
        <p:txBody>
          <a:bodyPr/>
          <a:lstStyle/>
          <a:p>
            <a:fld id="{FFACDD2B-ADDD-4D8E-A7BA-8E50E0387B41}" type="slidenum">
              <a:rPr lang="en-US" smtClean="0"/>
              <a:t>4</a:t>
            </a:fld>
            <a:endParaRPr lang="en-US"/>
          </a:p>
        </p:txBody>
      </p:sp>
      <p:sp>
        <p:nvSpPr>
          <p:cNvPr id="5" name="TextBox 4"/>
          <p:cNvSpPr txBox="1"/>
          <p:nvPr/>
        </p:nvSpPr>
        <p:spPr>
          <a:xfrm>
            <a:off x="2558146" y="108855"/>
            <a:ext cx="6444343" cy="646331"/>
          </a:xfrm>
          <a:prstGeom prst="rect">
            <a:avLst/>
          </a:prstGeom>
          <a:solidFill>
            <a:srgbClr val="25CCF9"/>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Acoustic </a:t>
            </a:r>
            <a:r>
              <a:rPr lang="en-US" sz="3600" dirty="0" smtClean="0">
                <a:latin typeface="Times New Roman" panose="02020603050405020304" pitchFamily="18" charset="0"/>
                <a:cs typeface="Times New Roman" panose="02020603050405020304" pitchFamily="18" charset="0"/>
              </a:rPr>
              <a:t>phonetics: Sound waves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56030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40</a:t>
            </a:fld>
            <a:endParaRPr lang="en-US"/>
          </a:p>
        </p:txBody>
      </p:sp>
      <p:sp>
        <p:nvSpPr>
          <p:cNvPr id="3" name="Rectangle 2"/>
          <p:cNvSpPr/>
          <p:nvPr/>
        </p:nvSpPr>
        <p:spPr>
          <a:xfrm>
            <a:off x="1303130" y="1122162"/>
            <a:ext cx="9994348" cy="5078314"/>
          </a:xfrm>
          <a:prstGeom prst="rect">
            <a:avLst/>
          </a:prstGeom>
          <a:solidFill>
            <a:srgbClr val="25CCF9"/>
          </a:solidFill>
        </p:spPr>
        <p:txBody>
          <a:bodyPr wrap="square">
            <a:spAutoFit/>
          </a:bodyPr>
          <a:lstStyle/>
          <a:p>
            <a:r>
              <a:rPr lang="en-US" sz="3600" dirty="0"/>
              <a:t>The size and length of the oral/front cavity are the main factors determining second formant frequency (F2). </a:t>
            </a:r>
            <a:endParaRPr lang="en-US" sz="3600" dirty="0" smtClean="0"/>
          </a:p>
          <a:p>
            <a:endParaRPr lang="en-US" sz="3600" dirty="0" smtClean="0"/>
          </a:p>
          <a:p>
            <a:r>
              <a:rPr lang="en-US" sz="3600" dirty="0" smtClean="0"/>
              <a:t>front </a:t>
            </a:r>
            <a:r>
              <a:rPr lang="en-US" sz="3600" dirty="0"/>
              <a:t>vowels have high F2 while back vowels have low </a:t>
            </a:r>
            <a:r>
              <a:rPr lang="en-US" sz="3600" dirty="0" smtClean="0"/>
              <a:t>F2</a:t>
            </a:r>
          </a:p>
          <a:p>
            <a:endParaRPr lang="en-US" sz="3600" dirty="0"/>
          </a:p>
          <a:p>
            <a:r>
              <a:rPr lang="en-US" sz="3600" dirty="0" smtClean="0"/>
              <a:t> </a:t>
            </a:r>
            <a:r>
              <a:rPr lang="en-US" sz="3600" dirty="0"/>
              <a:t>the formant frequencies decrease through the cardinal vowels. </a:t>
            </a:r>
            <a:endParaRPr lang="en-US" sz="3600" dirty="0"/>
          </a:p>
        </p:txBody>
      </p:sp>
    </p:spTree>
    <p:extLst>
      <p:ext uri="{BB962C8B-B14F-4D97-AF65-F5344CB8AC3E}">
        <p14:creationId xmlns:p14="http://schemas.microsoft.com/office/powerpoint/2010/main" val="36566771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41</a:t>
            </a:fld>
            <a:endParaRPr lang="en-US"/>
          </a:p>
        </p:txBody>
      </p:sp>
      <p:sp>
        <p:nvSpPr>
          <p:cNvPr id="3" name="TextBox 2"/>
          <p:cNvSpPr txBox="1"/>
          <p:nvPr/>
        </p:nvSpPr>
        <p:spPr>
          <a:xfrm>
            <a:off x="1115391" y="1225826"/>
            <a:ext cx="9917043" cy="4247317"/>
          </a:xfrm>
          <a:prstGeom prst="rect">
            <a:avLst/>
          </a:prstGeom>
          <a:solidFill>
            <a:srgbClr val="25CCF9"/>
          </a:solidFill>
          <a:ln>
            <a:solidFill>
              <a:srgbClr val="5B9BD5"/>
            </a:solidFill>
          </a:ln>
        </p:spPr>
        <p:txBody>
          <a:bodyPr wrap="square" rtlCol="0">
            <a:spAutoFit/>
          </a:bodyPr>
          <a:lstStyle/>
          <a:p>
            <a:r>
              <a:rPr lang="en-US" sz="3600" dirty="0" smtClean="0"/>
              <a:t>There is also of </a:t>
            </a:r>
            <a:r>
              <a:rPr lang="en-US" sz="3600" dirty="0"/>
              <a:t>lip rounding, which always lowers all </a:t>
            </a:r>
            <a:r>
              <a:rPr lang="en-US" sz="3600" dirty="0" smtClean="0"/>
              <a:t>frequencies</a:t>
            </a:r>
            <a:endParaRPr lang="en-US" sz="3600" dirty="0"/>
          </a:p>
          <a:p>
            <a:endParaRPr lang="en-US" sz="3600" dirty="0" smtClean="0"/>
          </a:p>
          <a:p>
            <a:r>
              <a:rPr lang="en-US" sz="3600" dirty="0" smtClean="0"/>
              <a:t> </a:t>
            </a:r>
            <a:r>
              <a:rPr lang="en-US" sz="3600" dirty="0"/>
              <a:t>[</a:t>
            </a:r>
            <a:r>
              <a:rPr lang="en-US" sz="3600" dirty="0" err="1"/>
              <a:t>ɑ</a:t>
            </a:r>
            <a:r>
              <a:rPr lang="en-US" sz="3600" dirty="0"/>
              <a:t>] is </a:t>
            </a:r>
            <a:r>
              <a:rPr lang="en-US" sz="3600" dirty="0" smtClean="0"/>
              <a:t>back </a:t>
            </a:r>
            <a:r>
              <a:rPr lang="en-US" sz="3600" dirty="0"/>
              <a:t>than [u] but has higher F2. </a:t>
            </a:r>
            <a:endParaRPr lang="en-US" sz="3600" dirty="0" smtClean="0"/>
          </a:p>
          <a:p>
            <a:endParaRPr lang="en-US" sz="3600" dirty="0"/>
          </a:p>
          <a:p>
            <a:r>
              <a:rPr lang="en-US" sz="3600" dirty="0" smtClean="0"/>
              <a:t>Lip </a:t>
            </a:r>
            <a:r>
              <a:rPr lang="en-US" sz="3600" dirty="0"/>
              <a:t>rounding and </a:t>
            </a:r>
            <a:r>
              <a:rPr lang="en-US" sz="3600" dirty="0" err="1"/>
              <a:t>retroflexion</a:t>
            </a:r>
            <a:r>
              <a:rPr lang="en-US" sz="3600" dirty="0"/>
              <a:t> of the tongue </a:t>
            </a:r>
            <a:r>
              <a:rPr lang="en-US" sz="3600" dirty="0" smtClean="0"/>
              <a:t>cause </a:t>
            </a:r>
            <a:r>
              <a:rPr lang="en-US" sz="3600" dirty="0"/>
              <a:t>lowering. </a:t>
            </a:r>
          </a:p>
          <a:p>
            <a:endParaRPr lang="en-US" dirty="0"/>
          </a:p>
        </p:txBody>
      </p:sp>
    </p:spTree>
    <p:extLst>
      <p:ext uri="{BB962C8B-B14F-4D97-AF65-F5344CB8AC3E}">
        <p14:creationId xmlns:p14="http://schemas.microsoft.com/office/powerpoint/2010/main" val="20194562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42</a:t>
            </a:fld>
            <a:endParaRPr lang="en-US"/>
          </a:p>
        </p:txBody>
      </p:sp>
      <p:sp>
        <p:nvSpPr>
          <p:cNvPr id="3" name="Rectangle 2"/>
          <p:cNvSpPr/>
          <p:nvPr/>
        </p:nvSpPr>
        <p:spPr>
          <a:xfrm>
            <a:off x="1524000" y="894522"/>
            <a:ext cx="9276522" cy="6186310"/>
          </a:xfrm>
          <a:prstGeom prst="rect">
            <a:avLst/>
          </a:prstGeom>
          <a:solidFill>
            <a:srgbClr val="25CCF9"/>
          </a:solidFill>
        </p:spPr>
        <p:txBody>
          <a:bodyPr wrap="square">
            <a:spAutoFit/>
          </a:bodyPr>
          <a:lstStyle/>
          <a:p>
            <a:r>
              <a:rPr lang="en-US" sz="3600" dirty="0"/>
              <a:t>The differences in the waveform </a:t>
            </a:r>
            <a:r>
              <a:rPr lang="mr-IN" sz="3600" dirty="0" smtClean="0"/>
              <a:t>–</a:t>
            </a:r>
            <a:r>
              <a:rPr lang="en-US" sz="3600" dirty="0" smtClean="0"/>
              <a:t> </a:t>
            </a:r>
          </a:p>
          <a:p>
            <a:r>
              <a:rPr lang="en-US" sz="3600" dirty="0" smtClean="0"/>
              <a:t>time </a:t>
            </a:r>
            <a:r>
              <a:rPr lang="en-US" sz="3600" dirty="0"/>
              <a:t>that the vocal folds are open during each glottal cycle. </a:t>
            </a:r>
            <a:endParaRPr lang="en-US" sz="3600" dirty="0" smtClean="0"/>
          </a:p>
          <a:p>
            <a:endParaRPr lang="en-US" sz="3600" dirty="0"/>
          </a:p>
          <a:p>
            <a:r>
              <a:rPr lang="en-US" sz="3600" dirty="0"/>
              <a:t>The relationship between amplitudes of the first two harmonics </a:t>
            </a:r>
            <a:endParaRPr lang="en-US" sz="3600" dirty="0" smtClean="0"/>
          </a:p>
          <a:p>
            <a:endParaRPr lang="en-US" sz="3600" dirty="0"/>
          </a:p>
          <a:p>
            <a:r>
              <a:rPr lang="en-US" sz="3600" dirty="0" smtClean="0"/>
              <a:t>and</a:t>
            </a:r>
          </a:p>
          <a:p>
            <a:endParaRPr lang="en-US" sz="3600" dirty="0"/>
          </a:p>
          <a:p>
            <a:r>
              <a:rPr lang="en-US" sz="3600" dirty="0"/>
              <a:t>s</a:t>
            </a:r>
            <a:r>
              <a:rPr lang="en-US" sz="3600" dirty="0" smtClean="0"/>
              <a:t>lope </a:t>
            </a:r>
            <a:r>
              <a:rPr lang="en-US" sz="3600" dirty="0"/>
              <a:t>of the spectrum are two main spectral indicators of the type of phonation</a:t>
            </a:r>
            <a:endParaRPr lang="en-US" sz="3600" dirty="0"/>
          </a:p>
        </p:txBody>
      </p:sp>
    </p:spTree>
    <p:extLst>
      <p:ext uri="{BB962C8B-B14F-4D97-AF65-F5344CB8AC3E}">
        <p14:creationId xmlns:p14="http://schemas.microsoft.com/office/powerpoint/2010/main" val="648096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43</a:t>
            </a:fld>
            <a:endParaRPr lang="en-US"/>
          </a:p>
        </p:txBody>
      </p:sp>
      <p:sp>
        <p:nvSpPr>
          <p:cNvPr id="3" name="Rectangle 2"/>
          <p:cNvSpPr/>
          <p:nvPr/>
        </p:nvSpPr>
        <p:spPr>
          <a:xfrm>
            <a:off x="1424608" y="1347185"/>
            <a:ext cx="10480262" cy="4524316"/>
          </a:xfrm>
          <a:prstGeom prst="rect">
            <a:avLst/>
          </a:prstGeom>
          <a:solidFill>
            <a:srgbClr val="25CCF9"/>
          </a:solidFill>
        </p:spPr>
        <p:txBody>
          <a:bodyPr wrap="square">
            <a:spAutoFit/>
          </a:bodyPr>
          <a:lstStyle/>
          <a:p>
            <a:r>
              <a:rPr lang="en-US" sz="3600" dirty="0"/>
              <a:t>Glottal source waveform and spectrum vary depending on the type of phonation – </a:t>
            </a:r>
            <a:endParaRPr lang="en-US" sz="3600" dirty="0" smtClean="0"/>
          </a:p>
          <a:p>
            <a:endParaRPr lang="en-US" sz="3600" dirty="0" smtClean="0"/>
          </a:p>
          <a:p>
            <a:r>
              <a:rPr lang="en-US" sz="3600" dirty="0" smtClean="0"/>
              <a:t>Modal</a:t>
            </a:r>
          </a:p>
          <a:p>
            <a:endParaRPr lang="en-US" sz="3600" dirty="0"/>
          </a:p>
          <a:p>
            <a:r>
              <a:rPr lang="en-US" sz="3600" dirty="0" smtClean="0"/>
              <a:t>Creaky </a:t>
            </a:r>
          </a:p>
          <a:p>
            <a:endParaRPr lang="en-US" sz="3600" dirty="0"/>
          </a:p>
          <a:p>
            <a:r>
              <a:rPr lang="en-US" sz="3600" dirty="0" smtClean="0"/>
              <a:t>breathy</a:t>
            </a:r>
            <a:endParaRPr lang="en-US" sz="3600" dirty="0"/>
          </a:p>
        </p:txBody>
      </p:sp>
    </p:spTree>
    <p:extLst>
      <p:ext uri="{BB962C8B-B14F-4D97-AF65-F5344CB8AC3E}">
        <p14:creationId xmlns:p14="http://schemas.microsoft.com/office/powerpoint/2010/main" val="180194051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44</a:t>
            </a:fld>
            <a:endParaRPr lang="en-US"/>
          </a:p>
        </p:txBody>
      </p:sp>
      <p:pic>
        <p:nvPicPr>
          <p:cNvPr id="3" name="Picture 3"/>
          <p:cNvPicPr>
            <a:picLocks noChangeAspect="1" noChangeArrowheads="1"/>
          </p:cNvPicPr>
          <p:nvPr/>
        </p:nvPicPr>
        <p:blipFill>
          <a:blip r:embed="rId2" cstate="print"/>
          <a:srcRect/>
          <a:stretch>
            <a:fillRect/>
          </a:stretch>
        </p:blipFill>
        <p:spPr bwMode="auto">
          <a:xfrm>
            <a:off x="2069548" y="2127254"/>
            <a:ext cx="8229600" cy="3096376"/>
          </a:xfrm>
          <a:prstGeom prst="rect">
            <a:avLst/>
          </a:prstGeom>
          <a:noFill/>
          <a:ln w="9525">
            <a:noFill/>
            <a:miter lim="800000"/>
            <a:headEnd/>
            <a:tailEnd/>
          </a:ln>
        </p:spPr>
      </p:pic>
    </p:spTree>
    <p:extLst>
      <p:ext uri="{BB962C8B-B14F-4D97-AF65-F5344CB8AC3E}">
        <p14:creationId xmlns:p14="http://schemas.microsoft.com/office/powerpoint/2010/main" val="343497144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45</a:t>
            </a:fld>
            <a:endParaRPr lang="en-US"/>
          </a:p>
        </p:txBody>
      </p:sp>
      <p:pic>
        <p:nvPicPr>
          <p:cNvPr id="3" name="Picture 2"/>
          <p:cNvPicPr>
            <a:picLocks noChangeAspect="1" noChangeArrowheads="1"/>
          </p:cNvPicPr>
          <p:nvPr/>
        </p:nvPicPr>
        <p:blipFill>
          <a:blip r:embed="rId2" cstate="print"/>
          <a:srcRect/>
          <a:stretch>
            <a:fillRect/>
          </a:stretch>
        </p:blipFill>
        <p:spPr bwMode="auto">
          <a:xfrm>
            <a:off x="457200" y="959060"/>
            <a:ext cx="8229600" cy="4741442"/>
          </a:xfrm>
          <a:prstGeom prst="rect">
            <a:avLst/>
          </a:prstGeom>
          <a:noFill/>
          <a:ln w="9525">
            <a:noFill/>
            <a:miter lim="800000"/>
            <a:headEnd/>
            <a:tailEnd/>
          </a:ln>
        </p:spPr>
      </p:pic>
    </p:spTree>
    <p:extLst>
      <p:ext uri="{BB962C8B-B14F-4D97-AF65-F5344CB8AC3E}">
        <p14:creationId xmlns:p14="http://schemas.microsoft.com/office/powerpoint/2010/main" val="564782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46</a:t>
            </a:fld>
            <a:endParaRPr lang="en-US"/>
          </a:p>
        </p:txBody>
      </p:sp>
      <p:sp>
        <p:nvSpPr>
          <p:cNvPr id="3" name="Rectangle 2"/>
          <p:cNvSpPr/>
          <p:nvPr/>
        </p:nvSpPr>
        <p:spPr>
          <a:xfrm>
            <a:off x="1281042" y="1391359"/>
            <a:ext cx="9983305" cy="2308324"/>
          </a:xfrm>
          <a:prstGeom prst="rect">
            <a:avLst/>
          </a:prstGeom>
          <a:solidFill>
            <a:srgbClr val="25CCF9"/>
          </a:solidFill>
        </p:spPr>
        <p:txBody>
          <a:bodyPr wrap="square">
            <a:spAutoFit/>
          </a:bodyPr>
          <a:lstStyle/>
          <a:p>
            <a:r>
              <a:rPr lang="en-US" sz="3600" dirty="0"/>
              <a:t>These sources may be combined, e.g. production of voiced fricatives involves both periodic laryngeal source and aperiodic noise generated in the vocal tract. </a:t>
            </a:r>
          </a:p>
        </p:txBody>
      </p:sp>
    </p:spTree>
    <p:extLst>
      <p:ext uri="{BB962C8B-B14F-4D97-AF65-F5344CB8AC3E}">
        <p14:creationId xmlns:p14="http://schemas.microsoft.com/office/powerpoint/2010/main" val="255521165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47</a:t>
            </a:fld>
            <a:endParaRPr lang="en-US"/>
          </a:p>
        </p:txBody>
      </p:sp>
      <p:sp>
        <p:nvSpPr>
          <p:cNvPr id="3" name="Rectangle 2"/>
          <p:cNvSpPr/>
          <p:nvPr/>
        </p:nvSpPr>
        <p:spPr>
          <a:xfrm>
            <a:off x="1457740" y="1806858"/>
            <a:ext cx="8779565" cy="3970318"/>
          </a:xfrm>
          <a:prstGeom prst="rect">
            <a:avLst/>
          </a:prstGeom>
          <a:solidFill>
            <a:srgbClr val="25CCF9"/>
          </a:solidFill>
        </p:spPr>
        <p:txBody>
          <a:bodyPr wrap="square">
            <a:spAutoFit/>
          </a:bodyPr>
          <a:lstStyle/>
          <a:p>
            <a:r>
              <a:rPr lang="en-US" sz="3600" dirty="0"/>
              <a:t>Production of voiced stops combines all three sources.</a:t>
            </a:r>
          </a:p>
          <a:p>
            <a:r>
              <a:rPr lang="en-US" sz="3600" dirty="0"/>
              <a:t>Alone or in combination, these sources serve as input for the vocal tract filter which modulates this input, as different frequency components of the source are passed through the filter.</a:t>
            </a:r>
            <a:endParaRPr lang="en-US" sz="3600" dirty="0"/>
          </a:p>
        </p:txBody>
      </p:sp>
    </p:spTree>
    <p:extLst>
      <p:ext uri="{BB962C8B-B14F-4D97-AF65-F5344CB8AC3E}">
        <p14:creationId xmlns:p14="http://schemas.microsoft.com/office/powerpoint/2010/main" val="2060370771"/>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48</a:t>
            </a:fld>
            <a:endParaRPr lang="en-US"/>
          </a:p>
        </p:txBody>
      </p:sp>
      <p:sp>
        <p:nvSpPr>
          <p:cNvPr id="3" name="Rectangle 2"/>
          <p:cNvSpPr/>
          <p:nvPr/>
        </p:nvSpPr>
        <p:spPr>
          <a:xfrm>
            <a:off x="784087" y="1720840"/>
            <a:ext cx="10888870" cy="3416320"/>
          </a:xfrm>
          <a:prstGeom prst="rect">
            <a:avLst/>
          </a:prstGeom>
          <a:solidFill>
            <a:srgbClr val="25CCF9"/>
          </a:solidFill>
        </p:spPr>
        <p:txBody>
          <a:bodyPr wrap="square">
            <a:spAutoFit/>
          </a:bodyPr>
          <a:lstStyle/>
          <a:p>
            <a:r>
              <a:rPr lang="en-US" sz="3600" dirty="0"/>
              <a:t>Acoustic properties of nasals, liquids and glides Nasals and liquids share periodic glottal source with vowels. But their filtering effects are more complicated. Vocal tract filtering effects for vowels were </a:t>
            </a:r>
            <a:r>
              <a:rPr lang="en-US" sz="3600" dirty="0" err="1"/>
              <a:t>modelled</a:t>
            </a:r>
            <a:r>
              <a:rPr lang="en-US" sz="3600" dirty="0"/>
              <a:t> as resonances of coupled tubes, each of which was open at one end. </a:t>
            </a:r>
          </a:p>
        </p:txBody>
      </p:sp>
    </p:spTree>
    <p:extLst>
      <p:ext uri="{BB962C8B-B14F-4D97-AF65-F5344CB8AC3E}">
        <p14:creationId xmlns:p14="http://schemas.microsoft.com/office/powerpoint/2010/main" val="4026528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49</a:t>
            </a:fld>
            <a:endParaRPr lang="en-US"/>
          </a:p>
        </p:txBody>
      </p:sp>
      <p:sp>
        <p:nvSpPr>
          <p:cNvPr id="3" name="TextBox 2"/>
          <p:cNvSpPr txBox="1"/>
          <p:nvPr/>
        </p:nvSpPr>
        <p:spPr>
          <a:xfrm>
            <a:off x="949739" y="1358347"/>
            <a:ext cx="10634870" cy="4801315"/>
          </a:xfrm>
          <a:prstGeom prst="rect">
            <a:avLst/>
          </a:prstGeom>
          <a:solidFill>
            <a:srgbClr val="25CCF9"/>
          </a:solidFill>
        </p:spPr>
        <p:txBody>
          <a:bodyPr wrap="square" rtlCol="0">
            <a:spAutoFit/>
          </a:bodyPr>
          <a:lstStyle/>
          <a:p>
            <a:r>
              <a:rPr lang="en-US" sz="3600" dirty="0"/>
              <a:t>Nasals and laterals are characterized by the presence of a side branch, i.e. a closed tube. During the production of nasal consonants, the velum is lowered so that the pathway from the pharynx to the nasal passages is open and air flows from the lungs out through the nostrils. In nasal stops, the mouth cavity is closed off by a complete constriction in the vocal tract.</a:t>
            </a:r>
          </a:p>
          <a:p>
            <a:endParaRPr lang="en-US" dirty="0"/>
          </a:p>
        </p:txBody>
      </p:sp>
    </p:spTree>
    <p:extLst>
      <p:ext uri="{BB962C8B-B14F-4D97-AF65-F5344CB8AC3E}">
        <p14:creationId xmlns:p14="http://schemas.microsoft.com/office/powerpoint/2010/main" val="3512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987825" y="1382489"/>
            <a:ext cx="7564783" cy="3244728"/>
          </a:xfrm>
          <a:solidFill>
            <a:srgbClr val="25CCF9"/>
          </a:solidFill>
        </p:spPr>
        <p:txBody>
          <a:bodyPr>
            <a:noAutofit/>
          </a:bodyPr>
          <a:lstStyle/>
          <a:p>
            <a:pPr>
              <a:lnSpc>
                <a:spcPct val="150000"/>
              </a:lnSpc>
            </a:pPr>
            <a:r>
              <a:rPr lang="en-US" sz="2400" dirty="0" smtClean="0">
                <a:latin typeface="Times New Roman" panose="02020603050405020304" pitchFamily="18" charset="0"/>
                <a:cs typeface="Times New Roman" panose="02020603050405020304" pitchFamily="18" charset="0"/>
              </a:rPr>
              <a:t>What type of a wave is a sound wave? </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Mechanical waves </a:t>
            </a:r>
            <a:endParaRPr lang="en-US"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q"/>
            </a:pPr>
            <a:r>
              <a:rPr lang="en-US" sz="2400" b="1" dirty="0" smtClean="0">
                <a:latin typeface="Times New Roman" panose="02020603050405020304" pitchFamily="18" charset="0"/>
                <a:cs typeface="Times New Roman" panose="02020603050405020304" pitchFamily="18" charset="0"/>
              </a:rPr>
              <a:t> electromagnetic waves</a:t>
            </a:r>
          </a:p>
          <a:p>
            <a:pPr marL="18288"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1"/>
          </p:nvPr>
        </p:nvSpPr>
        <p:spPr/>
        <p:txBody>
          <a:bodyPr>
            <a:normAutofit/>
          </a:bodyPr>
          <a:lstStyle/>
          <a:p>
            <a:fld id="{FFACDD2B-ADDD-4D8E-A7BA-8E50E0387B41}" type="slidenum">
              <a:rPr lang="en-US" smtClean="0"/>
              <a:t>5</a:t>
            </a:fld>
            <a:endParaRPr lang="en-US" dirty="0"/>
          </a:p>
        </p:txBody>
      </p:sp>
      <p:sp>
        <p:nvSpPr>
          <p:cNvPr id="3" name="TextBox 2"/>
          <p:cNvSpPr txBox="1"/>
          <p:nvPr/>
        </p:nvSpPr>
        <p:spPr>
          <a:xfrm>
            <a:off x="2558146" y="195944"/>
            <a:ext cx="644434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Acoustic </a:t>
            </a:r>
            <a:r>
              <a:rPr lang="en-US" sz="3600" dirty="0" smtClean="0">
                <a:latin typeface="Times New Roman" panose="02020603050405020304" pitchFamily="18" charset="0"/>
                <a:cs typeface="Times New Roman" panose="02020603050405020304" pitchFamily="18" charset="0"/>
              </a:rPr>
              <a:t>phonetics: Sound waves</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58146" y="108855"/>
            <a:ext cx="6444343" cy="646331"/>
          </a:xfrm>
          <a:prstGeom prst="rect">
            <a:avLst/>
          </a:prstGeom>
          <a:solidFill>
            <a:srgbClr val="25CCF9"/>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Acoustic </a:t>
            </a:r>
            <a:r>
              <a:rPr lang="en-US" sz="3600" dirty="0" smtClean="0">
                <a:latin typeface="Times New Roman" panose="02020603050405020304" pitchFamily="18" charset="0"/>
                <a:cs typeface="Times New Roman" panose="02020603050405020304" pitchFamily="18" charset="0"/>
              </a:rPr>
              <a:t>phonetics: Sound waves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167439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50</a:t>
            </a:fld>
            <a:endParaRPr lang="en-US"/>
          </a:p>
        </p:txBody>
      </p:sp>
      <p:sp>
        <p:nvSpPr>
          <p:cNvPr id="3" name="Rectangle 2"/>
          <p:cNvSpPr/>
          <p:nvPr/>
        </p:nvSpPr>
        <p:spPr>
          <a:xfrm>
            <a:off x="1214783" y="1629251"/>
            <a:ext cx="10193130" cy="4524316"/>
          </a:xfrm>
          <a:prstGeom prst="rect">
            <a:avLst/>
          </a:prstGeom>
          <a:solidFill>
            <a:srgbClr val="25CCF9"/>
          </a:solidFill>
        </p:spPr>
        <p:txBody>
          <a:bodyPr wrap="square">
            <a:spAutoFit/>
          </a:bodyPr>
          <a:lstStyle/>
          <a:p>
            <a:r>
              <a:rPr lang="en-US" sz="3600" dirty="0"/>
              <a:t>Other characteristic properties of nasals include: (</a:t>
            </a:r>
            <a:r>
              <a:rPr lang="en-US" sz="3600" dirty="0" err="1"/>
              <a:t>i</a:t>
            </a:r>
            <a:r>
              <a:rPr lang="en-US" sz="3600" dirty="0"/>
              <a:t>) low F1 (sometimes called N1 or nasal murmur), typical figures 250-300 Hz, as a result of increase in overall length of the filtering tract; (ii) formants are much weaker than in vowel sounds, i.e. the peaks are lower in amplitude due to the fact that soft mucous membranes of nasal cavity absorb sound. </a:t>
            </a:r>
          </a:p>
        </p:txBody>
      </p:sp>
    </p:spTree>
    <p:extLst>
      <p:ext uri="{BB962C8B-B14F-4D97-AF65-F5344CB8AC3E}">
        <p14:creationId xmlns:p14="http://schemas.microsoft.com/office/powerpoint/2010/main" val="2763586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51</a:t>
            </a:fld>
            <a:endParaRPr lang="en-US"/>
          </a:p>
        </p:txBody>
      </p:sp>
      <p:sp>
        <p:nvSpPr>
          <p:cNvPr id="3" name="Rectangle 2"/>
          <p:cNvSpPr/>
          <p:nvPr/>
        </p:nvSpPr>
        <p:spPr>
          <a:xfrm>
            <a:off x="1159566" y="1706556"/>
            <a:ext cx="10292521" cy="4524316"/>
          </a:xfrm>
          <a:prstGeom prst="rect">
            <a:avLst/>
          </a:prstGeom>
          <a:solidFill>
            <a:srgbClr val="25CCF9"/>
          </a:solidFill>
        </p:spPr>
        <p:txBody>
          <a:bodyPr wrap="square">
            <a:spAutoFit/>
          </a:bodyPr>
          <a:lstStyle/>
          <a:p>
            <a:r>
              <a:rPr lang="en-US" sz="3600" dirty="0"/>
              <a:t>The release burst is very brief transient noise which has a flat spectrum. Irrespective of other variations, bursts tend to show a strength hierarchy: voiceless aspirated &gt; voiceless </a:t>
            </a:r>
            <a:r>
              <a:rPr lang="en-US" sz="3600" dirty="0" err="1"/>
              <a:t>unaspirated</a:t>
            </a:r>
            <a:r>
              <a:rPr lang="en-US" sz="3600" dirty="0"/>
              <a:t> &gt; voiced. i.e. burst spectrum of voiceless stops has more energy than that of voiced stops. The source spectra for aspiration and frication are nearly the same as for fricatives. </a:t>
            </a:r>
          </a:p>
        </p:txBody>
      </p:sp>
    </p:spTree>
    <p:extLst>
      <p:ext uri="{BB962C8B-B14F-4D97-AF65-F5344CB8AC3E}">
        <p14:creationId xmlns:p14="http://schemas.microsoft.com/office/powerpoint/2010/main" val="292637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58347" y="1524001"/>
            <a:ext cx="7814365" cy="2587487"/>
          </a:xfrm>
          <a:solidFill>
            <a:srgbClr val="25CCF9"/>
          </a:solidFill>
        </p:spPr>
        <p:txBody>
          <a:bodyPr>
            <a:noAutofit/>
          </a:bodyPr>
          <a:lstStyle/>
          <a:p>
            <a:pPr>
              <a:lnSpc>
                <a:spcPct val="150000"/>
              </a:lnSpc>
            </a:pPr>
            <a:r>
              <a:rPr lang="en-US" sz="3600" dirty="0">
                <a:latin typeface="Times New Roman" panose="02020603050405020304" pitchFamily="18" charset="0"/>
                <a:cs typeface="Times New Roman" panose="02020603050405020304" pitchFamily="18" charset="0"/>
              </a:rPr>
              <a:t>Sound waves are mechanical waves, </a:t>
            </a:r>
            <a:endParaRPr lang="en-US" sz="3600" dirty="0" smtClean="0">
              <a:latin typeface="Times New Roman" panose="02020603050405020304" pitchFamily="18" charset="0"/>
              <a:cs typeface="Times New Roman" panose="02020603050405020304" pitchFamily="18" charset="0"/>
            </a:endParaRPr>
          </a:p>
          <a:p>
            <a:pPr>
              <a:lnSpc>
                <a:spcPct val="150000"/>
              </a:lnSpc>
            </a:pPr>
            <a:r>
              <a:rPr lang="en-US" sz="3600" dirty="0" smtClean="0">
                <a:latin typeface="Times New Roman" panose="02020603050405020304" pitchFamily="18" charset="0"/>
                <a:cs typeface="Times New Roman" panose="02020603050405020304" pitchFamily="18" charset="0"/>
              </a:rPr>
              <a:t>Medium</a:t>
            </a:r>
            <a:endParaRPr lang="en-US" sz="3600" dirty="0">
              <a:latin typeface="Times New Roman" panose="02020603050405020304" pitchFamily="18" charset="0"/>
              <a:cs typeface="Times New Roman" panose="02020603050405020304" pitchFamily="18" charset="0"/>
            </a:endParaRPr>
          </a:p>
          <a:p>
            <a:pPr>
              <a:lnSpc>
                <a:spcPct val="150000"/>
              </a:lnSpc>
            </a:pPr>
            <a:r>
              <a:rPr lang="en-US" sz="3600" dirty="0" smtClean="0">
                <a:latin typeface="Times New Roman" panose="02020603050405020304" pitchFamily="18" charset="0"/>
                <a:cs typeface="Times New Roman" panose="02020603050405020304" pitchFamily="18" charset="0"/>
              </a:rPr>
              <a:t>Air</a:t>
            </a:r>
          </a:p>
        </p:txBody>
      </p:sp>
      <p:sp>
        <p:nvSpPr>
          <p:cNvPr id="4" name="Slide Number Placeholder 3"/>
          <p:cNvSpPr>
            <a:spLocks noGrp="1"/>
          </p:cNvSpPr>
          <p:nvPr>
            <p:ph type="sldNum" sz="quarter" idx="11"/>
          </p:nvPr>
        </p:nvSpPr>
        <p:spPr/>
        <p:txBody>
          <a:bodyPr/>
          <a:lstStyle/>
          <a:p>
            <a:fld id="{FFACDD2B-ADDD-4D8E-A7BA-8E50E0387B41}" type="slidenum">
              <a:rPr lang="en-US" smtClean="0"/>
              <a:t>6</a:t>
            </a:fld>
            <a:endParaRPr lang="en-US"/>
          </a:p>
        </p:txBody>
      </p:sp>
      <p:sp>
        <p:nvSpPr>
          <p:cNvPr id="8" name="TextBox 7"/>
          <p:cNvSpPr txBox="1"/>
          <p:nvPr/>
        </p:nvSpPr>
        <p:spPr>
          <a:xfrm>
            <a:off x="2558146" y="108855"/>
            <a:ext cx="6444343" cy="646331"/>
          </a:xfrm>
          <a:prstGeom prst="rect">
            <a:avLst/>
          </a:prstGeom>
          <a:solidFill>
            <a:srgbClr val="25CCF9"/>
          </a:solidFill>
        </p:spPr>
        <p:txBody>
          <a:bodyPr wrap="square" rtlCol="0">
            <a:spAutoFit/>
          </a:bodyPr>
          <a:lstStyle/>
          <a:p>
            <a:r>
              <a:rPr lang="en-US" sz="3600" dirty="0">
                <a:latin typeface="Times New Roman" panose="02020603050405020304" pitchFamily="18" charset="0"/>
                <a:cs typeface="Times New Roman" panose="02020603050405020304" pitchFamily="18" charset="0"/>
              </a:rPr>
              <a:t>Acoustic </a:t>
            </a:r>
            <a:r>
              <a:rPr lang="en-US" sz="3600" dirty="0" smtClean="0">
                <a:latin typeface="Times New Roman" panose="02020603050405020304" pitchFamily="18" charset="0"/>
                <a:cs typeface="Times New Roman" panose="02020603050405020304" pitchFamily="18" charset="0"/>
              </a:rPr>
              <a:t>phonetics: Sound waves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296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7</a:t>
            </a:fld>
            <a:endParaRPr lang="en-US"/>
          </a:p>
        </p:txBody>
      </p:sp>
      <p:sp>
        <p:nvSpPr>
          <p:cNvPr id="3" name="Rectangle 2"/>
          <p:cNvSpPr/>
          <p:nvPr/>
        </p:nvSpPr>
        <p:spPr>
          <a:xfrm>
            <a:off x="1347304" y="408608"/>
            <a:ext cx="8956262" cy="6186310"/>
          </a:xfrm>
          <a:prstGeom prst="rect">
            <a:avLst/>
          </a:prstGeom>
          <a:solidFill>
            <a:srgbClr val="25CCF9"/>
          </a:solidFill>
        </p:spPr>
        <p:txBody>
          <a:bodyPr wrap="square">
            <a:spAutoFit/>
          </a:bodyPr>
          <a:lstStyle/>
          <a:p>
            <a:r>
              <a:rPr lang="en-US" sz="3600" b="1" dirty="0" smtClean="0"/>
              <a:t>Resonators </a:t>
            </a:r>
            <a:r>
              <a:rPr lang="en-US" sz="3600" b="1" dirty="0"/>
              <a:t>and Filters </a:t>
            </a:r>
          </a:p>
          <a:p>
            <a:endParaRPr lang="en-US" sz="3600" dirty="0" smtClean="0"/>
          </a:p>
          <a:p>
            <a:r>
              <a:rPr lang="en-US" sz="3600" dirty="0" smtClean="0"/>
              <a:t>Different </a:t>
            </a:r>
            <a:r>
              <a:rPr lang="en-US" sz="3600" dirty="0"/>
              <a:t>vibrating objects are tuned to specific </a:t>
            </a:r>
            <a:r>
              <a:rPr lang="en-US" sz="3600" dirty="0" smtClean="0"/>
              <a:t>frequencies</a:t>
            </a:r>
            <a:endParaRPr lang="en-US" sz="3600" dirty="0"/>
          </a:p>
          <a:p>
            <a:endParaRPr lang="en-US" sz="3600" dirty="0"/>
          </a:p>
          <a:p>
            <a:r>
              <a:rPr lang="en-US" sz="3600" dirty="0"/>
              <a:t>natural </a:t>
            </a:r>
            <a:r>
              <a:rPr lang="en-US" sz="3600" dirty="0" smtClean="0"/>
              <a:t>frequency </a:t>
            </a:r>
            <a:r>
              <a:rPr lang="mr-IN" sz="3600" dirty="0" smtClean="0"/>
              <a:t>–</a:t>
            </a:r>
            <a:r>
              <a:rPr lang="en-US" sz="3600" dirty="0" smtClean="0"/>
              <a:t>  the frequency </a:t>
            </a:r>
            <a:r>
              <a:rPr lang="en-US" sz="3600" dirty="0"/>
              <a:t>at which a particular object prefers to vibrate </a:t>
            </a:r>
            <a:endParaRPr lang="en-US" sz="3600" dirty="0" smtClean="0"/>
          </a:p>
          <a:p>
            <a:endParaRPr lang="en-US" sz="3600" dirty="0"/>
          </a:p>
          <a:p>
            <a:r>
              <a:rPr lang="en-US" sz="3600" dirty="0" smtClean="0"/>
              <a:t>Resonance - when </a:t>
            </a:r>
            <a:r>
              <a:rPr lang="en-US" sz="3600" dirty="0"/>
              <a:t>the frequency of the </a:t>
            </a:r>
            <a:r>
              <a:rPr lang="en-US" sz="3600" dirty="0" smtClean="0"/>
              <a:t>external force </a:t>
            </a:r>
            <a:r>
              <a:rPr lang="en-US" sz="3600" dirty="0"/>
              <a:t>is </a:t>
            </a:r>
            <a:r>
              <a:rPr lang="en-US" sz="3600" dirty="0" smtClean="0"/>
              <a:t>near </a:t>
            </a:r>
            <a:r>
              <a:rPr lang="en-US" sz="3600" dirty="0"/>
              <a:t>to the natural frequency of the </a:t>
            </a:r>
            <a:r>
              <a:rPr lang="en-US" sz="3600" dirty="0" smtClean="0"/>
              <a:t>vibrating system</a:t>
            </a:r>
            <a:r>
              <a:rPr lang="en-US" dirty="0" smtClean="0"/>
              <a:t>. </a:t>
            </a:r>
            <a:endParaRPr lang="en-US" dirty="0"/>
          </a:p>
        </p:txBody>
      </p:sp>
    </p:spTree>
    <p:extLst>
      <p:ext uri="{BB962C8B-B14F-4D97-AF65-F5344CB8AC3E}">
        <p14:creationId xmlns:p14="http://schemas.microsoft.com/office/powerpoint/2010/main" val="26763637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8</a:t>
            </a:fld>
            <a:endParaRPr lang="en-US"/>
          </a:p>
        </p:txBody>
      </p:sp>
      <p:sp>
        <p:nvSpPr>
          <p:cNvPr id="3" name="TextBox 2"/>
          <p:cNvSpPr txBox="1"/>
          <p:nvPr/>
        </p:nvSpPr>
        <p:spPr>
          <a:xfrm>
            <a:off x="1082262" y="0"/>
            <a:ext cx="8845826" cy="6463309"/>
          </a:xfrm>
          <a:prstGeom prst="rect">
            <a:avLst/>
          </a:prstGeom>
          <a:solidFill>
            <a:srgbClr val="25CCF9"/>
          </a:solidFill>
        </p:spPr>
        <p:txBody>
          <a:bodyPr wrap="square" rtlCol="0">
            <a:spAutoFit/>
          </a:bodyPr>
          <a:lstStyle/>
          <a:p>
            <a:r>
              <a:rPr lang="en-US" sz="3600" b="1" dirty="0"/>
              <a:t>Resonators and </a:t>
            </a:r>
            <a:r>
              <a:rPr lang="en-US" sz="3600" b="1" dirty="0" smtClean="0"/>
              <a:t>Filters</a:t>
            </a:r>
          </a:p>
          <a:p>
            <a:r>
              <a:rPr lang="en-US" sz="3600" dirty="0" smtClean="0"/>
              <a:t> </a:t>
            </a:r>
            <a:endParaRPr lang="en-US" sz="3600" dirty="0"/>
          </a:p>
          <a:p>
            <a:r>
              <a:rPr lang="en-US" sz="3600" dirty="0" smtClean="0"/>
              <a:t>Result -  </a:t>
            </a:r>
            <a:r>
              <a:rPr lang="en-US" sz="3600" dirty="0"/>
              <a:t>amplitude of vibration </a:t>
            </a:r>
            <a:r>
              <a:rPr lang="en-US" sz="3600" dirty="0" smtClean="0"/>
              <a:t>increases at </a:t>
            </a:r>
            <a:r>
              <a:rPr lang="en-US" sz="3600" dirty="0"/>
              <a:t>natural </a:t>
            </a:r>
            <a:r>
              <a:rPr lang="en-US" sz="3600" dirty="0" smtClean="0"/>
              <a:t>frequencies, so </a:t>
            </a:r>
            <a:r>
              <a:rPr lang="en-US" sz="3600" dirty="0"/>
              <a:t>the latter works as a </a:t>
            </a:r>
            <a:r>
              <a:rPr lang="en-US" sz="3600" dirty="0" smtClean="0"/>
              <a:t>resonator.</a:t>
            </a:r>
          </a:p>
          <a:p>
            <a:endParaRPr lang="en-US" sz="3600" dirty="0"/>
          </a:p>
          <a:p>
            <a:r>
              <a:rPr lang="en-US" sz="3600" dirty="0" smtClean="0"/>
              <a:t>amplitudes </a:t>
            </a:r>
            <a:r>
              <a:rPr lang="en-US" sz="3600" dirty="0"/>
              <a:t>at other frequencies are </a:t>
            </a:r>
            <a:r>
              <a:rPr lang="en-US" sz="3600" dirty="0" smtClean="0"/>
              <a:t>attenuated or increased</a:t>
            </a:r>
          </a:p>
          <a:p>
            <a:endParaRPr lang="en-US" sz="3600" dirty="0" smtClean="0"/>
          </a:p>
          <a:p>
            <a:r>
              <a:rPr lang="en-US" sz="3600" dirty="0" smtClean="0"/>
              <a:t>So the </a:t>
            </a:r>
            <a:r>
              <a:rPr lang="en-US" sz="3600" dirty="0"/>
              <a:t>driven system </a:t>
            </a:r>
            <a:r>
              <a:rPr lang="en-US" sz="3600" dirty="0" smtClean="0"/>
              <a:t>functions as a modifier or a filter</a:t>
            </a:r>
            <a:endParaRPr lang="en-US" sz="3600" dirty="0"/>
          </a:p>
          <a:p>
            <a:endParaRPr lang="en-US" dirty="0"/>
          </a:p>
        </p:txBody>
      </p:sp>
    </p:spTree>
    <p:extLst>
      <p:ext uri="{BB962C8B-B14F-4D97-AF65-F5344CB8AC3E}">
        <p14:creationId xmlns:p14="http://schemas.microsoft.com/office/powerpoint/2010/main" val="38181360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FFACDD2B-ADDD-4D8E-A7BA-8E50E0387B41}" type="slidenum">
              <a:rPr lang="en-US" smtClean="0"/>
              <a:t>9</a:t>
            </a:fld>
            <a:endParaRPr lang="en-US"/>
          </a:p>
        </p:txBody>
      </p:sp>
      <p:sp>
        <p:nvSpPr>
          <p:cNvPr id="3" name="TextBox 2"/>
          <p:cNvSpPr txBox="1"/>
          <p:nvPr/>
        </p:nvSpPr>
        <p:spPr>
          <a:xfrm>
            <a:off x="1546087" y="1225688"/>
            <a:ext cx="9132957" cy="5632312"/>
          </a:xfrm>
          <a:prstGeom prst="rect">
            <a:avLst/>
          </a:prstGeom>
          <a:solidFill>
            <a:srgbClr val="25CCF9"/>
          </a:solidFill>
        </p:spPr>
        <p:txBody>
          <a:bodyPr wrap="square" rtlCol="0">
            <a:spAutoFit/>
          </a:bodyPr>
          <a:lstStyle/>
          <a:p>
            <a:r>
              <a:rPr lang="en-US" sz="3600" dirty="0"/>
              <a:t>Resonators and Filters</a:t>
            </a:r>
          </a:p>
          <a:p>
            <a:endParaRPr lang="en-US" sz="3600" dirty="0" smtClean="0"/>
          </a:p>
          <a:p>
            <a:r>
              <a:rPr lang="en-US" sz="3600" dirty="0" smtClean="0"/>
              <a:t>Filtering </a:t>
            </a:r>
            <a:r>
              <a:rPr lang="en-US" sz="3600" dirty="0"/>
              <a:t>of a complex sound is the process of </a:t>
            </a:r>
            <a:r>
              <a:rPr lang="en-US" sz="3600" dirty="0" smtClean="0"/>
              <a:t>selection</a:t>
            </a:r>
          </a:p>
          <a:p>
            <a:endParaRPr lang="en-US" sz="3600" dirty="0"/>
          </a:p>
          <a:p>
            <a:r>
              <a:rPr lang="en-US" sz="3600" dirty="0"/>
              <a:t>some frequencies are allowed to </a:t>
            </a:r>
            <a:r>
              <a:rPr lang="en-US" sz="3600" dirty="0" smtClean="0"/>
              <a:t>go through the filtering </a:t>
            </a:r>
            <a:r>
              <a:rPr lang="en-US" sz="3600" dirty="0"/>
              <a:t>while other frequencies are </a:t>
            </a:r>
            <a:r>
              <a:rPr lang="en-US" sz="3600" dirty="0" smtClean="0"/>
              <a:t>blocked.</a:t>
            </a:r>
          </a:p>
          <a:p>
            <a:endParaRPr lang="en-US" sz="3600" dirty="0" smtClean="0"/>
          </a:p>
          <a:p>
            <a:r>
              <a:rPr lang="en-US" sz="3600" dirty="0" smtClean="0"/>
              <a:t>There </a:t>
            </a:r>
            <a:r>
              <a:rPr lang="en-US" sz="3600" dirty="0"/>
              <a:t>are different kinds of filters. </a:t>
            </a:r>
          </a:p>
        </p:txBody>
      </p:sp>
    </p:spTree>
    <p:extLst>
      <p:ext uri="{BB962C8B-B14F-4D97-AF65-F5344CB8AC3E}">
        <p14:creationId xmlns:p14="http://schemas.microsoft.com/office/powerpoint/2010/main" val="381089107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Elemental.thmx</Template>
  <TotalTime>10139</TotalTime>
  <Words>1672</Words>
  <Application>Microsoft Macintosh PowerPoint</Application>
  <PresentationFormat>Custom</PresentationFormat>
  <Paragraphs>307</Paragraphs>
  <Slides>51</Slides>
  <Notes>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Elemental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Shakuntala Mahanta</cp:lastModifiedBy>
  <cp:revision>312</cp:revision>
  <dcterms:created xsi:type="dcterms:W3CDTF">2020-09-12T12:57:23Z</dcterms:created>
  <dcterms:modified xsi:type="dcterms:W3CDTF">2020-10-05T10:10:48Z</dcterms:modified>
</cp:coreProperties>
</file>