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88" r:id="rId2"/>
    <p:sldId id="296" r:id="rId3"/>
    <p:sldId id="301" r:id="rId4"/>
    <p:sldId id="290" r:id="rId5"/>
    <p:sldId id="298" r:id="rId6"/>
    <p:sldId id="299" r:id="rId7"/>
    <p:sldId id="293" r:id="rId8"/>
    <p:sldId id="294" r:id="rId9"/>
    <p:sldId id="28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15DAC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0" autoAdjust="0"/>
    <p:restoredTop sz="85714"/>
  </p:normalViewPr>
  <p:slideViewPr>
    <p:cSldViewPr snapToGrid="0">
      <p:cViewPr varScale="1">
        <p:scale>
          <a:sx n="105" d="100"/>
          <a:sy n="105" d="100"/>
        </p:scale>
        <p:origin x="80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22.06.2022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39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7314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165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15DAC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15DAC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tello1329/java-hse-2021" TargetMode="External"/><Relationship Id="rId2" Type="http://schemas.openxmlformats.org/officeDocument/2006/relationships/hyperlink" Target="https://t.me/joinchat/jwRgBxnpQuk5ZDl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304800"/>
            <a:ext cx="10401872" cy="2638800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800" dirty="0">
                <a:latin typeface="Helvetica" pitchFamily="2" charset="0"/>
              </a:rPr>
              <a:t>Вступление</a:t>
            </a:r>
          </a:p>
          <a:p>
            <a:r>
              <a:rPr lang="ru-RU" sz="3600" dirty="0">
                <a:latin typeface="Helvetica" pitchFamily="2" charset="0"/>
              </a:rPr>
              <a:t>Программирование на языке </a:t>
            </a:r>
            <a:r>
              <a:rPr lang="en-US" sz="3600" dirty="0">
                <a:latin typeface="Helvetica" pitchFamily="2" charset="0"/>
              </a:rPr>
              <a:t>Java</a:t>
            </a:r>
            <a:endParaRPr lang="ru-RU" sz="3600" dirty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Константин </a:t>
            </a:r>
            <a:r>
              <a:rPr lang="ru-RU" sz="2400" dirty="0" err="1">
                <a:latin typeface="Helvetica" pitchFamily="2" charset="0"/>
              </a:rPr>
              <a:t>Леладзе</a:t>
            </a:r>
            <a:endParaRPr lang="ru-RU" sz="2400" dirty="0">
              <a:latin typeface="Helvetica" pitchFamily="2" charset="0"/>
            </a:endParaRP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Цель и результаты прохождения курса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59340"/>
            <a:ext cx="1055193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b="1" dirty="0">
                <a:latin typeface="Helvetica" pitchFamily="2" charset="0"/>
              </a:rPr>
              <a:t>Цель курса</a:t>
            </a:r>
            <a:endParaRPr lang="en-US" b="1" dirty="0">
              <a:latin typeface="Helvetica" pitchFamily="2" charset="0"/>
            </a:endParaRPr>
          </a:p>
          <a:p>
            <a:pPr hangingPunct="0"/>
            <a:r>
              <a:rPr lang="ru-RU" dirty="0">
                <a:latin typeface="Helvetica" pitchFamily="2" charset="0"/>
              </a:rPr>
              <a:t>Помочь освоить базовые принципы, понятия и навыки программирования, познакомить слушателей курса с языком программирования </a:t>
            </a:r>
            <a:r>
              <a:rPr lang="en-GB" dirty="0">
                <a:latin typeface="Helvetica" pitchFamily="2" charset="0"/>
              </a:rPr>
              <a:t>Java.</a:t>
            </a:r>
            <a:endParaRPr lang="en-US" dirty="0">
              <a:latin typeface="Helvetica" pitchFamily="2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hangingPunct="0"/>
            <a:r>
              <a:rPr lang="ru-RU" b="1" dirty="0">
                <a:latin typeface="Helvetica" pitchFamily="2" charset="0"/>
              </a:rPr>
              <a:t>Результаты прохождения курса</a:t>
            </a:r>
            <a:endParaRPr lang="en-US" b="1" dirty="0">
              <a:latin typeface="Helvetica" pitchFamily="2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Знание базовых понятий программирования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Умение придумывать решение часто встречающихся практических задач в процедурном, </a:t>
            </a:r>
            <a:r>
              <a:rPr lang="ru-RU" dirty="0" err="1">
                <a:latin typeface="Helvetica" pitchFamily="2" charset="0"/>
              </a:rPr>
              <a:t>объектно</a:t>
            </a:r>
            <a:r>
              <a:rPr lang="ru-RU" dirty="0">
                <a:latin typeface="Helvetica" pitchFamily="2" charset="0"/>
              </a:rPr>
              <a:t>–ориентированном и функциональном стилях.</a:t>
            </a:r>
            <a:endParaRPr lang="en-US" dirty="0">
              <a:latin typeface="Helvetica" pitchFamily="2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Понимание основного синтаксиса </a:t>
            </a:r>
            <a:r>
              <a:rPr lang="en-GB" dirty="0">
                <a:latin typeface="Helvetica" pitchFamily="2" charset="0"/>
              </a:rPr>
              <a:t>Java, </a:t>
            </a:r>
            <a:r>
              <a:rPr lang="ru-RU" dirty="0">
                <a:latin typeface="Helvetica" pitchFamily="2" charset="0"/>
              </a:rPr>
              <a:t>широко востребованного в индустрии </a:t>
            </a:r>
            <a:r>
              <a:rPr lang="ru-RU" dirty="0" err="1">
                <a:latin typeface="Helvetica" pitchFamily="2" charset="0"/>
              </a:rPr>
              <a:t>кросплатформенного</a:t>
            </a:r>
            <a:r>
              <a:rPr lang="ru-RU" dirty="0">
                <a:latin typeface="Helvetica" pitchFamily="2" charset="0"/>
              </a:rPr>
              <a:t> языка программирования.</a:t>
            </a:r>
            <a:endParaRPr lang="en-US" dirty="0">
              <a:latin typeface="Helvetica" pitchFamily="2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Умение использовать язык программирования </a:t>
            </a:r>
            <a:r>
              <a:rPr lang="en-GB" dirty="0">
                <a:latin typeface="Helvetica" pitchFamily="2" charset="0"/>
              </a:rPr>
              <a:t>Java </a:t>
            </a:r>
            <a:r>
              <a:rPr lang="ru-RU" dirty="0">
                <a:latin typeface="Helvetica" pitchFamily="2" charset="0"/>
              </a:rPr>
              <a:t>для решения практических задач</a:t>
            </a:r>
            <a:r>
              <a:rPr lang="en-US" dirty="0">
                <a:latin typeface="Helvetica" pitchFamily="2" charset="0"/>
              </a:rPr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80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Формат занятий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918993"/>
            <a:ext cx="1055193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dirty="0">
                <a:sym typeface="Calibri"/>
              </a:rPr>
              <a:t>Лекция и семинар –</a:t>
            </a:r>
            <a:r>
              <a:rPr lang="en-US" dirty="0">
                <a:sym typeface="Calibri"/>
              </a:rPr>
              <a:t> online,</a:t>
            </a:r>
            <a:r>
              <a:rPr lang="ru-RU" dirty="0">
                <a:sym typeface="Calibri"/>
              </a:rPr>
              <a:t> один раз в неделю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Лекционный материал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Демонстрация синтаксиса языка </a:t>
            </a:r>
            <a:r>
              <a:rPr lang="en-GB" dirty="0"/>
              <a:t>Java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Обзор ключевых особенностей 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Описание основных компонент языка </a:t>
            </a:r>
            <a:r>
              <a:rPr lang="en-GB" dirty="0"/>
              <a:t>Java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Семинарские занятия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Демонстрация решений </a:t>
            </a:r>
            <a:r>
              <a:rPr lang="ru-RU"/>
              <a:t>часто встречающихся </a:t>
            </a:r>
            <a:r>
              <a:rPr lang="ru-RU" dirty="0"/>
              <a:t>задач с помощью языка </a:t>
            </a:r>
            <a:r>
              <a:rPr lang="en-GB" dirty="0"/>
              <a:t>Java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Взаимодействие с аудиторией</a:t>
            </a:r>
          </a:p>
        </p:txBody>
      </p:sp>
    </p:spTree>
    <p:extLst>
      <p:ext uri="{BB962C8B-B14F-4D97-AF65-F5344CB8AC3E}">
        <p14:creationId xmlns:p14="http://schemas.microsoft.com/office/powerpoint/2010/main" val="2267793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План</a:t>
            </a:r>
            <a:r>
              <a:rPr lang="en-US" dirty="0"/>
              <a:t> </a:t>
            </a:r>
            <a:r>
              <a:rPr lang="ru-RU" dirty="0"/>
              <a:t>курса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7C569-5D14-674E-9BF1-5A9A44FDA5C7}"/>
              </a:ext>
            </a:extLst>
          </p:cNvPr>
          <p:cNvSpPr txBox="1"/>
          <p:nvPr/>
        </p:nvSpPr>
        <p:spPr>
          <a:xfrm>
            <a:off x="1120775" y="1442546"/>
            <a:ext cx="9726295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/>
              <a:t>Основной период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Лектор и семинаристы проводят занятия</a:t>
            </a:r>
            <a:r>
              <a:rPr lang="en-US" dirty="0"/>
              <a:t>.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Студенты решают задачи в основных блоках </a:t>
            </a:r>
            <a:r>
              <a:rPr lang="ru-RU" dirty="0" err="1"/>
              <a:t>контеста</a:t>
            </a:r>
            <a:r>
              <a:rPr lang="ru-RU" dirty="0"/>
              <a:t> с домашними заданиями, как только он открывается.</a:t>
            </a:r>
          </a:p>
          <a:p>
            <a:r>
              <a:rPr lang="ru-RU" b="1" dirty="0"/>
              <a:t>Предэкзаменационный период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Ассистент проверяет решения задач, отправленные на рецензирование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Студенты, допущенные до экзамена, решают экзаменнационный блок контеста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Организатор курса переносит оценки из </a:t>
            </a:r>
            <a:r>
              <a:rPr lang="ru-RU" dirty="0" err="1"/>
              <a:t>контеста</a:t>
            </a:r>
            <a:r>
              <a:rPr lang="ru-RU" dirty="0"/>
              <a:t> в таблицу с оценками.</a:t>
            </a:r>
          </a:p>
          <a:p>
            <a:r>
              <a:rPr lang="ru-RU" b="1" dirty="0"/>
              <a:t>Экзаменационный период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Студенты</a:t>
            </a:r>
            <a:r>
              <a:rPr lang="en-US" dirty="0"/>
              <a:t> </a:t>
            </a:r>
            <a:r>
              <a:rPr lang="ru-RU" dirty="0"/>
              <a:t>сдают экзамен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Начинается пересдача контеста</a:t>
            </a:r>
            <a:r>
              <a:rPr lang="en-US" dirty="0"/>
              <a:t>: </a:t>
            </a:r>
            <a:r>
              <a:rPr lang="ru-RU" dirty="0"/>
              <a:t>студенты решают блок для должников</a:t>
            </a:r>
          </a:p>
          <a:p>
            <a:r>
              <a:rPr lang="ru-RU" b="1" dirty="0" err="1"/>
              <a:t>Послеэкзаменационный</a:t>
            </a:r>
            <a:r>
              <a:rPr lang="ru-RU" b="1" dirty="0"/>
              <a:t> период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Студенты, отправленные на пересдачу</a:t>
            </a:r>
            <a:r>
              <a:rPr lang="en-US" dirty="0"/>
              <a:t>, </a:t>
            </a:r>
            <a:r>
              <a:rPr lang="ru-RU" dirty="0"/>
              <a:t>сдают ее</a:t>
            </a:r>
          </a:p>
        </p:txBody>
      </p:sp>
    </p:spTree>
    <p:extLst>
      <p:ext uri="{BB962C8B-B14F-4D97-AF65-F5344CB8AC3E}">
        <p14:creationId xmlns:p14="http://schemas.microsoft.com/office/powerpoint/2010/main" val="10641185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Контест</a:t>
            </a:r>
            <a:r>
              <a:rPr lang="en-US" dirty="0"/>
              <a:t> </a:t>
            </a:r>
            <a:r>
              <a:rPr lang="ru-RU" dirty="0"/>
              <a:t>с домашними заданиями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C2F43-300E-164C-ADD7-A9287035B064}"/>
              </a:ext>
            </a:extLst>
          </p:cNvPr>
          <p:cNvSpPr txBox="1"/>
          <p:nvPr/>
        </p:nvSpPr>
        <p:spPr>
          <a:xfrm>
            <a:off x="1120774" y="1490443"/>
            <a:ext cx="9726295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/>
              <a:t>Основная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Представляет из себя курс на </a:t>
            </a:r>
            <a:r>
              <a:rPr lang="en-GB" dirty="0" err="1"/>
              <a:t>Stepik</a:t>
            </a:r>
            <a:r>
              <a:rPr lang="en-GB" dirty="0"/>
              <a:t>, </a:t>
            </a:r>
            <a:r>
              <a:rPr lang="ru-RU" dirty="0"/>
              <a:t>состоящий из нескольких блоков.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 каждого задания в </a:t>
            </a:r>
            <a:r>
              <a:rPr lang="ru-RU" dirty="0" err="1"/>
              <a:t>контесте</a:t>
            </a:r>
            <a:r>
              <a:rPr lang="ru-RU" dirty="0"/>
              <a:t> есть определенная </a:t>
            </a:r>
            <a:r>
              <a:rPr lang="ru-RU" b="1" dirty="0"/>
              <a:t>стоимость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Существует определенный минимальный порог баллов, который студент должен получить суммарно за </a:t>
            </a:r>
            <a:r>
              <a:rPr lang="ru-RU" dirty="0" err="1"/>
              <a:t>контест</a:t>
            </a:r>
            <a:r>
              <a:rPr lang="ru-RU" dirty="0"/>
              <a:t>, называемый </a:t>
            </a:r>
            <a:r>
              <a:rPr lang="ru-RU" b="1" dirty="0"/>
              <a:t>пороговый балл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 каждого блока в </a:t>
            </a:r>
            <a:r>
              <a:rPr lang="ru-RU" dirty="0" err="1"/>
              <a:t>контесте</a:t>
            </a:r>
            <a:r>
              <a:rPr lang="ru-RU" dirty="0"/>
              <a:t> есть собственный </a:t>
            </a:r>
            <a:r>
              <a:rPr lang="ru-RU" b="1" dirty="0" err="1"/>
              <a:t>дедлайн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ru-RU" b="1" dirty="0"/>
              <a:t>Бонусный блок </a:t>
            </a:r>
            <a:r>
              <a:rPr lang="ru-RU" b="1" dirty="0" err="1"/>
              <a:t>контеста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 этого блока допускаются все желающие</a:t>
            </a:r>
            <a:r>
              <a:rPr lang="en-US" dirty="0"/>
              <a:t>, </a:t>
            </a:r>
            <a:r>
              <a:rPr lang="ru-RU" dirty="0"/>
              <a:t>однако получат оценку за него лишь те студенты</a:t>
            </a:r>
            <a:r>
              <a:rPr lang="en-US" dirty="0"/>
              <a:t>, </a:t>
            </a:r>
            <a:r>
              <a:rPr lang="ru-RU" dirty="0"/>
              <a:t>которые получили как минимум 25 баллов за первый блок </a:t>
            </a:r>
            <a:r>
              <a:rPr lang="ru-RU" dirty="0" err="1"/>
              <a:t>контеста</a:t>
            </a:r>
            <a:r>
              <a:rPr lang="en-US" dirty="0"/>
              <a:t>, </a:t>
            </a:r>
            <a:r>
              <a:rPr lang="ru-RU" dirty="0"/>
              <a:t>30 баллов за второй блок </a:t>
            </a:r>
            <a:r>
              <a:rPr lang="ru-RU" dirty="0" err="1"/>
              <a:t>контеста</a:t>
            </a:r>
            <a:r>
              <a:rPr lang="ru-RU" dirty="0"/>
              <a:t> и 20 баллов за третий блок </a:t>
            </a:r>
            <a:r>
              <a:rPr lang="ru-RU" dirty="0" err="1"/>
              <a:t>контеста</a:t>
            </a:r>
            <a:r>
              <a:rPr lang="ru-RU" dirty="0"/>
              <a:t> </a:t>
            </a:r>
            <a:r>
              <a:rPr lang="ru-RU" b="1" dirty="0"/>
              <a:t>на момент открытия этого блока</a:t>
            </a:r>
            <a:r>
              <a:rPr lang="en-US" dirty="0"/>
              <a:t>.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Helvetica" pitchFamily="2" charset="0"/>
              <a:sym typeface="Calibri"/>
            </a:endParaRPr>
          </a:p>
          <a:p>
            <a:r>
              <a:rPr lang="ru-RU" b="1" dirty="0">
                <a:latin typeface="Helvetica" pitchFamily="2" charset="0"/>
                <a:sym typeface="Calibri"/>
              </a:rPr>
              <a:t>Пересдача</a:t>
            </a:r>
            <a:r>
              <a:rPr lang="en-US" b="1" dirty="0">
                <a:latin typeface="Helvetica" pitchFamily="2" charset="0"/>
                <a:sym typeface="Calibri"/>
              </a:rPr>
              <a:t> </a:t>
            </a:r>
            <a:r>
              <a:rPr lang="ru-RU" b="1" dirty="0" err="1">
                <a:latin typeface="Helvetica" pitchFamily="2" charset="0"/>
                <a:sym typeface="Calibri"/>
              </a:rPr>
              <a:t>контеста</a:t>
            </a:r>
            <a:endParaRPr lang="ru-RU" dirty="0">
              <a:latin typeface="Helvetica" pitchFamily="2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Пересдача </a:t>
            </a:r>
            <a:r>
              <a:rPr lang="ru-RU" dirty="0" err="1"/>
              <a:t>контеста</a:t>
            </a:r>
            <a:r>
              <a:rPr lang="ru-RU" dirty="0"/>
              <a:t> необходима и доступна всем студентам</a:t>
            </a:r>
            <a:r>
              <a:rPr lang="en-US" dirty="0"/>
              <a:t>, </a:t>
            </a:r>
            <a:r>
              <a:rPr lang="ru-RU" dirty="0"/>
              <a:t>которые не получили 50 баллов за первые три блока </a:t>
            </a:r>
            <a:r>
              <a:rPr lang="ru-RU" dirty="0" err="1"/>
              <a:t>контеста</a:t>
            </a:r>
            <a:r>
              <a:rPr lang="en-US" dirty="0">
                <a:latin typeface="Helvetica" pitchFamily="2" charset="0"/>
                <a:sym typeface="Calibri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2760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Экзамен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7C569-5D14-674E-9BF1-5A9A44FDA5C7}"/>
              </a:ext>
            </a:extLst>
          </p:cNvPr>
          <p:cNvSpPr txBox="1"/>
          <p:nvPr/>
        </p:nvSpPr>
        <p:spPr>
          <a:xfrm>
            <a:off x="1120776" y="1734093"/>
            <a:ext cx="9726294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/>
              <a:t>Процедура сдачи экзамена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Экзамен проходит в экзаменнационный период.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Студентов предупреждают об экзамене об экзамене за пять дней до него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Экзамен представляет собой экзаменационный блок в </a:t>
            </a:r>
            <a:r>
              <a:rPr lang="en-US" dirty="0" err="1"/>
              <a:t>Stepik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Списывание приведет к обнулению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Стоимость экзаменационного блока</a:t>
            </a:r>
            <a:r>
              <a:rPr lang="en-US" dirty="0"/>
              <a:t>: </a:t>
            </a:r>
            <a:r>
              <a:rPr lang="ru-RU" dirty="0"/>
              <a:t>50 баллов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Длительность экзамена</a:t>
            </a:r>
            <a:r>
              <a:rPr lang="en-US" dirty="0"/>
              <a:t>: 90 </a:t>
            </a:r>
            <a:r>
              <a:rPr lang="ru-RU" dirty="0"/>
              <a:t>минут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b="1" dirty="0"/>
              <a:t>Пересдача</a:t>
            </a:r>
          </a:p>
          <a:p>
            <a:endParaRPr lang="ru-RU" b="1" dirty="0"/>
          </a:p>
          <a:p>
            <a:r>
              <a:rPr lang="ru-RU" dirty="0"/>
              <a:t>Пересдача проходит в том же формате</a:t>
            </a:r>
            <a:r>
              <a:rPr lang="en-US" dirty="0"/>
              <a:t>, </a:t>
            </a:r>
            <a:r>
              <a:rPr lang="ru-RU" dirty="0"/>
              <a:t>либо в формате устного опроса</a:t>
            </a:r>
            <a:r>
              <a:rPr lang="en-US" dirty="0"/>
              <a:t>, </a:t>
            </a:r>
            <a:r>
              <a:rPr lang="ru-RU" dirty="0"/>
              <a:t>только в другой (</a:t>
            </a:r>
            <a:r>
              <a:rPr lang="ru-RU" dirty="0" err="1"/>
              <a:t>послеэкзаменационный</a:t>
            </a:r>
            <a:r>
              <a:rPr lang="ru-RU" dirty="0"/>
              <a:t>) период</a:t>
            </a:r>
          </a:p>
        </p:txBody>
      </p:sp>
    </p:spTree>
    <p:extLst>
      <p:ext uri="{BB962C8B-B14F-4D97-AF65-F5344CB8AC3E}">
        <p14:creationId xmlns:p14="http://schemas.microsoft.com/office/powerpoint/2010/main" val="28959759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Система оценивания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F82A0-DCCC-DD45-8E2C-F95D678B29BC}"/>
              </a:ext>
            </a:extLst>
          </p:cNvPr>
          <p:cNvSpPr txBox="1"/>
          <p:nvPr/>
        </p:nvSpPr>
        <p:spPr>
          <a:xfrm>
            <a:off x="1120775" y="1997840"/>
            <a:ext cx="9726295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dirty="0"/>
              <a:t>В ходе курса можно получить </a:t>
            </a:r>
            <a:r>
              <a:rPr lang="ru-RU" b="1" dirty="0"/>
              <a:t>250</a:t>
            </a:r>
            <a:r>
              <a:rPr lang="ru-RU" dirty="0"/>
              <a:t> первичных баллов:</a:t>
            </a:r>
          </a:p>
          <a:p>
            <a:r>
              <a:rPr lang="ru-RU" b="1" dirty="0"/>
              <a:t>175 </a:t>
            </a:r>
            <a:r>
              <a:rPr lang="ru-RU" dirty="0"/>
              <a:t>– за основные блоки </a:t>
            </a:r>
            <a:r>
              <a:rPr lang="ru-RU" dirty="0" err="1"/>
              <a:t>контеста</a:t>
            </a:r>
            <a:r>
              <a:rPr lang="ru-RU" dirty="0"/>
              <a:t> (вес – 70</a:t>
            </a:r>
            <a:r>
              <a:rPr lang="en-US" dirty="0"/>
              <a:t>%</a:t>
            </a:r>
            <a:r>
              <a:rPr lang="ru-RU" dirty="0"/>
              <a:t>)</a:t>
            </a:r>
          </a:p>
          <a:p>
            <a:r>
              <a:rPr lang="ru-RU" b="1" dirty="0"/>
              <a:t>25 </a:t>
            </a:r>
            <a:r>
              <a:rPr lang="ru-RU" dirty="0"/>
              <a:t>– за экзаменационный блок </a:t>
            </a:r>
            <a:r>
              <a:rPr lang="ru-RU" dirty="0" err="1"/>
              <a:t>контеста</a:t>
            </a:r>
            <a:r>
              <a:rPr lang="en-US" dirty="0"/>
              <a:t> (</a:t>
            </a:r>
            <a:r>
              <a:rPr lang="ru-RU" dirty="0"/>
              <a:t>вес – </a:t>
            </a:r>
            <a:r>
              <a:rPr lang="en-US" dirty="0"/>
              <a:t>10%)</a:t>
            </a:r>
            <a:endParaRPr lang="ru-RU" dirty="0"/>
          </a:p>
          <a:p>
            <a:r>
              <a:rPr lang="ru-RU" b="1" dirty="0"/>
              <a:t>50</a:t>
            </a:r>
            <a:r>
              <a:rPr lang="ru-RU" dirty="0"/>
              <a:t> – за экзамен</a:t>
            </a:r>
            <a:r>
              <a:rPr lang="en-US" dirty="0"/>
              <a:t> (</a:t>
            </a:r>
            <a:r>
              <a:rPr lang="ru-RU" dirty="0"/>
              <a:t>вес – 20</a:t>
            </a:r>
            <a:r>
              <a:rPr lang="en-US" dirty="0"/>
              <a:t>%)</a:t>
            </a: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ru-RU" b="1" dirty="0"/>
          </a:p>
          <a:p>
            <a:r>
              <a:rPr lang="ru-RU" dirty="0"/>
              <a:t>Для успешного прохождения курса, студент должен получить как минимум 50 баллов за первые три блока </a:t>
            </a:r>
            <a:r>
              <a:rPr lang="ru-RU" dirty="0" err="1"/>
              <a:t>контеста</a:t>
            </a:r>
            <a:r>
              <a:rPr lang="en-US" dirty="0"/>
              <a:t>, </a:t>
            </a:r>
            <a:r>
              <a:rPr lang="ru-RU" dirty="0"/>
              <a:t>либо сдать блок для должников на полный балл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2903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Ссылки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F82A0-DCCC-DD45-8E2C-F95D678B29BC}"/>
              </a:ext>
            </a:extLst>
          </p:cNvPr>
          <p:cNvSpPr txBox="1"/>
          <p:nvPr/>
        </p:nvSpPr>
        <p:spPr>
          <a:xfrm>
            <a:off x="1120775" y="1986660"/>
            <a:ext cx="9726295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sym typeface="Calibri"/>
              </a:rPr>
              <a:t>Чат в </a:t>
            </a:r>
            <a:r>
              <a:rPr lang="en-US" dirty="0">
                <a:latin typeface="Helvetica" pitchFamily="2" charset="0"/>
                <a:sym typeface="Calibri"/>
              </a:rPr>
              <a:t>telegram: 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https://t.me/joinchat/jwRgBxnpQuk5ZDli</a:t>
            </a:r>
            <a:endParaRPr lang="ru-RU" dirty="0">
              <a:solidFill>
                <a:srgbClr val="0070C0"/>
              </a:solidFill>
              <a:latin typeface="Helvetica" pitchFamily="2" charset="0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 err="1">
                <a:latin typeface="Helvetica" pitchFamily="2" charset="0"/>
                <a:sym typeface="Calibri"/>
              </a:rPr>
              <a:t>Репозитотрий</a:t>
            </a:r>
            <a:r>
              <a:rPr lang="en-US" dirty="0">
                <a:latin typeface="Helvetica" pitchFamily="2" charset="0"/>
                <a:sym typeface="Calibri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/Costello1329/java-hse-2021</a:t>
            </a:r>
            <a:endParaRPr lang="ru-RU" dirty="0">
              <a:solidFill>
                <a:srgbClr val="0070C0"/>
              </a:solidFill>
              <a:latin typeface="Helvetica" pitchFamily="2" charset="0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latin typeface="Helvetica" pitchFamily="2" charset="0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latin typeface="Helvetica" pitchFamily="2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>
              <a:latin typeface="Helvetica" pitchFamily="2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latin typeface="Helvetica" pitchFamily="2" charset="0"/>
                <a:sym typeface="Calibri"/>
              </a:rPr>
              <a:t>Константин </a:t>
            </a:r>
            <a:r>
              <a:rPr lang="ru-RU" dirty="0" err="1">
                <a:latin typeface="Helvetica" pitchFamily="2" charset="0"/>
                <a:sym typeface="Calibri"/>
              </a:rPr>
              <a:t>Леладзе</a:t>
            </a:r>
            <a:r>
              <a:rPr lang="ru-RU" dirty="0">
                <a:latin typeface="Helvetica" pitchFamily="2" charset="0"/>
                <a:sym typeface="Calibri"/>
              </a:rPr>
              <a:t> (Организатор</a:t>
            </a:r>
            <a:r>
              <a:rPr lang="en-US" dirty="0">
                <a:latin typeface="Helvetica" pitchFamily="2" charset="0"/>
                <a:sym typeface="Calibri"/>
              </a:rPr>
              <a:t>, </a:t>
            </a:r>
            <a:r>
              <a:rPr lang="ru-RU" dirty="0">
                <a:latin typeface="Helvetica" pitchFamily="2" charset="0"/>
                <a:sym typeface="Calibri"/>
              </a:rPr>
              <a:t>семинарист)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>
              <a:latin typeface="Helvetica" pitchFamily="2" charset="0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sym typeface="Calibri"/>
              </a:rPr>
              <a:t>Роман Гуров (Лектор</a:t>
            </a:r>
            <a:r>
              <a:rPr lang="en-US" dirty="0">
                <a:latin typeface="Helvetica" pitchFamily="2" charset="0"/>
                <a:sym typeface="Calibri"/>
              </a:rPr>
              <a:t>, </a:t>
            </a:r>
            <a:r>
              <a:rPr lang="ru-RU" dirty="0">
                <a:latin typeface="Helvetica" pitchFamily="2" charset="0"/>
                <a:sym typeface="Calibri"/>
              </a:rPr>
              <a:t>семинарист)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endParaRPr lang="ru-RU" dirty="0">
              <a:latin typeface="Helvetica" pitchFamily="2" charset="0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sym typeface="Calibri"/>
              </a:rPr>
              <a:t>Анна </a:t>
            </a:r>
            <a:r>
              <a:rPr lang="ru-RU" dirty="0" err="1">
                <a:latin typeface="Helvetica" pitchFamily="2" charset="0"/>
                <a:sym typeface="Calibri"/>
              </a:rPr>
              <a:t>Кривчанская</a:t>
            </a:r>
            <a:r>
              <a:rPr lang="ru-RU" dirty="0">
                <a:latin typeface="Helvetica" pitchFamily="2" charset="0"/>
                <a:sym typeface="Calibri"/>
              </a:rPr>
              <a:t> (семинарист)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endParaRPr lang="ru-RU" dirty="0">
              <a:latin typeface="Helvetica" pitchFamily="2" charset="0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sym typeface="Calibri"/>
              </a:rPr>
              <a:t>Дмитрий Ковалев (семинарист)</a:t>
            </a:r>
          </a:p>
        </p:txBody>
      </p:sp>
    </p:spTree>
    <p:extLst>
      <p:ext uri="{BB962C8B-B14F-4D97-AF65-F5344CB8AC3E}">
        <p14:creationId xmlns:p14="http://schemas.microsoft.com/office/powerpoint/2010/main" val="2573809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304800"/>
            <a:ext cx="10401872" cy="2638800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800" dirty="0">
                <a:solidFill>
                  <a:schemeClr val="accent4"/>
                </a:solidFill>
                <a:latin typeface="Helvetica" pitchFamily="2" charset="0"/>
              </a:rPr>
              <a:t>Вступление</a:t>
            </a:r>
          </a:p>
          <a:p>
            <a:r>
              <a:rPr lang="ru-RU" sz="3600" dirty="0">
                <a:solidFill>
                  <a:schemeClr val="accent4"/>
                </a:solidFill>
                <a:latin typeface="Helvetica" pitchFamily="2" charset="0"/>
              </a:rPr>
              <a:t>Программирование на языке </a:t>
            </a:r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Java</a:t>
            </a:r>
            <a:endParaRPr lang="ru-RU" sz="36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4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ru-RU" sz="2400" dirty="0">
                <a:solidFill>
                  <a:schemeClr val="accent4"/>
                </a:solidFill>
                <a:latin typeface="Helvetica" pitchFamily="2" charset="0"/>
              </a:rPr>
              <a:t>Константин </a:t>
            </a:r>
            <a:r>
              <a:rPr lang="ru-RU" sz="2400" dirty="0" err="1">
                <a:solidFill>
                  <a:schemeClr val="accent4"/>
                </a:solidFill>
                <a:latin typeface="Helvetica" pitchFamily="2" charset="0"/>
              </a:rPr>
              <a:t>Леладзе</a:t>
            </a:r>
            <a:endParaRPr lang="ru-RU" sz="24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ru-RU" sz="1600" dirty="0">
                <a:solidFill>
                  <a:schemeClr val="accent4"/>
                </a:solidFill>
                <a:latin typeface="Helvetica" pitchFamily="2" charset="0"/>
              </a:rPr>
              <a:t>ВШЭ БИ 2021</a:t>
            </a:r>
          </a:p>
          <a:p>
            <a:endParaRPr lang="ru-RU" sz="3600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531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31519</TotalTime>
  <Words>528</Words>
  <Application>Microsoft Macintosh PowerPoint</Application>
  <PresentationFormat>Widescreen</PresentationFormat>
  <Paragraphs>95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1199</cp:revision>
  <dcterms:created xsi:type="dcterms:W3CDTF">2020-10-11T07:52:54Z</dcterms:created>
  <dcterms:modified xsi:type="dcterms:W3CDTF">2022-06-22T15:37:02Z</dcterms:modified>
</cp:coreProperties>
</file>