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88" r:id="rId2"/>
    <p:sldId id="292" r:id="rId3"/>
    <p:sldId id="303" r:id="rId4"/>
    <p:sldId id="293" r:id="rId5"/>
    <p:sldId id="307" r:id="rId6"/>
    <p:sldId id="304" r:id="rId7"/>
    <p:sldId id="294" r:id="rId8"/>
    <p:sldId id="305" r:id="rId9"/>
    <p:sldId id="306" r:id="rId10"/>
    <p:sldId id="308" r:id="rId11"/>
    <p:sldId id="295" r:id="rId12"/>
    <p:sldId id="296" r:id="rId13"/>
    <p:sldId id="310" r:id="rId14"/>
    <p:sldId id="309" r:id="rId15"/>
    <p:sldId id="311" r:id="rId16"/>
    <p:sldId id="312" r:id="rId17"/>
    <p:sldId id="297" r:id="rId18"/>
    <p:sldId id="313" r:id="rId19"/>
    <p:sldId id="327" r:id="rId20"/>
    <p:sldId id="314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DAC"/>
    <a:srgbClr val="FB2A38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82" autoAdjust="0"/>
    <p:restoredTop sz="89286"/>
  </p:normalViewPr>
  <p:slideViewPr>
    <p:cSldViewPr snapToGrid="0">
      <p:cViewPr varScale="1">
        <p:scale>
          <a:sx n="107" d="100"/>
          <a:sy n="107" d="100"/>
        </p:scale>
        <p:origin x="184" y="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29.11.2021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Цель курса – помочь освоить базовые принципы, понятия и навыки программирования, познакомить слушателей курса с языком программирования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Лекционный материал включает в себя демонстрацию синтаксиса языка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обзор ключевых особенностей языка и описание основных компонент языка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Семинарские занятия посвящены демонстрации решений часто встречающих задач с помощью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взаимодействию с аудиторией. Большое внимание уделяется практическим заданиям и самостоятельной работе студентов.</a:t>
            </a:r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77945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88410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98061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45848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19575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91475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58266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8893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1436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86051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93169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Цель курса – помочь освоить базовые принципы, понятия и навыки программирования, познакомить слушателей курса с языком программирования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Лекционный материал включает в себя демонстрацию синтаксиса языка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обзор ключевых особенностей языка и описание основных компонент языка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Семинарские занятия посвящены демонстрации решений часто встречающих задач с помощью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взаимодействию с аудиторией. Большое внимание уделяется практическим заданиям и самостоятельной работе студентов.</a:t>
            </a:r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36167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к пятому пункту</a:t>
            </a:r>
            <a:r>
              <a:rPr lang="en-US" dirty="0"/>
              <a:t>: </a:t>
            </a:r>
            <a:r>
              <a:rPr lang="ru-RU" dirty="0"/>
              <a:t>все приложения</a:t>
            </a:r>
            <a:r>
              <a:rPr lang="en-US" dirty="0"/>
              <a:t>, </a:t>
            </a:r>
            <a:r>
              <a:rPr lang="ru-RU" dirty="0"/>
              <a:t>которые вы используете</a:t>
            </a:r>
            <a:r>
              <a:rPr lang="en-US" dirty="0"/>
              <a:t> </a:t>
            </a:r>
            <a:r>
              <a:rPr lang="ru-RU" dirty="0"/>
              <a:t>написаны на коде</a:t>
            </a:r>
            <a:r>
              <a:rPr lang="en-US" dirty="0"/>
              <a:t>. </a:t>
            </a:r>
            <a:r>
              <a:rPr lang="ru-RU" dirty="0"/>
              <a:t>Компилятор – это тоже программа</a:t>
            </a:r>
            <a:r>
              <a:rPr lang="en-US" dirty="0"/>
              <a:t>.</a:t>
            </a:r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77404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22533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к пятому пункту</a:t>
            </a:r>
            <a:r>
              <a:rPr lang="en-US" dirty="0"/>
              <a:t>: </a:t>
            </a:r>
            <a:r>
              <a:rPr lang="ru-RU" dirty="0"/>
              <a:t>все приложения</a:t>
            </a:r>
            <a:r>
              <a:rPr lang="en-US" dirty="0"/>
              <a:t>, </a:t>
            </a:r>
            <a:r>
              <a:rPr lang="ru-RU" dirty="0"/>
              <a:t>которые вы используете</a:t>
            </a:r>
            <a:r>
              <a:rPr lang="en-US" dirty="0"/>
              <a:t> </a:t>
            </a:r>
            <a:r>
              <a:rPr lang="ru-RU" dirty="0"/>
              <a:t>написаны на коде</a:t>
            </a:r>
            <a:r>
              <a:rPr lang="en-US" dirty="0"/>
              <a:t>. </a:t>
            </a:r>
            <a:r>
              <a:rPr lang="ru-RU" dirty="0"/>
              <a:t>Компилятор – это тоже программа</a:t>
            </a:r>
            <a:r>
              <a:rPr lang="en-US" dirty="0"/>
              <a:t>.</a:t>
            </a:r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54898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46982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30770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Какой у этой задачи</a:t>
            </a:r>
            <a:r>
              <a:rPr lang="ru-RU" baseline="0" dirty="0"/>
              <a:t> ввод</a:t>
            </a:r>
            <a:r>
              <a:rPr lang="en-US" baseline="0" dirty="0"/>
              <a:t>/</a:t>
            </a:r>
            <a:r>
              <a:rPr lang="ru-RU" baseline="0" dirty="0"/>
              <a:t>вывод? На вход подаются числа </a:t>
            </a:r>
            <a:r>
              <a:rPr lang="en-US" baseline="0" dirty="0"/>
              <a:t>a, b, c</a:t>
            </a:r>
            <a:r>
              <a:rPr lang="ru-RU" baseline="0" dirty="0"/>
              <a:t>, на выход идёт ответ на задачу.</a:t>
            </a:r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86942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92606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100913"/>
            <a:ext cx="10302749" cy="3073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Название лекции</a:t>
            </a:r>
          </a:p>
          <a:p>
            <a:pPr lvl="0"/>
            <a:r>
              <a:rPr lang="ru-RU" dirty="0"/>
              <a:t>Программирование на языке </a:t>
            </a:r>
            <a:r>
              <a:rPr lang="en-US" dirty="0"/>
              <a:t>Java</a:t>
            </a:r>
          </a:p>
          <a:p>
            <a:pPr lvl="0"/>
            <a:r>
              <a:rPr lang="ru-RU" dirty="0"/>
              <a:t>Имя лектора</a:t>
            </a:r>
          </a:p>
          <a:p>
            <a:pPr lvl="0"/>
            <a:r>
              <a:rPr lang="ru-RU" dirty="0"/>
              <a:t>Название курса</a:t>
            </a:r>
          </a:p>
        </p:txBody>
      </p:sp>
      <p:pic>
        <p:nvPicPr>
          <p:cNvPr id="18" name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238" y="4938293"/>
            <a:ext cx="3039763" cy="1918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8" name="Picture 4" descr="Фирменный стиль, логотипы и шаблоны НИУ ВШЭ – О Вышке – Национальный  исследовательский университет «Высшая школа экономики»">
            <a:extLst>
              <a:ext uri="{FF2B5EF4-FFF2-40B4-BE49-F238E27FC236}">
                <a16:creationId xmlns:a16="http://schemas.microsoft.com/office/drawing/2014/main" id="{E3C6C220-9B16-A149-878A-0907C03ECD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4" y="683359"/>
            <a:ext cx="9502346" cy="114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" y="280852"/>
            <a:ext cx="770023" cy="77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019795"/>
            <a:ext cx="10401872" cy="3143501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ru-RU" sz="2000" dirty="0">
                <a:latin typeface="Helvetica" pitchFamily="2" charset="0"/>
              </a:rPr>
              <a:t>Лекция 1</a:t>
            </a:r>
          </a:p>
          <a:p>
            <a:r>
              <a:rPr lang="ru-RU" sz="2800" dirty="0">
                <a:latin typeface="Helvetica" pitchFamily="2" charset="0"/>
              </a:rPr>
              <a:t>Основы процедурного программирования</a:t>
            </a:r>
            <a:r>
              <a:rPr lang="en-US" sz="2800" dirty="0">
                <a:latin typeface="Helvetica" pitchFamily="2" charset="0"/>
              </a:rPr>
              <a:t> </a:t>
            </a:r>
            <a:r>
              <a:rPr lang="ru-RU" sz="2800" dirty="0">
                <a:latin typeface="Helvetica" pitchFamily="2" charset="0"/>
              </a:rPr>
              <a:t>(часть 1)</a:t>
            </a:r>
          </a:p>
          <a:p>
            <a:r>
              <a:rPr lang="ru-RU" sz="3600" dirty="0">
                <a:latin typeface="Helvetica" pitchFamily="2" charset="0"/>
              </a:rPr>
              <a:t>Программирование на языке </a:t>
            </a:r>
            <a:r>
              <a:rPr lang="en-US" sz="3600" dirty="0">
                <a:latin typeface="Helvetica" pitchFamily="2" charset="0"/>
              </a:rPr>
              <a:t>Java</a:t>
            </a:r>
            <a:endParaRPr lang="ru-RU" sz="3600" dirty="0">
              <a:latin typeface="Helvetica" pitchFamily="2" charset="0"/>
            </a:endParaRPr>
          </a:p>
          <a:p>
            <a:endParaRPr lang="ru-RU" sz="2400" dirty="0">
              <a:latin typeface="Helvetica" pitchFamily="2" charset="0"/>
            </a:endParaRPr>
          </a:p>
          <a:p>
            <a:r>
              <a:rPr lang="ru-RU" sz="2400" dirty="0">
                <a:latin typeface="Helvetica" pitchFamily="2" charset="0"/>
              </a:rPr>
              <a:t>Роман Гуров</a:t>
            </a:r>
          </a:p>
          <a:p>
            <a:r>
              <a:rPr lang="ru-RU" sz="1600" dirty="0">
                <a:latin typeface="Helvetica" pitchFamily="2" charset="0"/>
              </a:rPr>
              <a:t>ВШЭ БИ 2021</a:t>
            </a:r>
          </a:p>
          <a:p>
            <a:endParaRPr lang="ru-RU" sz="3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04779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Что такое инструкция</a:t>
            </a:r>
            <a:endParaRPr lang="en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977260" y="1447660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Так где же всё-таки пол?</a:t>
            </a:r>
            <a:endParaRPr kumimoji="0" lang="en-RU" sz="1800" b="0" i="1" u="none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977260" y="2360410"/>
            <a:ext cx="9726295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kumimoji="0" lang="ru-RU" b="0" i="0" u="none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В задаче с калькулятором нам заранее</a:t>
            </a:r>
            <a:r>
              <a:rPr kumimoji="0" lang="ru-RU" b="0" i="0" u="none" strike="noStrike" cap="none" spc="0" normalizeH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 известен набор инструкций, из последовательности которых должна состоять программа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endParaRPr kumimoji="0" lang="ru-RU" b="0" i="0" u="none" strike="noStrike" cap="none" spc="0" normalizeH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baseline="0" dirty="0">
                <a:latin typeface="Helvetica" pitchFamily="2" charset="0"/>
                <a:ea typeface="+mj-ea"/>
                <a:cs typeface="+mj-cs"/>
                <a:sym typeface="Calibri"/>
              </a:rPr>
              <a:t>В задаче</a:t>
            </a:r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 с мячом такого набора не дано, можно лишь предположить, что человек, исполняющий написанные инструкции, поймёт каждую из них</a:t>
            </a:r>
            <a:endParaRPr kumimoji="0" lang="en-RU" b="0" i="1" u="none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4261082"/>
            <a:ext cx="9726295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В реальном программировании всегда есть какой-то набор уже заданных инструкций, которыми можно пользоваться, и каждая программа в конечном итоге сводится к этому набору</a:t>
            </a:r>
            <a:endParaRPr kumimoji="0" lang="en-RU" sz="1800" b="0" i="1" u="none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5358499"/>
            <a:ext cx="9726295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Нельзя просто написать в коде программы </a:t>
            </a:r>
            <a:r>
              <a:rPr lang="en-US" dirty="0">
                <a:latin typeface="Helvetica" pitchFamily="2" charset="0"/>
                <a:ea typeface="+mj-ea"/>
                <a:cs typeface="+mj-cs"/>
                <a:sym typeface="Calibri"/>
              </a:rPr>
              <a:t>“</a:t>
            </a:r>
            <a:r>
              <a:rPr lang="ru-RU" dirty="0" err="1">
                <a:latin typeface="Helvetica" pitchFamily="2" charset="0"/>
                <a:ea typeface="+mj-ea"/>
                <a:cs typeface="+mj-cs"/>
                <a:sym typeface="Calibri"/>
              </a:rPr>
              <a:t>сделай_мне_красивый_сайт</a:t>
            </a:r>
            <a:r>
              <a:rPr lang="en-US" dirty="0">
                <a:latin typeface="Helvetica" pitchFamily="2" charset="0"/>
                <a:ea typeface="+mj-ea"/>
                <a:cs typeface="+mj-cs"/>
                <a:sym typeface="Calibri"/>
              </a:rPr>
              <a:t>”</a:t>
            </a:r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, всё создание сайта нужно делать самостоятельно, пользуясь инструкциями, предоставленными языком программирования (ЯП)</a:t>
            </a:r>
            <a:endParaRPr kumimoji="0" lang="en-RU" sz="1800" b="0" i="1" u="none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4869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Процедурное программирование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1480936"/>
            <a:ext cx="984279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Но было бы неудобно, если бы весь код выглядел, как список стандартных инструкций ЯП</a:t>
            </a:r>
            <a:endParaRPr kumimoji="0" lang="en-RU" sz="1800" b="0" i="1" u="none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3068514"/>
            <a:ext cx="3451225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 hangingPunct="0">
              <a:buFont typeface="+mj-lt"/>
              <a:buAutoNum type="arabicPeriod"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Одеться</a:t>
            </a:r>
          </a:p>
          <a:p>
            <a:pPr marL="342900" indent="-342900" hangingPunct="0">
              <a:buFont typeface="+mj-lt"/>
              <a:buAutoNum type="arabicPeriod"/>
            </a:pPr>
            <a:r>
              <a:rPr lang="ru-RU" sz="1400" dirty="0">
                <a:latin typeface="Helvetica" pitchFamily="2" charset="0"/>
                <a:ea typeface="+mj-ea"/>
                <a:cs typeface="+mj-cs"/>
                <a:sym typeface="Calibri"/>
              </a:rPr>
              <a:t>Взять мяч</a:t>
            </a:r>
          </a:p>
          <a:p>
            <a:pPr marL="342900" indent="-342900" hangingPunct="0">
              <a:buFont typeface="+mj-lt"/>
              <a:buAutoNum type="arabicPeriod"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Выйти</a:t>
            </a:r>
            <a:r>
              <a:rPr kumimoji="0" lang="ru-RU" sz="1400" b="0" i="0" u="none" strike="noStrike" cap="none" spc="0" normalizeH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 на улицу</a:t>
            </a:r>
          </a:p>
          <a:p>
            <a:pPr marL="342900" indent="-342900" hangingPunct="0">
              <a:buFont typeface="+mj-lt"/>
              <a:buAutoNum type="arabicPeriod"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Поставить</a:t>
            </a:r>
            <a:r>
              <a:rPr kumimoji="0" lang="ru-RU" sz="1400" b="0" i="0" u="none" strike="noStrike" cap="none" spc="0" normalizeH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 мяч на поле</a:t>
            </a:r>
          </a:p>
          <a:p>
            <a:pPr marL="342900" indent="-342900" hangingPunct="0">
              <a:buFont typeface="+mj-lt"/>
              <a:buAutoNum type="arabicPeriod"/>
            </a:pPr>
            <a:r>
              <a:rPr lang="ru-RU" sz="1400" baseline="0" dirty="0">
                <a:latin typeface="Helvetica" pitchFamily="2" charset="0"/>
                <a:ea typeface="+mj-ea"/>
                <a:cs typeface="+mj-cs"/>
                <a:sym typeface="Calibri"/>
              </a:rPr>
              <a:t>Разогнаться</a:t>
            </a:r>
            <a:r>
              <a:rPr lang="ru-RU" sz="1400" dirty="0">
                <a:latin typeface="Helvetica" pitchFamily="2" charset="0"/>
                <a:ea typeface="+mj-ea"/>
                <a:cs typeface="+mj-cs"/>
                <a:sym typeface="Calibri"/>
              </a:rPr>
              <a:t> и п</a:t>
            </a:r>
            <a:r>
              <a:rPr lang="ru-RU" sz="1400" baseline="0" dirty="0">
                <a:latin typeface="Helvetica" pitchFamily="2" charset="0"/>
                <a:ea typeface="+mj-ea"/>
                <a:cs typeface="+mj-cs"/>
                <a:sym typeface="Calibri"/>
              </a:rPr>
              <a:t>нуть мяч в ворота</a:t>
            </a:r>
            <a:endParaRPr kumimoji="0" lang="en-RU" sz="1400" b="0" i="0" u="none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89339" y="3113359"/>
            <a:ext cx="2752436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 hangingPunct="0">
              <a:buFont typeface="+mj-lt"/>
              <a:buAutoNum type="arabicPeriod"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Наклониться</a:t>
            </a:r>
          </a:p>
          <a:p>
            <a:pPr marL="342900" indent="-342900" hangingPunct="0">
              <a:buFont typeface="+mj-lt"/>
              <a:buAutoNum type="arabicPeriod"/>
            </a:pPr>
            <a:r>
              <a:rPr lang="ru-RU" sz="1400" dirty="0">
                <a:latin typeface="Helvetica" pitchFamily="2" charset="0"/>
                <a:ea typeface="+mj-ea"/>
                <a:cs typeface="+mj-cs"/>
                <a:sym typeface="Calibri"/>
              </a:rPr>
              <a:t>Вытянуть руки</a:t>
            </a:r>
          </a:p>
          <a:p>
            <a:pPr marL="342900" indent="-342900" hangingPunct="0">
              <a:buFont typeface="+mj-lt"/>
              <a:buAutoNum type="arabicPeriod"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Опустить</a:t>
            </a:r>
            <a:r>
              <a:rPr kumimoji="0" lang="ru-RU" sz="1400" b="0" i="0" u="none" strike="noStrike" cap="none" spc="0" normalizeH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 мяч на землю</a:t>
            </a:r>
          </a:p>
          <a:p>
            <a:pPr marL="342900" indent="-342900" hangingPunct="0">
              <a:buFont typeface="+mj-lt"/>
              <a:buAutoNum type="arabicPeriod"/>
            </a:pPr>
            <a:r>
              <a:rPr lang="ru-RU" sz="1400" baseline="0" dirty="0">
                <a:latin typeface="Helvetica" pitchFamily="2" charset="0"/>
                <a:ea typeface="+mj-ea"/>
                <a:cs typeface="+mj-cs"/>
                <a:sym typeface="Calibri"/>
              </a:rPr>
              <a:t>Отпустить</a:t>
            </a:r>
            <a:r>
              <a:rPr lang="ru-RU" sz="1400" dirty="0">
                <a:latin typeface="Helvetica" pitchFamily="2" charset="0"/>
                <a:ea typeface="+mj-ea"/>
                <a:cs typeface="+mj-cs"/>
                <a:sym typeface="Calibri"/>
              </a:rPr>
              <a:t> мяч</a:t>
            </a:r>
          </a:p>
          <a:p>
            <a:pPr marL="342900" indent="-342900" hangingPunct="0">
              <a:buFont typeface="+mj-lt"/>
              <a:buAutoNum type="arabicPeriod"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Вернуться</a:t>
            </a:r>
            <a:r>
              <a:rPr kumimoji="0" lang="ru-RU" sz="1400" b="0" i="0" u="none" strike="noStrike" cap="none" spc="0" normalizeH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 в начальное положение</a:t>
            </a:r>
            <a:endParaRPr kumimoji="0" lang="ru-RU" sz="1400" b="0" i="0" u="none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2043862"/>
            <a:ext cx="984279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Нам казалось естественным и удобным разбить программу на маленькие самостоятельные подпрограммы</a:t>
            </a:r>
            <a:endParaRPr kumimoji="0" lang="en-RU" sz="1800" b="0" i="1" u="none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722888" y="2853070"/>
            <a:ext cx="209539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kumimoji="0" lang="ru-RU" sz="1400" b="0" i="0" u="none" strike="noStrike" cap="none" spc="0" normalizeH="0" baseline="0" dirty="0" err="1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поиграть_в</a:t>
            </a:r>
            <a:r>
              <a:rPr lang="ru-RU" sz="1400" dirty="0" err="1">
                <a:latin typeface="Helvetica" pitchFamily="2" charset="0"/>
                <a:ea typeface="+mj-ea"/>
                <a:cs typeface="+mj-cs"/>
                <a:sym typeface="Calibri"/>
              </a:rPr>
              <a:t>_футбол</a:t>
            </a:r>
            <a:r>
              <a:rPr lang="ru-RU" sz="1400" dirty="0">
                <a:latin typeface="Helvetica" pitchFamily="2" charset="0"/>
                <a:ea typeface="+mj-ea"/>
                <a:cs typeface="+mj-cs"/>
                <a:sym typeface="Calibri"/>
              </a:rPr>
              <a:t>:</a:t>
            </a:r>
            <a:endParaRPr kumimoji="0" lang="en-RU" sz="1400" b="0" i="0" u="none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727572" y="2883787"/>
            <a:ext cx="227597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kumimoji="0" lang="ru-RU" sz="1400" b="0" i="0" u="none" strike="noStrike" cap="none" spc="0" normalizeH="0" baseline="0" dirty="0" err="1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поставить</a:t>
            </a:r>
            <a:r>
              <a:rPr lang="ru-RU" sz="1400" dirty="0" err="1">
                <a:latin typeface="Helvetica" pitchFamily="2" charset="0"/>
                <a:ea typeface="+mj-ea"/>
                <a:cs typeface="+mj-cs"/>
                <a:sym typeface="Calibri"/>
              </a:rPr>
              <a:t>_мяч_на_поле</a:t>
            </a:r>
            <a:r>
              <a:rPr lang="ru-RU" sz="1400" dirty="0">
                <a:latin typeface="Helvetica" pitchFamily="2" charset="0"/>
                <a:ea typeface="+mj-ea"/>
                <a:cs typeface="+mj-cs"/>
                <a:sym typeface="Calibri"/>
              </a:rPr>
              <a:t>:</a:t>
            </a:r>
            <a:endParaRPr kumimoji="0" lang="en-RU" sz="1400" b="0" i="0" u="none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4715883"/>
            <a:ext cx="984279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Таким образом мы создаем новые инструкции, которыми можем далее пользоваться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5243980"/>
            <a:ext cx="984279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В программировании такие подпрограммы называются </a:t>
            </a:r>
            <a:r>
              <a:rPr lang="ru-RU" i="1" dirty="0">
                <a:latin typeface="Helvetica" pitchFamily="2" charset="0"/>
                <a:ea typeface="+mj-ea"/>
                <a:cs typeface="+mj-cs"/>
                <a:sym typeface="Calibri"/>
              </a:rPr>
              <a:t>процедурами</a:t>
            </a:r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, причём одна процедура является </a:t>
            </a:r>
            <a:r>
              <a:rPr lang="ru-RU" i="1" dirty="0">
                <a:latin typeface="Helvetica" pitchFamily="2" charset="0"/>
                <a:ea typeface="+mj-ea"/>
                <a:cs typeface="+mj-cs"/>
                <a:sym typeface="Calibri"/>
              </a:rPr>
              <a:t>главной</a:t>
            </a:r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, именно с неё начинается выполнение программы</a:t>
            </a:r>
            <a:endParaRPr lang="ru-RU" i="1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6079090"/>
            <a:ext cx="984279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Использование процедур позволяет </a:t>
            </a:r>
            <a:r>
              <a:rPr lang="ru-RU" dirty="0" err="1">
                <a:latin typeface="Helvetica" pitchFamily="2" charset="0"/>
                <a:ea typeface="+mj-ea"/>
                <a:cs typeface="+mj-cs"/>
                <a:sym typeface="Calibri"/>
              </a:rPr>
              <a:t>переиспользовать</a:t>
            </a:r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 один алгоритм, не прибегая к повторению его кода</a:t>
            </a:r>
            <a:endParaRPr lang="ru-RU" i="1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23241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5" grpId="0"/>
      <p:bldP spid="16" grpId="0"/>
      <p:bldP spid="17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Выражения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1480936"/>
            <a:ext cx="984279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Ни один язык программирования не обходится без поддержки математических выражений</a:t>
            </a:r>
            <a:endParaRPr kumimoji="0" lang="en-RU" sz="1800" b="0" i="1" u="none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2067732"/>
            <a:ext cx="984279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Выражение представляет собой набор операторов – сложения, умножения, деления и т.д. – применяемых к некоторым значениям</a:t>
            </a:r>
            <a:endParaRPr kumimoji="0" lang="en-RU" sz="1800" b="0" i="1" u="none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/>
              <p:nvPr/>
            </p:nvSpPr>
            <p:spPr>
              <a:xfrm>
                <a:off x="1062526" y="2931137"/>
                <a:ext cx="9842790" cy="5227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hangingPunct="0"/>
                <a:r>
                  <a:rPr lang="ru-RU" dirty="0">
                    <a:latin typeface="Helvetica" pitchFamily="2" charset="0"/>
                    <a:ea typeface="+mj-ea"/>
                    <a:cs typeface="+mj-cs"/>
                    <a:sym typeface="Calibri"/>
                  </a:rPr>
                  <a:t>Например,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Calibri"/>
                              </a:rPr>
                              <m:t>10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Calibri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sym typeface="Calibri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sym typeface="Calibri"/>
                          </a:rPr>
                          <m:t>+7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Calibri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Calibri"/>
                          </a:rPr>
                          <m:t> −3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42</m:t>
                        </m:r>
                      </m:den>
                    </m:f>
                  </m:oMath>
                </a14:m>
                <a:r>
                  <a:rPr kumimoji="0" lang="en-US" sz="1800" b="0" i="1" u="none" strike="noStrike" cap="none" spc="0" normalizeH="0" baseline="0" dirty="0">
                    <a:ln>
                      <a:noFill/>
                    </a:ln>
                    <a:effectLst/>
                    <a:uFillTx/>
                    <a:latin typeface="Helvetica" pitchFamily="2" charset="0"/>
                    <a:ea typeface="+mj-ea"/>
                    <a:cs typeface="+mj-cs"/>
                    <a:sym typeface="Calibri"/>
                  </a:rPr>
                  <a:t> </a:t>
                </a:r>
                <a:r>
                  <a:rPr lang="ru-RU" dirty="0">
                    <a:latin typeface="Helvetica" pitchFamily="2" charset="0"/>
                    <a:ea typeface="+mj-ea"/>
                    <a:cs typeface="+mj-cs"/>
                    <a:sym typeface="Calibri"/>
                  </a:rPr>
                  <a:t>может быть записано в виде выражения как </a:t>
                </a:r>
                <a:r>
                  <a:rPr lang="en-US" sz="1400" dirty="0">
                    <a:latin typeface="Consolas" panose="020B0609020204030204" pitchFamily="49" charset="0"/>
                    <a:ea typeface="+mj-ea"/>
                    <a:cs typeface="+mj-cs"/>
                    <a:sym typeface="Calibri"/>
                  </a:rPr>
                  <a:t>(10*x*x + 7*x - 3) / 42</a:t>
                </a:r>
                <a:endParaRPr kumimoji="0" lang="en-RU" sz="1400" b="0" i="1" strike="noStrike" cap="none" spc="0" normalizeH="0" baseline="0" dirty="0">
                  <a:ln>
                    <a:noFill/>
                  </a:ln>
                  <a:effectLst/>
                  <a:uFillTx/>
                  <a:latin typeface="Consolas" panose="020B0609020204030204" pitchFamily="49" charset="0"/>
                  <a:ea typeface="+mj-ea"/>
                  <a:cs typeface="+mj-cs"/>
                  <a:sym typeface="Calibri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526" y="2931137"/>
                <a:ext cx="9842790" cy="522705"/>
              </a:xfrm>
              <a:prstGeom prst="rect">
                <a:avLst/>
              </a:prstGeom>
              <a:blipFill>
                <a:blip r:embed="rId3"/>
                <a:stretch>
                  <a:fillRect l="-991" b="-581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062526" y="3739824"/>
            <a:ext cx="984279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Посмотрим на выражения в деле в </a:t>
            </a:r>
            <a:r>
              <a:rPr lang="en-US" dirty="0">
                <a:latin typeface="Helvetica" pitchFamily="2" charset="0"/>
                <a:ea typeface="+mj-ea"/>
                <a:cs typeface="+mj-cs"/>
                <a:sym typeface="Calibri"/>
              </a:rPr>
              <a:t>Wolfram Alpha</a:t>
            </a:r>
            <a:endParaRPr kumimoji="0" lang="en-RU" sz="1400" b="0" i="1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34296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Приоритет операторов в выражениях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1165822"/>
            <a:ext cx="984279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Так же, как и в простой математике, в выражениях в программировании существует приоритет между операторами</a:t>
            </a:r>
            <a:endParaRPr kumimoji="0" lang="en-RU" sz="1800" b="0" i="1" u="none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71528"/>
              </p:ext>
            </p:extLst>
          </p:nvPr>
        </p:nvGraphicFramePr>
        <p:xfrm>
          <a:off x="1128769" y="1853428"/>
          <a:ext cx="2389044" cy="7416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34248">
                  <a:extLst>
                    <a:ext uri="{9D8B030D-6E8A-4147-A177-3AD203B41FA5}">
                      <a16:colId xmlns:a16="http://schemas.microsoft.com/office/drawing/2014/main" val="3533267793"/>
                    </a:ext>
                  </a:extLst>
                </a:gridCol>
                <a:gridCol w="554796">
                  <a:extLst>
                    <a:ext uri="{9D8B030D-6E8A-4147-A177-3AD203B41FA5}">
                      <a16:colId xmlns:a16="http://schemas.microsoft.com/office/drawing/2014/main" val="1539286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Больший приоритет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*</a:t>
                      </a:r>
                      <a:r>
                        <a:rPr lang="en-US" sz="1600" dirty="0"/>
                        <a:t>,</a:t>
                      </a:r>
                      <a:r>
                        <a:rPr lang="ru-RU" sz="1600" baseline="0" dirty="0"/>
                        <a:t> /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361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Меньший приоритет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+,</a:t>
                      </a:r>
                      <a:r>
                        <a:rPr lang="ru-RU" sz="1600" baseline="0" dirty="0"/>
                        <a:t> -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85116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4219777" y="1762604"/>
            <a:ext cx="6635288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При прочих равных, сначала выполнятся операторы с большим приоритетом</a:t>
            </a:r>
            <a:r>
              <a:rPr lang="en-US" dirty="0">
                <a:latin typeface="Helvetica" pitchFamily="2" charset="0"/>
                <a:ea typeface="+mj-ea"/>
                <a:cs typeface="+mj-cs"/>
                <a:sym typeface="Calibri"/>
              </a:rPr>
              <a:t>;</a:t>
            </a:r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 для операций равного приоритета выполнение идёт слева направо</a:t>
            </a:r>
            <a:endParaRPr kumimoji="0" lang="en-RU" sz="1800" b="0" i="1" u="none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886599" y="6020342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en-US" dirty="0">
                <a:latin typeface="Consolas" panose="020B0609020204030204" pitchFamily="49" charset="0"/>
                <a:sym typeface="Calibri"/>
              </a:rPr>
              <a:t>(10*x*x + 7*x - 3) / 42</a:t>
            </a:r>
            <a:endParaRPr lang="en-RU" i="1" dirty="0"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28769" y="2766079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sym typeface="Calibri"/>
              </a:rPr>
              <a:t>10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1586769" y="2766079"/>
                <a:ext cx="379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sym typeface="Calibri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769" y="2766079"/>
                <a:ext cx="3792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2575815" y="3453643"/>
                <a:ext cx="6949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sym typeface="Calibri"/>
                  </a:rPr>
                  <a:t>7 </a:t>
                </a:r>
                <a:r>
                  <a:rPr lang="ru-RU" dirty="0">
                    <a:latin typeface="Consolas" panose="020B0609020204030204" pitchFamily="49" charset="0"/>
                    <a:sym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Calibri"/>
                      </a:rPr>
                      <m:t>𝑥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815" y="3453643"/>
                <a:ext cx="694998" cy="369332"/>
              </a:xfrm>
              <a:prstGeom prst="rect">
                <a:avLst/>
              </a:prstGeom>
              <a:blipFill>
                <a:blip r:embed="rId4"/>
                <a:stretch>
                  <a:fillRect l="-7895" t="-8333" b="-2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Умножение 13"/>
          <p:cNvSpPr/>
          <p:nvPr/>
        </p:nvSpPr>
        <p:spPr>
          <a:xfrm>
            <a:off x="1460123" y="3106878"/>
            <a:ext cx="250120" cy="250120"/>
          </a:xfrm>
          <a:prstGeom prst="mathMultiply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Левая фигурная скобка 14"/>
          <p:cNvSpPr/>
          <p:nvPr/>
        </p:nvSpPr>
        <p:spPr>
          <a:xfrm rot="16200000">
            <a:off x="1392390" y="3129732"/>
            <a:ext cx="388759" cy="435414"/>
          </a:xfrm>
          <a:prstGeom prst="leftBrac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233810" y="3480265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sym typeface="Calibri"/>
              </a:rPr>
              <a:t>10*x</a:t>
            </a:r>
            <a:endParaRPr lang="ru-RU" dirty="0"/>
          </a:p>
        </p:txBody>
      </p:sp>
      <p:sp>
        <p:nvSpPr>
          <p:cNvPr id="17" name="Умножение 16"/>
          <p:cNvSpPr/>
          <p:nvPr/>
        </p:nvSpPr>
        <p:spPr>
          <a:xfrm>
            <a:off x="1822872" y="3758057"/>
            <a:ext cx="250120" cy="250120"/>
          </a:xfrm>
          <a:prstGeom prst="mathMultiply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" name="Левая фигурная скобка 17"/>
          <p:cNvSpPr/>
          <p:nvPr/>
        </p:nvSpPr>
        <p:spPr>
          <a:xfrm rot="16200000">
            <a:off x="1753553" y="3616512"/>
            <a:ext cx="388759" cy="722323"/>
          </a:xfrm>
          <a:prstGeom prst="leftBrac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452780" y="4119881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sym typeface="Calibri"/>
              </a:rPr>
              <a:t>10*x</a:t>
            </a:r>
            <a:r>
              <a:rPr lang="ru-RU" dirty="0">
                <a:latin typeface="Consolas" panose="020B0609020204030204" pitchFamily="49" charset="0"/>
                <a:sym typeface="Calibri"/>
              </a:rPr>
              <a:t>*</a:t>
            </a:r>
            <a:r>
              <a:rPr lang="en-US" dirty="0">
                <a:latin typeface="Consolas" panose="020B0609020204030204" pitchFamily="49" charset="0"/>
                <a:sym typeface="Calibri"/>
              </a:rPr>
              <a:t>x</a:t>
            </a:r>
            <a:endParaRPr lang="ru-RU" dirty="0"/>
          </a:p>
        </p:txBody>
      </p:sp>
      <p:sp>
        <p:nvSpPr>
          <p:cNvPr id="20" name="Умножение 19"/>
          <p:cNvSpPr/>
          <p:nvPr/>
        </p:nvSpPr>
        <p:spPr>
          <a:xfrm>
            <a:off x="2798254" y="3734668"/>
            <a:ext cx="250120" cy="250120"/>
          </a:xfrm>
          <a:prstGeom prst="mathMultiply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1" name="Левая фигурная скобка 20"/>
          <p:cNvSpPr/>
          <p:nvPr/>
        </p:nvSpPr>
        <p:spPr>
          <a:xfrm rot="16200000">
            <a:off x="2730521" y="3757522"/>
            <a:ext cx="388759" cy="435414"/>
          </a:xfrm>
          <a:prstGeom prst="leftBrac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2" name="Плюс 21"/>
          <p:cNvSpPr/>
          <p:nvPr/>
        </p:nvSpPr>
        <p:spPr>
          <a:xfrm>
            <a:off x="2437092" y="4398641"/>
            <a:ext cx="250120" cy="250120"/>
          </a:xfrm>
          <a:prstGeom prst="mathPlu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3" name="Левая фигурная скобка 22"/>
          <p:cNvSpPr/>
          <p:nvPr/>
        </p:nvSpPr>
        <p:spPr>
          <a:xfrm rot="16200000">
            <a:off x="2367772" y="4270259"/>
            <a:ext cx="388759" cy="722323"/>
          </a:xfrm>
          <a:prstGeom prst="leftBrac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2633371" y="4154369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  <a:sym typeface="Calibri"/>
              </a:rPr>
              <a:t>7</a:t>
            </a:r>
            <a:r>
              <a:rPr lang="en-US" dirty="0">
                <a:latin typeface="Consolas" panose="020B0609020204030204" pitchFamily="49" charset="0"/>
                <a:sym typeface="Calibri"/>
              </a:rPr>
              <a:t>*x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2133037" y="3462716"/>
                <a:ext cx="379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sym typeface="Calibri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037" y="3462716"/>
                <a:ext cx="3792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Прямоугольник 25"/>
          <p:cNvSpPr/>
          <p:nvPr/>
        </p:nvSpPr>
        <p:spPr>
          <a:xfrm>
            <a:off x="1646677" y="4754360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sym typeface="Calibri"/>
              </a:rPr>
              <a:t>10*x*x + 7*x </a:t>
            </a:r>
            <a:endParaRPr lang="ru-RU" dirty="0"/>
          </a:p>
        </p:txBody>
      </p:sp>
      <p:sp>
        <p:nvSpPr>
          <p:cNvPr id="28" name="Левая фигурная скобка 27"/>
          <p:cNvSpPr/>
          <p:nvPr/>
        </p:nvSpPr>
        <p:spPr>
          <a:xfrm rot="16200000">
            <a:off x="3228227" y="4304990"/>
            <a:ext cx="388759" cy="1820727"/>
          </a:xfrm>
          <a:prstGeom prst="leftBrac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2372196" y="5307014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sym typeface="Calibri"/>
              </a:rPr>
              <a:t>10*x*x + 7*x - 3</a:t>
            </a:r>
            <a:endParaRPr lang="ru-RU" dirty="0"/>
          </a:p>
        </p:txBody>
      </p:sp>
      <p:sp>
        <p:nvSpPr>
          <p:cNvPr id="30" name="Минус 29"/>
          <p:cNvSpPr/>
          <p:nvPr/>
        </p:nvSpPr>
        <p:spPr>
          <a:xfrm>
            <a:off x="3295872" y="4977141"/>
            <a:ext cx="279857" cy="279857"/>
          </a:xfrm>
          <a:prstGeom prst="mathMinu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4187541" y="471661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sym typeface="Calibri"/>
              </a:rPr>
              <a:t>3</a:t>
            </a:r>
            <a:endParaRPr lang="ru-RU" dirty="0"/>
          </a:p>
        </p:txBody>
      </p:sp>
      <p:sp>
        <p:nvSpPr>
          <p:cNvPr id="33" name="Левая фигурная скобка 32"/>
          <p:cNvSpPr/>
          <p:nvPr/>
        </p:nvSpPr>
        <p:spPr>
          <a:xfrm rot="16200000">
            <a:off x="4134547" y="5016527"/>
            <a:ext cx="388759" cy="1622227"/>
          </a:xfrm>
          <a:prstGeom prst="leftBrace">
            <a:avLst>
              <a:gd name="adj1" fmla="val 8333"/>
              <a:gd name="adj2" fmla="val 55694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5" name="Деление 34"/>
          <p:cNvSpPr/>
          <p:nvPr/>
        </p:nvSpPr>
        <p:spPr>
          <a:xfrm>
            <a:off x="4297529" y="5549507"/>
            <a:ext cx="277091" cy="307712"/>
          </a:xfrm>
          <a:prstGeom prst="mathDivid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4932186" y="5292843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en-US" dirty="0">
                <a:latin typeface="Consolas" panose="020B0609020204030204" pitchFamily="49" charset="0"/>
                <a:sym typeface="Calibri"/>
              </a:rPr>
              <a:t>42</a:t>
            </a:r>
            <a:endParaRPr lang="en-RU" i="1" dirty="0"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6742323" y="3380145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sym typeface="Calibri"/>
              </a:rPr>
              <a:t>10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/>
              <p:cNvSpPr/>
              <p:nvPr/>
            </p:nvSpPr>
            <p:spPr>
              <a:xfrm>
                <a:off x="7200323" y="3380145"/>
                <a:ext cx="379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sym typeface="Calibri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9" name="Прямоугольник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323" y="3380145"/>
                <a:ext cx="3792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/>
              <p:cNvSpPr/>
              <p:nvPr/>
            </p:nvSpPr>
            <p:spPr>
              <a:xfrm>
                <a:off x="8189369" y="4067709"/>
                <a:ext cx="6949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sym typeface="Calibri"/>
                  </a:rPr>
                  <a:t>7 </a:t>
                </a:r>
                <a:r>
                  <a:rPr lang="ru-RU" dirty="0">
                    <a:latin typeface="Consolas" panose="020B0609020204030204" pitchFamily="49" charset="0"/>
                    <a:sym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Calibri"/>
                      </a:rPr>
                      <m:t>𝑥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0" name="Прямоугольник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369" y="4067709"/>
                <a:ext cx="694998" cy="369332"/>
              </a:xfrm>
              <a:prstGeom prst="rect">
                <a:avLst/>
              </a:prstGeom>
              <a:blipFill>
                <a:blip r:embed="rId7"/>
                <a:stretch>
                  <a:fillRect l="-7018" t="-6557" b="-262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Умножение 40"/>
          <p:cNvSpPr/>
          <p:nvPr/>
        </p:nvSpPr>
        <p:spPr>
          <a:xfrm>
            <a:off x="7073677" y="3720944"/>
            <a:ext cx="250120" cy="250120"/>
          </a:xfrm>
          <a:prstGeom prst="mathMultiply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2" name="Левая фигурная скобка 41"/>
          <p:cNvSpPr/>
          <p:nvPr/>
        </p:nvSpPr>
        <p:spPr>
          <a:xfrm rot="16200000">
            <a:off x="7005944" y="3743798"/>
            <a:ext cx="388759" cy="435414"/>
          </a:xfrm>
          <a:prstGeom prst="leftBrac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6847364" y="409433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sym typeface="Calibri"/>
              </a:rPr>
              <a:t>10*x</a:t>
            </a:r>
            <a:endParaRPr lang="ru-RU" dirty="0"/>
          </a:p>
        </p:txBody>
      </p:sp>
      <p:sp>
        <p:nvSpPr>
          <p:cNvPr id="44" name="Умножение 43"/>
          <p:cNvSpPr/>
          <p:nvPr/>
        </p:nvSpPr>
        <p:spPr>
          <a:xfrm>
            <a:off x="7436426" y="4372123"/>
            <a:ext cx="250120" cy="250120"/>
          </a:xfrm>
          <a:prstGeom prst="mathMultiply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5" name="Левая фигурная скобка 44"/>
          <p:cNvSpPr/>
          <p:nvPr/>
        </p:nvSpPr>
        <p:spPr>
          <a:xfrm rot="16200000">
            <a:off x="7367107" y="4230578"/>
            <a:ext cx="388759" cy="722323"/>
          </a:xfrm>
          <a:prstGeom prst="leftBrac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7066334" y="4733947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sym typeface="Calibri"/>
              </a:rPr>
              <a:t>10*x</a:t>
            </a:r>
            <a:r>
              <a:rPr lang="ru-RU" dirty="0">
                <a:latin typeface="Consolas" panose="020B0609020204030204" pitchFamily="49" charset="0"/>
                <a:sym typeface="Calibri"/>
              </a:rPr>
              <a:t>*</a:t>
            </a:r>
            <a:r>
              <a:rPr lang="en-US" dirty="0">
                <a:latin typeface="Consolas" panose="020B0609020204030204" pitchFamily="49" charset="0"/>
                <a:sym typeface="Calibri"/>
              </a:rPr>
              <a:t>x</a:t>
            </a:r>
            <a:endParaRPr lang="ru-RU" dirty="0"/>
          </a:p>
        </p:txBody>
      </p:sp>
      <p:sp>
        <p:nvSpPr>
          <p:cNvPr id="47" name="Умножение 46"/>
          <p:cNvSpPr/>
          <p:nvPr/>
        </p:nvSpPr>
        <p:spPr>
          <a:xfrm>
            <a:off x="8411808" y="4348734"/>
            <a:ext cx="250120" cy="250120"/>
          </a:xfrm>
          <a:prstGeom prst="mathMultiply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8" name="Левая фигурная скобка 47"/>
          <p:cNvSpPr/>
          <p:nvPr/>
        </p:nvSpPr>
        <p:spPr>
          <a:xfrm rot="16200000">
            <a:off x="8344075" y="4371588"/>
            <a:ext cx="388759" cy="435414"/>
          </a:xfrm>
          <a:prstGeom prst="leftBrac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9" name="Плюс 48"/>
          <p:cNvSpPr/>
          <p:nvPr/>
        </p:nvSpPr>
        <p:spPr>
          <a:xfrm>
            <a:off x="8050646" y="5012707"/>
            <a:ext cx="250120" cy="250120"/>
          </a:xfrm>
          <a:prstGeom prst="mathPlu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0" name="Левая фигурная скобка 49"/>
          <p:cNvSpPr/>
          <p:nvPr/>
        </p:nvSpPr>
        <p:spPr>
          <a:xfrm rot="16200000">
            <a:off x="7981326" y="4884325"/>
            <a:ext cx="388759" cy="722323"/>
          </a:xfrm>
          <a:prstGeom prst="leftBrac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8246925" y="4768435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nsolas" panose="020B0609020204030204" pitchFamily="49" charset="0"/>
                <a:sym typeface="Calibri"/>
              </a:rPr>
              <a:t>7</a:t>
            </a:r>
            <a:r>
              <a:rPr lang="en-US" dirty="0">
                <a:latin typeface="Consolas" panose="020B0609020204030204" pitchFamily="49" charset="0"/>
                <a:sym typeface="Calibri"/>
              </a:rPr>
              <a:t>*x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Прямоугольник 51"/>
              <p:cNvSpPr/>
              <p:nvPr/>
            </p:nvSpPr>
            <p:spPr>
              <a:xfrm>
                <a:off x="7746591" y="4076782"/>
                <a:ext cx="379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sym typeface="Calibri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2" name="Прямоугольник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591" y="4076782"/>
                <a:ext cx="3792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Прямоугольник 52"/>
          <p:cNvSpPr/>
          <p:nvPr/>
        </p:nvSpPr>
        <p:spPr>
          <a:xfrm>
            <a:off x="7260231" y="5368426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sym typeface="Calibri"/>
              </a:rPr>
              <a:t>10*x*x + 7*x </a:t>
            </a:r>
            <a:endParaRPr lang="ru-RU" dirty="0"/>
          </a:p>
        </p:txBody>
      </p:sp>
      <p:sp>
        <p:nvSpPr>
          <p:cNvPr id="54" name="Левая фигурная скобка 53"/>
          <p:cNvSpPr/>
          <p:nvPr/>
        </p:nvSpPr>
        <p:spPr>
          <a:xfrm rot="16200000">
            <a:off x="8841781" y="4919056"/>
            <a:ext cx="388759" cy="1820727"/>
          </a:xfrm>
          <a:prstGeom prst="leftBrac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7614136" y="601276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sym typeface="Calibri"/>
              </a:rPr>
              <a:t>10*x*x + 7*x – 3 / 42</a:t>
            </a:r>
            <a:endParaRPr lang="en-RU" i="1" dirty="0"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56" name="Минус 55"/>
          <p:cNvSpPr/>
          <p:nvPr/>
        </p:nvSpPr>
        <p:spPr>
          <a:xfrm>
            <a:off x="8909426" y="5591207"/>
            <a:ext cx="279857" cy="279857"/>
          </a:xfrm>
          <a:prstGeom prst="mathMinu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9459783" y="465624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sym typeface="Calibri"/>
              </a:rPr>
              <a:t>3</a:t>
            </a:r>
            <a:endParaRPr lang="ru-RU" dirty="0"/>
          </a:p>
        </p:txBody>
      </p:sp>
      <p:sp>
        <p:nvSpPr>
          <p:cNvPr id="58" name="Левая фигурная скобка 57"/>
          <p:cNvSpPr/>
          <p:nvPr/>
        </p:nvSpPr>
        <p:spPr>
          <a:xfrm rot="16200000">
            <a:off x="9771994" y="4811703"/>
            <a:ext cx="388759" cy="722323"/>
          </a:xfrm>
          <a:prstGeom prst="leftBrac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9" name="Деление 58"/>
          <p:cNvSpPr/>
          <p:nvPr/>
        </p:nvSpPr>
        <p:spPr>
          <a:xfrm>
            <a:off x="9833386" y="4884129"/>
            <a:ext cx="277091" cy="307712"/>
          </a:xfrm>
          <a:prstGeom prst="mathDivid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10119681" y="4638066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en-US" dirty="0">
                <a:latin typeface="Consolas" panose="020B0609020204030204" pitchFamily="49" charset="0"/>
                <a:sym typeface="Calibri"/>
              </a:rPr>
              <a:t>42</a:t>
            </a:r>
            <a:endParaRPr lang="en-RU" i="1" dirty="0"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9546849" y="5315884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sym typeface="Calibri"/>
              </a:rPr>
              <a:t>3 / 42</a:t>
            </a:r>
            <a:endParaRPr lang="en-RU" i="1" dirty="0">
              <a:latin typeface="Consolas" panose="020B06090202040302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82360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5" grpId="0"/>
      <p:bldP spid="8" grpId="0"/>
      <p:bldP spid="12" grpId="0"/>
      <p:bldP spid="13" grpId="0"/>
      <p:bldP spid="14" grpId="0" animBg="1"/>
      <p:bldP spid="15" grpId="0" animBg="1"/>
      <p:bldP spid="16" grpId="0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8" grpId="0" animBg="1"/>
      <p:bldP spid="29" grpId="0"/>
      <p:bldP spid="30" grpId="0" animBg="1"/>
      <p:bldP spid="31" grpId="0"/>
      <p:bldP spid="33" grpId="0" animBg="1"/>
      <p:bldP spid="35" grpId="0" animBg="1"/>
      <p:bldP spid="36" grpId="0"/>
      <p:bldP spid="38" grpId="0"/>
      <p:bldP spid="39" grpId="0"/>
      <p:bldP spid="40" grpId="0"/>
      <p:bldP spid="41" grpId="0" animBg="1"/>
      <p:bldP spid="42" grpId="0" animBg="1"/>
      <p:bldP spid="43" grpId="0"/>
      <p:bldP spid="44" grpId="0" animBg="1"/>
      <p:bldP spid="45" grpId="0" animBg="1"/>
      <p:bldP spid="46" grpId="0"/>
      <p:bldP spid="47" grpId="0" animBg="1"/>
      <p:bldP spid="48" grpId="0" animBg="1"/>
      <p:bldP spid="49" grpId="0" animBg="1"/>
      <p:bldP spid="50" grpId="0" animBg="1"/>
      <p:bldP spid="51" grpId="0"/>
      <p:bldP spid="52" grpId="0"/>
      <p:bldP spid="53" grpId="0"/>
      <p:bldP spid="54" grpId="0" animBg="1"/>
      <p:bldP spid="55" grpId="0"/>
      <p:bldP spid="56" grpId="0" animBg="1"/>
      <p:bldP spid="57" grpId="0"/>
      <p:bldP spid="58" grpId="0" animBg="1"/>
      <p:bldP spid="59" grpId="0" animBg="1"/>
      <p:bldP spid="60" grpId="0"/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Пример использования выражения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308160"/>
            <a:ext cx="984279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Пока что мы просто рассмотрели концепцию выражения, но никак не связали их с самой программой</a:t>
            </a:r>
            <a:endParaRPr kumimoji="0" lang="en-RU" sz="1400" b="0" i="1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2051488"/>
            <a:ext cx="984279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Самое простое действие программы – вывести текст на экран</a:t>
            </a:r>
            <a:endParaRPr kumimoji="0" lang="en-RU" sz="1400" b="0" i="1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2576612"/>
            <a:ext cx="984279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Допустим, мы хотим напечатать на экране результат выражения </a:t>
            </a:r>
            <a:r>
              <a:rPr lang="en-US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(5 + 3) * 7</a:t>
            </a:r>
            <a:endParaRPr kumimoji="0" lang="en-RU" sz="1400" b="0" i="1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3331469"/>
            <a:ext cx="984279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Предположительно, код должен выглядеть как-то так:</a:t>
            </a:r>
            <a:endParaRPr kumimoji="0" lang="en-RU" sz="1400" b="0" i="1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739610" y="3885955"/>
            <a:ext cx="984279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kumimoji="0" lang="en-US" sz="1400" b="0" strike="noStrike" cap="none" spc="0" normalizeH="0" baseline="0" dirty="0">
                <a:ln>
                  <a:noFill/>
                </a:ln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Calibri"/>
              </a:rPr>
              <a:t>print (5 + 3) * 7</a:t>
            </a:r>
            <a:endParaRPr kumimoji="0" lang="en-RU" sz="14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4877408"/>
            <a:ext cx="984279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И, сюрприз, одна эта строчка уже является полноценной программой на языке </a:t>
            </a:r>
            <a:r>
              <a:rPr lang="en-US" dirty="0">
                <a:latin typeface="Helvetica" pitchFamily="2" charset="0"/>
                <a:ea typeface="+mj-ea"/>
                <a:cs typeface="+mj-cs"/>
                <a:sym typeface="Calibri"/>
              </a:rPr>
              <a:t>Python!</a:t>
            </a:r>
            <a:endParaRPr kumimoji="0" lang="en-RU" sz="1400" b="0" i="1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154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Переменная</a:t>
            </a:r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/>
              <p:nvPr/>
            </p:nvSpPr>
            <p:spPr>
              <a:xfrm>
                <a:off x="1120775" y="1184461"/>
                <a:ext cx="9842790" cy="7041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hangingPunct="0"/>
                <a:r>
                  <a:rPr lang="ru-RU" dirty="0">
                    <a:latin typeface="Helvetica" pitchFamily="2" charset="0"/>
                    <a:ea typeface="+mj-ea"/>
                    <a:cs typeface="+mj-cs"/>
                    <a:sym typeface="Calibri"/>
                  </a:rPr>
                  <a:t>Что, если хотим посчитать выражение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sym typeface="Calibri"/>
                              </a:rPr>
                              <m:t>10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sym typeface="Calibri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sym typeface="Calibri"/>
                              </a:rPr>
                              <m:t>2</m:t>
                            </m:r>
                          </m:sup>
                        </m:sSup>
                        <m:r>
                          <a:rPr lang="en-US" sz="1400" i="1">
                            <a:latin typeface="Cambria Math" panose="02040503050406030204" pitchFamily="18" charset="0"/>
                            <a:sym typeface="Calibri"/>
                          </a:rPr>
                          <m:t>+7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sym typeface="Calibri"/>
                          </a:rPr>
                          <m:t>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sym typeface="Calibri"/>
                          </a:rPr>
                          <m:t> −3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  <a:sym typeface="Calibri"/>
                          </a:rPr>
                          <m:t>42</m:t>
                        </m:r>
                      </m:den>
                    </m:f>
                  </m:oMath>
                </a14:m>
                <a:r>
                  <a:rPr lang="ru-RU" dirty="0">
                    <a:latin typeface="Helvetica" pitchFamily="2" charset="0"/>
                    <a:sym typeface="Calibri"/>
                  </a:rPr>
                  <a:t>, но при этом</a:t>
                </a:r>
              </a:p>
              <a:p>
                <a:pPr hangingPunct="0"/>
                <a:r>
                  <a:rPr lang="ru-RU" dirty="0">
                    <a:latin typeface="Helvetica" pitchFamily="2" charset="0"/>
                    <a:sym typeface="Calibri"/>
                  </a:rPr>
                  <a:t>вместо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Calibri"/>
                      </a:rPr>
                      <m:t>𝑥</m:t>
                    </m:r>
                  </m:oMath>
                </a14:m>
                <a:r>
                  <a:rPr lang="en-US" dirty="0">
                    <a:latin typeface="Helvetica" pitchFamily="2" charset="0"/>
                    <a:sym typeface="Calibri"/>
                  </a:rPr>
                  <a:t> </a:t>
                </a:r>
                <a:r>
                  <a:rPr lang="ru-RU" dirty="0">
                    <a:latin typeface="Helvetica" pitchFamily="2" charset="0"/>
                    <a:sym typeface="Calibri"/>
                  </a:rPr>
                  <a:t>подставить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Calibri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Calibri"/>
                      </a:rPr>
                      <m:t>^2 −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Calibri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Calibri"/>
                      </a:rPr>
                      <m:t> + 2</m:t>
                    </m:r>
                  </m:oMath>
                </a14:m>
                <a:r>
                  <a:rPr lang="en-US" dirty="0">
                    <a:latin typeface="Helvetica" pitchFamily="2" charset="0"/>
                    <a:sym typeface="Calibri"/>
                  </a:rPr>
                  <a:t>?</a:t>
                </a:r>
                <a:r>
                  <a:rPr lang="ru-RU" dirty="0">
                    <a:latin typeface="Helvetica" pitchFamily="2" charset="0"/>
                    <a:sym typeface="Calibri"/>
                  </a:rPr>
                  <a:t> </a:t>
                </a:r>
                <a:endParaRPr kumimoji="0" lang="en-RU" b="0" i="1" strike="noStrike" cap="none" spc="0" normalizeH="0" baseline="0" dirty="0">
                  <a:ln>
                    <a:noFill/>
                  </a:ln>
                  <a:effectLst/>
                  <a:uFillTx/>
                  <a:latin typeface="Consolas" panose="020B0609020204030204" pitchFamily="49" charset="0"/>
                  <a:ea typeface="+mj-ea"/>
                  <a:cs typeface="+mj-cs"/>
                  <a:sym typeface="Calibri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775" y="1184461"/>
                <a:ext cx="9842790" cy="704165"/>
              </a:xfrm>
              <a:prstGeom prst="rect">
                <a:avLst/>
              </a:prstGeom>
              <a:blipFill>
                <a:blip r:embed="rId3"/>
                <a:stretch>
                  <a:fillRect l="-991" t="-862" b="-1206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856095"/>
            <a:ext cx="984279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Если сразу подставить это значение выражение вместо каждого </a:t>
            </a:r>
            <a:r>
              <a:rPr lang="en-US" dirty="0">
                <a:latin typeface="Helvetica" pitchFamily="2" charset="0"/>
                <a:ea typeface="+mj-ea"/>
                <a:cs typeface="+mj-cs"/>
                <a:sym typeface="Calibri"/>
              </a:rPr>
              <a:t>x,</a:t>
            </a:r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 то его придется повторять трижды. Хотелось бы посчитать значение </a:t>
            </a:r>
            <a:r>
              <a:rPr lang="en-US" dirty="0">
                <a:latin typeface="Helvetica" pitchFamily="2" charset="0"/>
                <a:ea typeface="+mj-ea"/>
                <a:cs typeface="+mj-cs"/>
                <a:sym typeface="Calibri"/>
              </a:rPr>
              <a:t>x </a:t>
            </a:r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один раз, куда-нибудь записать и в дальнейшем читать его оттуда</a:t>
            </a:r>
            <a:endParaRPr kumimoji="0" lang="en-RU" b="0" i="1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2817909"/>
            <a:ext cx="984279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Переменная – по своей сути является некоторой ячейкой в камере хранения, в которую программа может положить объект и потом обращаться к нему</a:t>
            </a:r>
            <a:endParaRPr kumimoji="0" lang="en-RU" b="0" i="1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3732309"/>
            <a:ext cx="984279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Для записи объекта в переменную используется оператор присваивания (=):</a:t>
            </a:r>
            <a:endParaRPr kumimoji="0" lang="en-RU" b="0" i="1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721139" y="4369710"/>
            <a:ext cx="912593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y = 5</a:t>
            </a:r>
            <a:endParaRPr kumimoji="0" lang="en-RU" sz="14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5040863"/>
            <a:ext cx="984279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Оператор присваивания выполняет конкретное действие – присваивает переменной указанное значение.</a:t>
            </a:r>
            <a:endParaRPr kumimoji="0" lang="en-RU" b="0" i="1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120775" y="5885479"/>
                <a:ext cx="984279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hangingPunct="0"/>
                <a:r>
                  <a:rPr lang="ru-RU" dirty="0">
                    <a:latin typeface="Helvetica" pitchFamily="2" charset="0"/>
                    <a:sym typeface="Calibri"/>
                  </a:rPr>
                  <a:t>Это не утверждение того, что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Calibri"/>
                      </a:rPr>
                      <m:t>𝑦</m:t>
                    </m:r>
                  </m:oMath>
                </a14:m>
                <a:r>
                  <a:rPr lang="en-US" dirty="0">
                    <a:latin typeface="Helvetica" pitchFamily="2" charset="0"/>
                    <a:sym typeface="Calibri"/>
                  </a:rPr>
                  <a:t> </a:t>
                </a:r>
                <a:r>
                  <a:rPr lang="ru-RU" dirty="0">
                    <a:latin typeface="Helvetica" pitchFamily="2" charset="0"/>
                    <a:sym typeface="Calibri"/>
                  </a:rPr>
                  <a:t>равен пяти, а именно запись того, что справа, в то, что слева</a:t>
                </a:r>
                <a:endParaRPr lang="en-RU" i="1" dirty="0">
                  <a:latin typeface="Consolas" panose="020B0609020204030204" pitchFamily="49" charset="0"/>
                  <a:sym typeface="Calibri"/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775" y="5885479"/>
                <a:ext cx="9842790" cy="646331"/>
              </a:xfrm>
              <a:prstGeom prst="rect">
                <a:avLst/>
              </a:prstGeom>
              <a:blipFill>
                <a:blip r:embed="rId4"/>
                <a:stretch>
                  <a:fillRect l="-558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708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Переменная</a:t>
            </a:r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/>
              <p:nvPr/>
            </p:nvSpPr>
            <p:spPr>
              <a:xfrm>
                <a:off x="1120775" y="1486730"/>
                <a:ext cx="9842790" cy="7041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hangingPunct="0"/>
                <a:r>
                  <a:rPr lang="ru-RU" dirty="0">
                    <a:latin typeface="Helvetica" pitchFamily="2" charset="0"/>
                    <a:ea typeface="+mj-ea"/>
                    <a:cs typeface="+mj-cs"/>
                    <a:sym typeface="Calibri"/>
                  </a:rPr>
                  <a:t>Что, если хотим посчитать выражение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sym typeface="Calibri"/>
                              </a:rPr>
                              <m:t>10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sym typeface="Calibri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sym typeface="Calibri"/>
                              </a:rPr>
                              <m:t>2</m:t>
                            </m:r>
                          </m:sup>
                        </m:sSup>
                        <m:r>
                          <a:rPr lang="en-US" sz="1400" i="1">
                            <a:latin typeface="Cambria Math" panose="02040503050406030204" pitchFamily="18" charset="0"/>
                            <a:sym typeface="Calibri"/>
                          </a:rPr>
                          <m:t>+7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sym typeface="Calibri"/>
                          </a:rPr>
                          <m:t>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sym typeface="Calibri"/>
                          </a:rPr>
                          <m:t> −3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  <a:sym typeface="Calibri"/>
                          </a:rPr>
                          <m:t>42</m:t>
                        </m:r>
                      </m:den>
                    </m:f>
                  </m:oMath>
                </a14:m>
                <a:r>
                  <a:rPr lang="ru-RU" dirty="0">
                    <a:latin typeface="Helvetica" pitchFamily="2" charset="0"/>
                    <a:sym typeface="Calibri"/>
                  </a:rPr>
                  <a:t>, но при этом</a:t>
                </a:r>
              </a:p>
              <a:p>
                <a:pPr hangingPunct="0"/>
                <a:r>
                  <a:rPr lang="ru-RU" dirty="0">
                    <a:latin typeface="Helvetica" pitchFamily="2" charset="0"/>
                    <a:sym typeface="Calibri"/>
                  </a:rPr>
                  <a:t>вместо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Calibri"/>
                      </a:rPr>
                      <m:t>𝑥</m:t>
                    </m:r>
                  </m:oMath>
                </a14:m>
                <a:r>
                  <a:rPr lang="en-US" dirty="0">
                    <a:latin typeface="Helvetica" pitchFamily="2" charset="0"/>
                    <a:sym typeface="Calibri"/>
                  </a:rPr>
                  <a:t> </a:t>
                </a:r>
                <a:r>
                  <a:rPr lang="ru-RU" dirty="0">
                    <a:latin typeface="Helvetica" pitchFamily="2" charset="0"/>
                    <a:sym typeface="Calibri"/>
                  </a:rPr>
                  <a:t>подставить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Calibri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Calibri"/>
                      </a:rPr>
                      <m:t>^2 −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Calibri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Calibri"/>
                      </a:rPr>
                      <m:t> + 2</m:t>
                    </m:r>
                  </m:oMath>
                </a14:m>
                <a:r>
                  <a:rPr lang="en-US" dirty="0">
                    <a:latin typeface="Helvetica" pitchFamily="2" charset="0"/>
                    <a:sym typeface="Calibri"/>
                  </a:rPr>
                  <a:t>?</a:t>
                </a:r>
                <a:r>
                  <a:rPr lang="ru-RU" dirty="0">
                    <a:latin typeface="Helvetica" pitchFamily="2" charset="0"/>
                    <a:sym typeface="Calibri"/>
                  </a:rPr>
                  <a:t> </a:t>
                </a:r>
                <a:endParaRPr kumimoji="0" lang="en-RU" b="0" i="1" strike="noStrike" cap="none" spc="0" normalizeH="0" baseline="0" dirty="0">
                  <a:ln>
                    <a:noFill/>
                  </a:ln>
                  <a:effectLst/>
                  <a:uFillTx/>
                  <a:latin typeface="Consolas" panose="020B0609020204030204" pitchFamily="49" charset="0"/>
                  <a:ea typeface="+mj-ea"/>
                  <a:cs typeface="+mj-cs"/>
                  <a:sym typeface="Calibri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775" y="1486730"/>
                <a:ext cx="9842790" cy="704165"/>
              </a:xfrm>
              <a:prstGeom prst="rect">
                <a:avLst/>
              </a:prstGeom>
              <a:blipFill>
                <a:blip r:embed="rId3"/>
                <a:stretch>
                  <a:fillRect l="-991" t="-1739" b="-130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638010" y="2316207"/>
            <a:ext cx="9842790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kumimoji="0" lang="en-US" sz="1400" b="0" strike="noStrike" cap="none" spc="0" normalizeH="0" baseline="0" dirty="0">
                <a:ln>
                  <a:noFill/>
                </a:ln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Calibri"/>
              </a:rPr>
              <a:t>y = 5</a:t>
            </a:r>
          </a:p>
          <a:p>
            <a:pPr hangingPunct="0"/>
            <a:r>
              <a:rPr kumimoji="0" lang="en-US" sz="1400" b="0" strike="noStrike" cap="none" spc="0" normalizeH="0" baseline="0" dirty="0">
                <a:ln>
                  <a:noFill/>
                </a:ln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Calibri"/>
              </a:rPr>
              <a:t>x</a:t>
            </a:r>
            <a:r>
              <a:rPr kumimoji="0" lang="en-US" sz="1400" b="0" strike="noStrike" cap="none" spc="0" normalizeH="0" dirty="0">
                <a:ln>
                  <a:noFill/>
                </a:ln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Calibri"/>
              </a:rPr>
              <a:t> = y*y – y + 2</a:t>
            </a:r>
          </a:p>
          <a:p>
            <a:pPr hangingPunct="0"/>
            <a:r>
              <a:rPr lang="en-US" sz="1400" baseline="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answer = (10*x*x + 7*x – 3) / 42</a:t>
            </a:r>
            <a:endParaRPr kumimoji="0" lang="ru-RU" sz="14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hangingPunct="0"/>
            <a:r>
              <a:rPr kumimoji="0" lang="en-US" sz="1400" b="0" strike="noStrike" cap="none" spc="0" normalizeH="0" baseline="0" dirty="0">
                <a:ln>
                  <a:noFill/>
                </a:ln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Calibri"/>
              </a:rPr>
              <a:t>print answer</a:t>
            </a:r>
            <a:endParaRPr kumimoji="0" lang="en-RU" sz="14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3852802"/>
            <a:ext cx="984279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Переменная называется переменной, потому что её значение можно изменять:</a:t>
            </a:r>
            <a:endParaRPr kumimoji="0" lang="en-RU" b="0" i="1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638010" y="4500347"/>
            <a:ext cx="3377335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kumimoji="0" lang="en-US" sz="1400" b="0" strike="noStrike" cap="none" spc="0" normalizeH="0" baseline="0" dirty="0">
                <a:ln>
                  <a:noFill/>
                </a:ln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Calibri"/>
              </a:rPr>
              <a:t>y = 5</a:t>
            </a:r>
          </a:p>
          <a:p>
            <a:pPr hangingPunct="0"/>
            <a:r>
              <a:rPr kumimoji="0" lang="en-US" sz="1400" b="0" strike="noStrike" cap="none" spc="0" normalizeH="0" baseline="0" dirty="0">
                <a:ln>
                  <a:noFill/>
                </a:ln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Calibri"/>
              </a:rPr>
              <a:t>x</a:t>
            </a:r>
            <a:r>
              <a:rPr kumimoji="0" lang="en-US" sz="1400" b="0" strike="noStrike" cap="none" spc="0" normalizeH="0" dirty="0">
                <a:ln>
                  <a:noFill/>
                </a:ln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Calibri"/>
              </a:rPr>
              <a:t> = y*</a:t>
            </a:r>
            <a:r>
              <a:rPr lang="en-US" sz="14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y</a:t>
            </a:r>
          </a:p>
          <a:p>
            <a:pPr hangingPunct="0"/>
            <a:r>
              <a:rPr kumimoji="0" lang="en-US" sz="1400" b="0" strike="noStrike" cap="none" spc="0" normalizeH="0" dirty="0">
                <a:ln>
                  <a:noFill/>
                </a:ln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Calibri"/>
              </a:rPr>
              <a:t>x = x 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– y</a:t>
            </a:r>
          </a:p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x = x + 2</a:t>
            </a:r>
            <a:endParaRPr kumimoji="0" lang="en-US" sz="1400" b="0" strike="noStrike" cap="none" spc="0" normalizeH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hangingPunct="0"/>
            <a:r>
              <a:rPr lang="en-US" sz="1400" baseline="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answer = (10*x*x + 7*x – 3) / 42</a:t>
            </a:r>
            <a:endParaRPr kumimoji="0" lang="ru-RU" sz="14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hangingPunct="0"/>
            <a:r>
              <a:rPr kumimoji="0" lang="en-US" sz="1400" b="0" strike="noStrike" cap="none" spc="0" normalizeH="0" baseline="0" dirty="0">
                <a:ln>
                  <a:noFill/>
                </a:ln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Calibri"/>
              </a:rPr>
              <a:t>print answer</a:t>
            </a:r>
            <a:endParaRPr kumimoji="0" lang="en-RU" sz="14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559405" y="4500346"/>
            <a:ext cx="3377335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kumimoji="0" lang="en-US" sz="1400" b="0" strike="noStrike" cap="none" spc="0" normalizeH="0" baseline="0" dirty="0">
                <a:ln>
                  <a:noFill/>
                </a:ln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Calibri"/>
              </a:rPr>
              <a:t>y = 5</a:t>
            </a:r>
          </a:p>
          <a:p>
            <a:pPr hangingPunct="0"/>
            <a:r>
              <a:rPr kumimoji="0" lang="en-US" sz="1400" b="0" strike="noStrike" cap="none" spc="0" normalizeH="0" baseline="0" dirty="0">
                <a:ln>
                  <a:noFill/>
                </a:ln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Calibri"/>
              </a:rPr>
              <a:t>x</a:t>
            </a:r>
            <a:r>
              <a:rPr kumimoji="0" lang="en-US" sz="1400" b="0" strike="noStrike" cap="none" spc="0" normalizeH="0" dirty="0">
                <a:ln>
                  <a:noFill/>
                </a:ln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Calibri"/>
              </a:rPr>
              <a:t> = y*</a:t>
            </a:r>
            <a:r>
              <a:rPr lang="en-US" sz="14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y</a:t>
            </a:r>
          </a:p>
          <a:p>
            <a:pPr hangingPunct="0"/>
            <a:r>
              <a:rPr kumimoji="0" lang="en-US" sz="1400" b="0" strike="noStrike" cap="none" spc="0" normalizeH="0" dirty="0">
                <a:ln>
                  <a:noFill/>
                </a:ln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Calibri"/>
              </a:rPr>
              <a:t>x -= 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y</a:t>
            </a:r>
          </a:p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x += 2</a:t>
            </a:r>
            <a:endParaRPr kumimoji="0" lang="en-US" sz="1400" b="0" strike="noStrike" cap="none" spc="0" normalizeH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hangingPunct="0"/>
            <a:r>
              <a:rPr lang="en-US" sz="1400" baseline="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answer = (10*x*x + 7*x – 3) / 42</a:t>
            </a:r>
            <a:endParaRPr kumimoji="0" lang="ru-RU" sz="14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hangingPunct="0"/>
            <a:r>
              <a:rPr kumimoji="0" lang="en-US" sz="1400" b="0" strike="noStrike" cap="none" spc="0" normalizeH="0" baseline="0" dirty="0">
                <a:ln>
                  <a:noFill/>
                </a:ln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Calibri"/>
              </a:rPr>
              <a:t>print answer</a:t>
            </a:r>
            <a:endParaRPr kumimoji="0" lang="en-RU" sz="14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Равно 2"/>
          <p:cNvSpPr/>
          <p:nvPr/>
        </p:nvSpPr>
        <p:spPr>
          <a:xfrm>
            <a:off x="5406104" y="4932219"/>
            <a:ext cx="579060" cy="489408"/>
          </a:xfrm>
          <a:prstGeom prst="mathEqual">
            <a:avLst>
              <a:gd name="adj1" fmla="val 15745"/>
              <a:gd name="adj2" fmla="val 19089"/>
            </a:avLst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67190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Ветвление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2045977"/>
            <a:ext cx="984279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Далеко не все алгоритмы работают прямолинейно</a:t>
            </a:r>
            <a:endParaRPr kumimoji="0" lang="en-RU" b="0" i="1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pic>
        <p:nvPicPr>
          <p:cNvPr id="1026" name="Picture 2" descr="Витязь на распутье. Васнецов В.М. &amp;quot;Избранное из коллекции Серпуховского  музея&amp;quot;. Серпуховский историко-художественный музей. Artefa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873" y="1284819"/>
            <a:ext cx="3675437" cy="196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3628082"/>
            <a:ext cx="984279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Задача:</a:t>
            </a:r>
          </a:p>
          <a:p>
            <a:pPr hangingPunct="0"/>
            <a:r>
              <a:rPr kumimoji="0" lang="ru-RU" b="0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Перейти дорогу.</a:t>
            </a:r>
            <a:endParaRPr kumimoji="0" lang="en-RU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4832400"/>
            <a:ext cx="984279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Простого указания пересечь дорогу недостаточно, ведь можно попасть под машину</a:t>
            </a:r>
            <a:endParaRPr kumimoji="0" lang="en-RU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5759720"/>
            <a:ext cx="984279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Сначала надо убедиться, что машин нет, и только в этом случае начинать движение</a:t>
            </a:r>
            <a:endParaRPr kumimoji="0" lang="en-RU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6943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3989448"/>
            <a:ext cx="9726295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hangingPunct="0"/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hangingPunct="0"/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hangingPunct="0"/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hangingPunct="0"/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hangingPunct="0"/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иначе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:</a:t>
            </a: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	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пойти_домой()???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3989448"/>
            <a:ext cx="9726295" cy="1600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hangingPunct="0"/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hangingPunct="0"/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hangingPunct="0"/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hangingPunct="0"/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hangingPunct="0"/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иначе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: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Ветвление</a:t>
            </a:r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3989448"/>
            <a:ext cx="9726295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есть_машина_справа = посмотреть_направо()</a:t>
            </a: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есть_машина_слева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 = 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посмотреть_налево()</a:t>
            </a:r>
          </a:p>
          <a:p>
            <a:pPr hangingPunct="0"/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если не 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есть_машина_справа и не есть_машина_слева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 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то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:</a:t>
            </a:r>
          </a:p>
          <a:p>
            <a:pPr hangingPunct="0"/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	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перейти_дорогу()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1272809"/>
            <a:ext cx="9842790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Задача:</a:t>
            </a:r>
          </a:p>
          <a:p>
            <a:pPr hangingPunct="0"/>
            <a:r>
              <a:rPr kumimoji="0" lang="ru-RU" sz="1600" b="0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Перейти дорогу.</a:t>
            </a:r>
          </a:p>
          <a:p>
            <a:pPr hangingPunct="0"/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  <a:p>
            <a:pPr hangingPunct="0"/>
            <a:r>
              <a:rPr kumimoji="0" lang="ru-RU" sz="1600" b="0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Пусть</a:t>
            </a:r>
            <a:r>
              <a:rPr kumimoji="0" lang="ru-RU" sz="1600" b="0" strike="noStrike" cap="none" spc="0" normalizeH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 уже существуют процедуры:</a:t>
            </a:r>
          </a:p>
          <a:p>
            <a:pPr hangingPunct="0"/>
            <a:r>
              <a:rPr lang="ru-RU" sz="1600" dirty="0">
                <a:solidFill>
                  <a:schemeClr val="accent4">
                    <a:lumMod val="50000"/>
                    <a:lumOff val="50000"/>
                  </a:schemeClr>
                </a:solidFill>
                <a:latin typeface="Helvetica" pitchFamily="2" charset="0"/>
                <a:ea typeface="+mj-ea"/>
                <a:cs typeface="+mj-cs"/>
                <a:sym typeface="Calibri"/>
              </a:rPr>
              <a:t>перейти_дорогу</a:t>
            </a:r>
          </a:p>
          <a:p>
            <a:pPr hangingPunct="0"/>
            <a:r>
              <a:rPr lang="ru-RU" sz="1600" dirty="0">
                <a:solidFill>
                  <a:schemeClr val="accent4">
                    <a:lumMod val="50000"/>
                    <a:lumOff val="50000"/>
                  </a:schemeClr>
                </a:solidFill>
                <a:latin typeface="Helvetica" pitchFamily="2" charset="0"/>
                <a:sym typeface="Calibri"/>
              </a:rPr>
              <a:t>посмотреть_направо  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Helvetica" pitchFamily="2" charset="0"/>
                <a:sym typeface="Calibri"/>
              </a:rPr>
              <a:t>-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Helvetica" pitchFamily="2" charset="0"/>
                <a:sym typeface="Calibri"/>
              </a:rPr>
              <a:t>&gt; 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Helvetica" pitchFamily="2" charset="0"/>
                <a:sym typeface="Calibri"/>
              </a:rPr>
              <a:t> да/нет</a:t>
            </a:r>
          </a:p>
          <a:p>
            <a:pPr hangingPunct="0"/>
            <a:r>
              <a:rPr lang="ru-RU" sz="1600" dirty="0">
                <a:solidFill>
                  <a:schemeClr val="accent4">
                    <a:lumMod val="50000"/>
                    <a:lumOff val="50000"/>
                  </a:schemeClr>
                </a:solidFill>
                <a:latin typeface="Helvetica" pitchFamily="2" charset="0"/>
                <a:sym typeface="Calibri"/>
              </a:rPr>
              <a:t>посмотреть_налево   </a:t>
            </a:r>
            <a:r>
              <a:rPr lang="en-US" sz="1600" dirty="0">
                <a:solidFill>
                  <a:schemeClr val="accent4">
                    <a:lumMod val="50000"/>
                    <a:lumOff val="50000"/>
                  </a:schemeClr>
                </a:solidFill>
                <a:latin typeface="Helvetica" pitchFamily="2" charset="0"/>
                <a:sym typeface="Calibri"/>
              </a:rPr>
              <a:t> 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Helvetica" pitchFamily="2" charset="0"/>
                <a:sym typeface="Calibri"/>
              </a:rPr>
              <a:t>-&gt; 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Helvetica" pitchFamily="2" charset="0"/>
                <a:sym typeface="Calibri"/>
              </a:rPr>
              <a:t> да/нет</a:t>
            </a:r>
            <a:endParaRPr kumimoji="0" lang="en-RU" sz="14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3171267"/>
            <a:ext cx="984279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При этом процедура </a:t>
            </a:r>
            <a:r>
              <a:rPr lang="ru-RU" sz="1600" dirty="0">
                <a:solidFill>
                  <a:schemeClr val="accent4">
                    <a:lumMod val="50000"/>
                    <a:lumOff val="50000"/>
                  </a:schemeClr>
                </a:solidFill>
                <a:latin typeface="Helvetica" pitchFamily="2" charset="0"/>
                <a:sym typeface="Calibri"/>
              </a:rPr>
              <a:t>посмотреть_*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 говорит, есть ли машина в том направлении</a:t>
            </a:r>
          </a:p>
        </p:txBody>
      </p:sp>
    </p:spTree>
    <p:extLst>
      <p:ext uri="{BB962C8B-B14F-4D97-AF65-F5344CB8AC3E}">
        <p14:creationId xmlns:p14="http://schemas.microsoft.com/office/powerpoint/2010/main" val="42815615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Ветвление</a:t>
            </a:r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79021" y="2696791"/>
            <a:ext cx="9726295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если 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&lt;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условие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&gt;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 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то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:</a:t>
            </a:r>
          </a:p>
          <a:p>
            <a:pPr hangingPunct="0"/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	&lt;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действие 1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&gt;</a:t>
            </a:r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иначе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:</a:t>
            </a: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	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&lt;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действие 2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&gt;</a:t>
            </a:r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062527" y="2108292"/>
            <a:ext cx="984279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В общем виде конструкция условного ветвления выглядит так:</a:t>
            </a:r>
            <a:endParaRPr kumimoji="0" lang="en-RU" sz="14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4832848"/>
            <a:ext cx="9842790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Исполнение в таком случае расходится на две возможные ветви: либо выполнится действие 1, либо действие 2, но оба никогда.</a:t>
            </a:r>
            <a:endParaRPr kumimoji="0" lang="en-RU" sz="14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6534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Почему программирование?</a:t>
            </a:r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3094839"/>
            <a:ext cx="10551936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dirty="0"/>
              <a:t>Даже если вы не пойдете работать по профилю, но пойдете в </a:t>
            </a:r>
            <a:r>
              <a:rPr lang="en-GB" dirty="0"/>
              <a:t>IT-</a:t>
            </a:r>
            <a:r>
              <a:rPr lang="ru-RU" dirty="0"/>
              <a:t>сегмент, вам будет проще понимать чем заняты разработчики. Есть доступ к различным профессиям, например, </a:t>
            </a:r>
            <a:r>
              <a:rPr lang="en-GB" dirty="0"/>
              <a:t>PM: </a:t>
            </a:r>
            <a:r>
              <a:rPr lang="ru-RU" dirty="0"/>
              <a:t>код писать не придется, но понимать не помешает =)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2540842"/>
            <a:ext cx="105519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GB" dirty="0"/>
              <a:t>ERP </a:t>
            </a:r>
            <a:r>
              <a:rPr lang="ru-RU" dirty="0"/>
              <a:t>разработки и заинтересованность бизнесов в них (1С)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986844"/>
            <a:ext cx="105519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dirty="0"/>
              <a:t>Широко востребовано =&gt; прибыльно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27552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Ветвление</a:t>
            </a:r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/>
              <p:nvPr/>
            </p:nvSpPr>
            <p:spPr>
              <a:xfrm>
                <a:off x="1120774" y="1272809"/>
                <a:ext cx="9842790" cy="584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hangingPunct="0"/>
                <a:r>
                  <a:rPr lang="ru-RU" sz="1600" dirty="0">
                    <a:latin typeface="Helvetica" pitchFamily="2" charset="0"/>
                    <a:ea typeface="+mj-ea"/>
                    <a:cs typeface="+mj-cs"/>
                    <a:sym typeface="Calibri"/>
                  </a:rPr>
                  <a:t>Задача:</a:t>
                </a:r>
              </a:p>
              <a:p>
                <a:pPr hangingPunct="0"/>
                <a:r>
                  <a:rPr kumimoji="0" lang="ru-RU" sz="1600" b="0" strike="noStrike" cap="none" spc="0" normalizeH="0" baseline="0" dirty="0">
                    <a:ln>
                      <a:noFill/>
                    </a:ln>
                    <a:effectLst/>
                    <a:uFillTx/>
                    <a:latin typeface="Helvetica" pitchFamily="2" charset="0"/>
                    <a:ea typeface="+mj-ea"/>
                    <a:cs typeface="+mj-cs"/>
                    <a:sym typeface="Calibri"/>
                  </a:rPr>
                  <a:t>Найти количество корней квадратного уравнения </a:t>
                </a:r>
                <a14:m>
                  <m:oMath xmlns:m="http://schemas.openxmlformats.org/officeDocument/2006/math">
                    <m:r>
                      <a:rPr kumimoji="0" lang="en-US" sz="1600" b="0" i="1" strike="noStrike" cap="none" spc="0" normalizeH="0" baseline="0" dirty="0" smtClean="0">
                        <a:ln>
                          <a:noFill/>
                        </a:ln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𝑎</m:t>
                    </m:r>
                    <m:sSup>
                      <m:sSupPr>
                        <m:ctrlPr>
                          <a:rPr kumimoji="0" lang="en-US" sz="1600" b="0" i="1" strike="noStrike" cap="none" spc="0" normalizeH="0" baseline="0" dirty="0" smtClean="0">
                            <a:ln>
                              <a:noFill/>
                            </a:ln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sSupPr>
                      <m:e>
                        <m:r>
                          <a:rPr kumimoji="0" lang="en-US" sz="1600" b="0" i="1" strike="noStrike" cap="none" spc="0" normalizeH="0" baseline="0" dirty="0" smtClean="0">
                            <a:ln>
                              <a:noFill/>
                            </a:ln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𝑥</m:t>
                        </m:r>
                      </m:e>
                      <m:sup>
                        <m:r>
                          <a:rPr kumimoji="0" lang="en-US" sz="1600" b="0" i="1" strike="noStrike" cap="none" spc="0" normalizeH="0" baseline="0" dirty="0" smtClean="0">
                            <a:ln>
                              <a:noFill/>
                            </a:ln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2</m:t>
                        </m:r>
                      </m:sup>
                    </m:sSup>
                    <m:r>
                      <a:rPr kumimoji="0" lang="en-US" sz="1600" b="0" i="1" strike="noStrike" cap="none" spc="0" normalizeH="0" dirty="0" smtClean="0">
                        <a:ln>
                          <a:noFill/>
                        </a:ln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 + </m:t>
                    </m:r>
                    <m:r>
                      <a:rPr kumimoji="0" lang="en-US" sz="1600" b="0" i="1" strike="noStrike" cap="none" spc="0" normalizeH="0" dirty="0" smtClean="0">
                        <a:ln>
                          <a:noFill/>
                        </a:ln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𝑏𝑥</m:t>
                    </m:r>
                    <m:r>
                      <a:rPr kumimoji="0" lang="en-US" sz="1600" b="0" i="1" strike="noStrike" cap="none" spc="0" normalizeH="0" dirty="0" smtClean="0">
                        <a:ln>
                          <a:noFill/>
                        </a:ln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 + </m:t>
                    </m:r>
                    <m:r>
                      <a:rPr kumimoji="0" lang="en-US" sz="1600" b="0" i="1" strike="noStrike" cap="none" spc="0" normalizeH="0" dirty="0" smtClean="0">
                        <a:ln>
                          <a:noFill/>
                        </a:ln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𝑐</m:t>
                    </m:r>
                    <m:r>
                      <a:rPr kumimoji="0" lang="en-US" sz="1600" b="0" i="1" strike="noStrike" cap="none" spc="0" normalizeH="0" dirty="0" smtClean="0">
                        <a:ln>
                          <a:noFill/>
                        </a:ln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 = 0</m:t>
                    </m:r>
                  </m:oMath>
                </a14:m>
                <a:r>
                  <a:rPr kumimoji="0" lang="ru-RU" sz="1600" b="0" strike="noStrike" cap="none" spc="0" normalizeH="0" baseline="0" dirty="0">
                    <a:ln>
                      <a:noFill/>
                    </a:ln>
                    <a:effectLst/>
                    <a:uFillTx/>
                    <a:latin typeface="Helvetica" pitchFamily="2" charset="0"/>
                    <a:ea typeface="+mj-ea"/>
                    <a:cs typeface="+mj-cs"/>
                    <a:sym typeface="Calibri"/>
                  </a:rPr>
                  <a:t>, где </a:t>
                </a:r>
                <a14:m>
                  <m:oMath xmlns:m="http://schemas.openxmlformats.org/officeDocument/2006/math">
                    <m:r>
                      <a:rPr kumimoji="0" lang="en-US" sz="1600" b="0" i="1" strike="noStrike" cap="none" spc="0" normalizeH="0" baseline="0" dirty="0" smtClean="0">
                        <a:ln>
                          <a:noFill/>
                        </a:ln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𝑎</m:t>
                    </m:r>
                  </m:oMath>
                </a14:m>
                <a:r>
                  <a:rPr kumimoji="0" lang="en-US" sz="1600" b="0" strike="noStrike" cap="none" spc="0" normalizeH="0" baseline="0" dirty="0">
                    <a:ln>
                      <a:noFill/>
                    </a:ln>
                    <a:effectLst/>
                    <a:uFillTx/>
                    <a:latin typeface="Helvetica" pitchFamily="2" charset="0"/>
                    <a:ea typeface="+mj-ea"/>
                    <a:cs typeface="+mj-cs"/>
                    <a:sym typeface="Calibri"/>
                  </a:rPr>
                  <a:t>,</a:t>
                </a:r>
                <a:r>
                  <a:rPr kumimoji="0" lang="en-US" sz="1600" b="0" strike="noStrike" cap="none" spc="0" normalizeH="0" dirty="0">
                    <a:ln>
                      <a:noFill/>
                    </a:ln>
                    <a:effectLst/>
                    <a:uFillTx/>
                    <a:latin typeface="Helvetica" pitchFamily="2" charset="0"/>
                    <a:ea typeface="+mj-ea"/>
                    <a:cs typeface="+mj-cs"/>
                    <a:sym typeface="Calibri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600" b="0" i="1" strike="noStrike" cap="none" spc="0" normalizeH="0" dirty="0" smtClean="0">
                        <a:ln>
                          <a:noFill/>
                        </a:ln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𝑏</m:t>
                    </m:r>
                  </m:oMath>
                </a14:m>
                <a:r>
                  <a:rPr kumimoji="0" lang="en-US" sz="1600" b="0" strike="noStrike" cap="none" spc="0" normalizeH="0" dirty="0">
                    <a:ln>
                      <a:noFill/>
                    </a:ln>
                    <a:effectLst/>
                    <a:uFillTx/>
                    <a:latin typeface="Helvetica" pitchFamily="2" charset="0"/>
                    <a:ea typeface="+mj-ea"/>
                    <a:cs typeface="+mj-cs"/>
                    <a:sym typeface="Calibri"/>
                  </a:rPr>
                  <a:t> </a:t>
                </a:r>
                <a:r>
                  <a:rPr kumimoji="0" lang="ru-RU" sz="1600" b="0" strike="noStrike" cap="none" spc="0" normalizeH="0" dirty="0">
                    <a:ln>
                      <a:noFill/>
                    </a:ln>
                    <a:effectLst/>
                    <a:uFillTx/>
                    <a:latin typeface="Helvetica" pitchFamily="2" charset="0"/>
                    <a:ea typeface="+mj-ea"/>
                    <a:cs typeface="+mj-cs"/>
                    <a:sym typeface="Calibri"/>
                  </a:rPr>
                  <a:t>и </a:t>
                </a:r>
                <a14:m>
                  <m:oMath xmlns:m="http://schemas.openxmlformats.org/officeDocument/2006/math">
                    <m:r>
                      <a:rPr kumimoji="0" lang="en-US" sz="1600" b="0" i="1" strike="noStrike" cap="none" spc="0" normalizeH="0" dirty="0" smtClean="0">
                        <a:ln>
                          <a:noFill/>
                        </a:ln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𝑐</m:t>
                    </m:r>
                  </m:oMath>
                </a14:m>
                <a:r>
                  <a:rPr kumimoji="0" lang="en-US" sz="1600" b="0" strike="noStrike" cap="none" spc="0" normalizeH="0" dirty="0">
                    <a:ln>
                      <a:noFill/>
                    </a:ln>
                    <a:effectLst/>
                    <a:uFillTx/>
                    <a:latin typeface="Helvetica" pitchFamily="2" charset="0"/>
                    <a:ea typeface="+mj-ea"/>
                    <a:cs typeface="+mj-cs"/>
                    <a:sym typeface="Calibri"/>
                  </a:rPr>
                  <a:t> </a:t>
                </a:r>
                <a:r>
                  <a:rPr kumimoji="0" lang="ru-RU" sz="1600" b="0" strike="noStrike" cap="none" spc="0" normalizeH="0" dirty="0">
                    <a:ln>
                      <a:noFill/>
                    </a:ln>
                    <a:effectLst/>
                    <a:uFillTx/>
                    <a:latin typeface="Helvetica" pitchFamily="2" charset="0"/>
                    <a:ea typeface="+mj-ea"/>
                    <a:cs typeface="+mj-cs"/>
                    <a:sym typeface="Calibri"/>
                  </a:rPr>
                  <a:t>даны</a:t>
                </a:r>
                <a:endParaRPr kumimoji="0" lang="ru-RU" sz="1600" b="0" strike="noStrike" cap="none" spc="0" normalizeH="0" baseline="0" dirty="0">
                  <a:ln>
                    <a:noFill/>
                  </a:ln>
                  <a:effectLst/>
                  <a:uFillTx/>
                  <a:latin typeface="Helvetica" pitchFamily="2" charset="0"/>
                  <a:ea typeface="+mj-ea"/>
                  <a:cs typeface="+mj-cs"/>
                  <a:sym typeface="Calibri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774" y="1272809"/>
                <a:ext cx="9842790" cy="584773"/>
              </a:xfrm>
              <a:prstGeom prst="rect">
                <a:avLst/>
              </a:prstGeom>
              <a:blipFill>
                <a:blip r:embed="rId3"/>
                <a:stretch>
                  <a:fillRect l="-805" t="-3125" b="-125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2613230"/>
            <a:ext cx="3913044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a =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 считать_число()</a:t>
            </a:r>
          </a:p>
          <a:p>
            <a:pPr hangingPunct="0"/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b = 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считать_число()</a:t>
            </a: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с = считать_число()</a:t>
            </a:r>
          </a:p>
          <a:p>
            <a:pPr hangingPunct="0"/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hangingPunct="0"/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D = b*b – 4*a*c</a:t>
            </a:r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hangingPunct="0"/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если 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D &gt; 0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Calibri"/>
              </a:rPr>
              <a:t>:</a:t>
            </a: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	напечатать 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“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Два корня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”</a:t>
            </a:r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hangingPunct="0"/>
            <a:r>
              <a:rPr lang="ru-RU" sz="1400" dirty="0" err="1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иначеесли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 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D == 0:</a:t>
            </a:r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	напечатать 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“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Один корень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”</a:t>
            </a:r>
          </a:p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иначе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:</a:t>
            </a:r>
          </a:p>
          <a:p>
            <a:pPr hangingPunct="0"/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	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напечатать 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“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Корней нет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”</a:t>
            </a:r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5463755"/>
            <a:ext cx="391304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напечатать 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“</a:t>
            </a:r>
            <a:r>
              <a:rPr lang="ru-RU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Задача решена</a:t>
            </a: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”</a:t>
            </a:r>
            <a:endParaRPr lang="ru-RU" sz="1400" dirty="0">
              <a:solidFill>
                <a:schemeClr val="accent4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033819" y="3299452"/>
            <a:ext cx="5599616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Когда альтернатив становится больше, чем две,</a:t>
            </a:r>
          </a:p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можно задать их таким образом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033819" y="4500160"/>
            <a:ext cx="5599616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По-английски такая структура называется 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if-</a:t>
            </a:r>
            <a:r>
              <a:rPr lang="en-US" sz="1600" dirty="0" err="1">
                <a:latin typeface="Helvetica" pitchFamily="2" charset="0"/>
                <a:ea typeface="+mj-ea"/>
                <a:cs typeface="+mj-cs"/>
                <a:sym typeface="Calibri"/>
              </a:rPr>
              <a:t>elif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-else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439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Цель занятия</a:t>
            </a:r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968371"/>
            <a:ext cx="105519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dirty="0">
                <a:latin typeface="Helvetica" pitchFamily="2" charset="0"/>
              </a:rPr>
              <a:t>Изучить принципы алгоритмического мышления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4509827"/>
            <a:ext cx="1055193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dirty="0">
                <a:latin typeface="Helvetica" pitchFamily="2" charset="0"/>
              </a:rPr>
              <a:t>Если вдруг возникнет вопрос, даже глупый</a:t>
            </a:r>
            <a:r>
              <a:rPr lang="en-US" dirty="0">
                <a:latin typeface="Helvetica" pitchFamily="2" charset="0"/>
              </a:rPr>
              <a:t>/</a:t>
            </a:r>
            <a:r>
              <a:rPr lang="ru-RU" dirty="0">
                <a:latin typeface="Helvetica" pitchFamily="2" charset="0"/>
              </a:rPr>
              <a:t>запоздалый, не стесняйтесь спрашивать голосом</a:t>
            </a:r>
            <a:r>
              <a:rPr lang="en-US" dirty="0">
                <a:latin typeface="Helvetica" pitchFamily="2" charset="0"/>
              </a:rPr>
              <a:t> </a:t>
            </a:r>
            <a:r>
              <a:rPr lang="ru-RU" dirty="0">
                <a:latin typeface="Helvetica" pitchFamily="2" charset="0"/>
              </a:rPr>
              <a:t>или писать в чат. Перебивать можно </a:t>
            </a:r>
            <a:r>
              <a:rPr lang="en-US" dirty="0">
                <a:latin typeface="Helvetica" pitchFamily="2" charset="0"/>
              </a:rPr>
              <a:t>:)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3076365"/>
            <a:ext cx="105519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dirty="0">
                <a:latin typeface="Helvetica" pitchFamily="2" charset="0"/>
              </a:rPr>
              <a:t>Подготовиться к комфортному освоению этих концепций на языке </a:t>
            </a:r>
            <a:r>
              <a:rPr lang="en-US" dirty="0">
                <a:latin typeface="Helvetica" pitchFamily="2" charset="0"/>
              </a:rPr>
              <a:t>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2522368"/>
            <a:ext cx="105519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dirty="0">
                <a:latin typeface="Helvetica" pitchFamily="2" charset="0"/>
              </a:rPr>
              <a:t>Абстрактно рассмотреть основные конструкции, встречающиеся в программировании</a:t>
            </a:r>
          </a:p>
        </p:txBody>
      </p:sp>
    </p:spTree>
    <p:extLst>
      <p:ext uri="{BB962C8B-B14F-4D97-AF65-F5344CB8AC3E}">
        <p14:creationId xmlns:p14="http://schemas.microsoft.com/office/powerpoint/2010/main" val="6939242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Что такое программирование</a:t>
            </a:r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258850"/>
            <a:ext cx="443593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dirty="0">
                <a:latin typeface="Helvetica" pitchFamily="2" charset="0"/>
              </a:rPr>
              <a:t>Это написание текста</a:t>
            </a:r>
            <a:endParaRPr lang="ru-RU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EBBD40-C109-D649-924A-1A97A72C81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710" y="1258850"/>
            <a:ext cx="5979175" cy="5403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812847"/>
            <a:ext cx="4435935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Текст программы состоит из инструкций</a:t>
            </a:r>
            <a:r>
              <a:rPr lang="en-US" dirty="0">
                <a:latin typeface="Helvetica" pitchFamily="2" charset="0"/>
                <a:ea typeface="+mj-ea"/>
                <a:cs typeface="+mj-cs"/>
                <a:sym typeface="Calibri"/>
              </a:rPr>
              <a:t>,</a:t>
            </a:r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 которые выполняются при запуске программы</a:t>
            </a:r>
            <a:endParaRPr lang="ru-RU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5861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Что такое инструкция</a:t>
            </a:r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258850"/>
            <a:ext cx="9726295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Задача:</a:t>
            </a:r>
          </a:p>
          <a:p>
            <a:pPr hangingPunct="0"/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Дмитрий хочет поиграть в футбол. Какую последовательность действий ему требуется выполнить?</a:t>
            </a:r>
            <a:endParaRPr kumimoji="0" lang="en-RU" sz="1800" b="0" i="0" u="none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2731690"/>
            <a:ext cx="3451225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 hangingPunct="0">
              <a:buFont typeface="+mj-lt"/>
              <a:buAutoNum type="arabicPeriod"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Одеться</a:t>
            </a:r>
          </a:p>
          <a:p>
            <a:pPr marL="342900" indent="-342900" hangingPunct="0">
              <a:buFont typeface="+mj-lt"/>
              <a:buAutoNum type="arabicPeriod"/>
            </a:pPr>
            <a:r>
              <a:rPr lang="ru-RU" sz="1400" dirty="0">
                <a:latin typeface="Helvetica" pitchFamily="2" charset="0"/>
                <a:ea typeface="+mj-ea"/>
                <a:cs typeface="+mj-cs"/>
                <a:sym typeface="Calibri"/>
              </a:rPr>
              <a:t>Взять мяч</a:t>
            </a:r>
          </a:p>
          <a:p>
            <a:pPr marL="342900" indent="-342900" hangingPunct="0">
              <a:buFont typeface="+mj-lt"/>
              <a:buAutoNum type="arabicPeriod"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Выйти</a:t>
            </a:r>
            <a:r>
              <a:rPr kumimoji="0" lang="ru-RU" sz="1400" b="0" i="0" u="none" strike="noStrike" cap="none" spc="0" normalizeH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 на улицу</a:t>
            </a:r>
          </a:p>
          <a:p>
            <a:pPr marL="342900" indent="-342900" hangingPunct="0">
              <a:buFont typeface="+mj-lt"/>
              <a:buAutoNum type="arabicPeriod"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Поставить</a:t>
            </a:r>
            <a:r>
              <a:rPr kumimoji="0" lang="ru-RU" sz="1400" b="0" i="0" u="none" strike="noStrike" cap="none" spc="0" normalizeH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 мяч на поле</a:t>
            </a:r>
          </a:p>
          <a:p>
            <a:pPr marL="342900" indent="-342900" hangingPunct="0">
              <a:buFont typeface="+mj-lt"/>
              <a:buAutoNum type="arabicPeriod"/>
            </a:pPr>
            <a:r>
              <a:rPr lang="ru-RU" sz="1400" baseline="0" dirty="0">
                <a:latin typeface="Helvetica" pitchFamily="2" charset="0"/>
                <a:ea typeface="+mj-ea"/>
                <a:cs typeface="+mj-cs"/>
                <a:sym typeface="Calibri"/>
              </a:rPr>
              <a:t>Разогнаться</a:t>
            </a:r>
            <a:r>
              <a:rPr lang="ru-RU" sz="1400" dirty="0">
                <a:latin typeface="Helvetica" pitchFamily="2" charset="0"/>
                <a:ea typeface="+mj-ea"/>
                <a:cs typeface="+mj-cs"/>
                <a:sym typeface="Calibri"/>
              </a:rPr>
              <a:t> и п</a:t>
            </a:r>
            <a:r>
              <a:rPr lang="ru-RU" sz="1400" baseline="0" dirty="0">
                <a:latin typeface="Helvetica" pitchFamily="2" charset="0"/>
                <a:ea typeface="+mj-ea"/>
                <a:cs typeface="+mj-cs"/>
                <a:sym typeface="Calibri"/>
              </a:rPr>
              <a:t>нуть мяч в ворота</a:t>
            </a:r>
            <a:endParaRPr kumimoji="0" lang="en-RU" sz="1400" b="0" i="0" u="none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4594403"/>
            <a:ext cx="9726295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kumimoji="0" lang="ru-RU" sz="1800" b="0" i="0" u="none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Каждая</a:t>
            </a:r>
            <a:r>
              <a:rPr kumimoji="0" lang="ru-RU" sz="1800" b="0" i="0" u="none" strike="noStrike" cap="none" spc="0" normalizeH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 из этих операций является </a:t>
            </a:r>
            <a:r>
              <a:rPr kumimoji="0" lang="ru-RU" sz="1800" i="1" u="none" strike="noStrike" cap="none" spc="0" normalizeH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инструкцией</a:t>
            </a:r>
            <a:r>
              <a:rPr kumimoji="0" lang="ru-RU" sz="1800" b="0" i="0" u="none" strike="noStrike" cap="none" spc="0" normalizeH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или, </a:t>
            </a:r>
            <a:r>
              <a:rPr kumimoji="0" lang="ru-RU" sz="1800" b="0" i="0" u="none" strike="noStrike" cap="none" spc="0" normalizeH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иными словами, </a:t>
            </a:r>
            <a:r>
              <a:rPr kumimoji="0" lang="ru-RU" sz="1800" b="0" i="1" u="none" strike="noStrike" cap="none" spc="0" normalizeH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действием</a:t>
            </a:r>
            <a:r>
              <a:rPr kumimoji="0" lang="ru-RU" sz="1800" b="0" i="0" u="none" strike="noStrike" cap="none" spc="0" normalizeH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 или </a:t>
            </a:r>
            <a:r>
              <a:rPr kumimoji="0" lang="ru-RU" sz="1800" b="0" i="1" u="none" strike="noStrike" cap="none" spc="0" normalizeH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операцией</a:t>
            </a:r>
            <a:endParaRPr kumimoji="0" lang="en-RU" sz="1800" b="0" i="1" u="none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7797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Что такое программирование</a:t>
            </a:r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258850"/>
            <a:ext cx="443593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dirty="0">
                <a:latin typeface="Helvetica" pitchFamily="2" charset="0"/>
              </a:rPr>
              <a:t>Это написание текста</a:t>
            </a:r>
            <a:endParaRPr lang="ru-RU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EBBD40-C109-D649-924A-1A97A72C81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710" y="1258850"/>
            <a:ext cx="5979175" cy="5403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5369355"/>
            <a:ext cx="4435935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Текст превращается в программу благодаря специальной программе,</a:t>
            </a:r>
            <a:r>
              <a:rPr lang="en-US" dirty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которая называется компилятор</a:t>
            </a:r>
            <a:r>
              <a:rPr lang="en-US" dirty="0">
                <a:latin typeface="Helvetica" pitchFamily="2" charset="0"/>
                <a:ea typeface="+mj-ea"/>
                <a:cs typeface="+mj-cs"/>
                <a:sym typeface="Calibri"/>
              </a:rPr>
              <a:t>.</a:t>
            </a:r>
            <a:endParaRPr lang="ru-RU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4305837"/>
            <a:ext cx="4435935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dirty="0">
                <a:latin typeface="Helvetica" pitchFamily="2" charset="0"/>
              </a:rPr>
              <a:t>Задача программы</a:t>
            </a:r>
            <a:r>
              <a:rPr lang="en-US" dirty="0">
                <a:latin typeface="Helvetica" pitchFamily="2" charset="0"/>
              </a:rPr>
              <a:t>: </a:t>
            </a:r>
            <a:r>
              <a:rPr lang="ru-RU" dirty="0">
                <a:latin typeface="Helvetica" pitchFamily="2" charset="0"/>
              </a:rPr>
              <a:t>обработать входные данные и предоставить выходные данные</a:t>
            </a:r>
            <a:r>
              <a:rPr lang="en-US" dirty="0">
                <a:latin typeface="Helvetica" pitchFamily="2" charset="0"/>
              </a:rPr>
              <a:t>.</a:t>
            </a:r>
            <a:endParaRPr lang="ru-RU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3197840"/>
            <a:ext cx="4435935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dirty="0">
                <a:latin typeface="Helvetica" pitchFamily="2" charset="0"/>
              </a:rPr>
              <a:t>Сама программа может содержать несколько текстовых файлов</a:t>
            </a:r>
            <a:r>
              <a:rPr lang="en-US" dirty="0">
                <a:latin typeface="Helvetica" pitchFamily="2" charset="0"/>
              </a:rPr>
              <a:t>, </a:t>
            </a:r>
            <a:r>
              <a:rPr lang="ru-RU" dirty="0">
                <a:latin typeface="Helvetica" pitchFamily="2" charset="0"/>
              </a:rPr>
              <a:t>и не только текстовых</a:t>
            </a:r>
            <a:r>
              <a:rPr lang="en-US" dirty="0">
                <a:latin typeface="Helvetica" pitchFamily="2" charset="0"/>
              </a:rPr>
              <a:t>, </a:t>
            </a:r>
            <a:r>
              <a:rPr lang="ru-RU" dirty="0">
                <a:latin typeface="Helvetica" pitchFamily="2" charset="0"/>
              </a:rPr>
              <a:t>вообще</a:t>
            </a:r>
            <a:r>
              <a:rPr lang="en-US" dirty="0">
                <a:latin typeface="Helvetica" pitchFamily="2" charset="0"/>
              </a:rPr>
              <a:t>.</a:t>
            </a:r>
            <a:endParaRPr lang="ru-RU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1803791"/>
            <a:ext cx="4435935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Текст программы состоит из инструкций</a:t>
            </a:r>
            <a:r>
              <a:rPr lang="en-US" dirty="0">
                <a:latin typeface="Helvetica" pitchFamily="2" charset="0"/>
                <a:ea typeface="+mj-ea"/>
                <a:cs typeface="+mj-cs"/>
                <a:sym typeface="Calibri"/>
              </a:rPr>
              <a:t>,</a:t>
            </a:r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 которые выполняются при запуске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3710144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Что такое инструкция</a:t>
            </a:r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258850"/>
            <a:ext cx="9726295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Задача:</a:t>
            </a:r>
          </a:p>
          <a:p>
            <a:pPr hangingPunct="0"/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Дмитрий хочет поиграть в футбол. Какую последовательность действий ему требуется выполнить?</a:t>
            </a:r>
            <a:endParaRPr kumimoji="0" lang="en-RU" sz="1800" b="0" i="0" u="none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860567" y="2695794"/>
            <a:ext cx="3451225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 hangingPunct="0">
              <a:buFont typeface="+mj-lt"/>
              <a:buAutoNum type="arabicPeriod"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Одеться</a:t>
            </a:r>
          </a:p>
          <a:p>
            <a:pPr marL="342900" indent="-342900" hangingPunct="0">
              <a:buFont typeface="+mj-lt"/>
              <a:buAutoNum type="arabicPeriod"/>
            </a:pPr>
            <a:r>
              <a:rPr lang="ru-RU" sz="1400" dirty="0">
                <a:latin typeface="Helvetica" pitchFamily="2" charset="0"/>
                <a:ea typeface="+mj-ea"/>
                <a:cs typeface="+mj-cs"/>
                <a:sym typeface="Calibri"/>
              </a:rPr>
              <a:t>Взять мяч</a:t>
            </a:r>
          </a:p>
          <a:p>
            <a:pPr marL="342900" indent="-342900" hangingPunct="0">
              <a:buFont typeface="+mj-lt"/>
              <a:buAutoNum type="arabicPeriod"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Выйти</a:t>
            </a:r>
            <a:r>
              <a:rPr kumimoji="0" lang="ru-RU" sz="1400" b="0" i="0" u="none" strike="noStrike" cap="none" spc="0" normalizeH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 на улицу</a:t>
            </a:r>
          </a:p>
          <a:p>
            <a:pPr marL="342900" indent="-342900" hangingPunct="0">
              <a:buFont typeface="+mj-lt"/>
              <a:buAutoNum type="arabicPeriod"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Поставить</a:t>
            </a:r>
            <a:r>
              <a:rPr kumimoji="0" lang="ru-RU" sz="1400" b="0" i="0" u="none" strike="noStrike" cap="none" spc="0" normalizeH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 мяч на поле</a:t>
            </a:r>
          </a:p>
          <a:p>
            <a:pPr marL="342900" indent="-342900" hangingPunct="0">
              <a:buFont typeface="+mj-lt"/>
              <a:buAutoNum type="arabicPeriod"/>
            </a:pPr>
            <a:r>
              <a:rPr lang="ru-RU" sz="1400" baseline="0" dirty="0">
                <a:latin typeface="Helvetica" pitchFamily="2" charset="0"/>
                <a:ea typeface="+mj-ea"/>
                <a:cs typeface="+mj-cs"/>
                <a:sym typeface="Calibri"/>
              </a:rPr>
              <a:t>Разогнаться</a:t>
            </a:r>
            <a:r>
              <a:rPr lang="ru-RU" sz="1400" dirty="0">
                <a:latin typeface="Helvetica" pitchFamily="2" charset="0"/>
                <a:ea typeface="+mj-ea"/>
                <a:cs typeface="+mj-cs"/>
                <a:sym typeface="Calibri"/>
              </a:rPr>
              <a:t> и п</a:t>
            </a:r>
            <a:r>
              <a:rPr lang="ru-RU" sz="1400" baseline="0" dirty="0">
                <a:latin typeface="Helvetica" pitchFamily="2" charset="0"/>
                <a:ea typeface="+mj-ea"/>
                <a:cs typeface="+mj-cs"/>
                <a:sym typeface="Calibri"/>
              </a:rPr>
              <a:t>нуть мяч в ворота</a:t>
            </a:r>
            <a:endParaRPr kumimoji="0" lang="en-RU" sz="1400" b="0" i="0" u="none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4594403"/>
            <a:ext cx="9726295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kumimoji="0" lang="ru-RU" sz="1800" b="0" i="0" u="none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Каждая</a:t>
            </a:r>
            <a:r>
              <a:rPr kumimoji="0" lang="ru-RU" sz="1800" b="0" i="0" u="none" strike="noStrike" cap="none" spc="0" normalizeH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 из этих операций является </a:t>
            </a:r>
            <a:r>
              <a:rPr kumimoji="0" lang="ru-RU" sz="1800" i="1" u="none" strike="noStrike" cap="none" spc="0" normalizeH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инструкцией</a:t>
            </a:r>
            <a:r>
              <a:rPr kumimoji="0" lang="ru-RU" sz="1800" b="0" i="0" u="none" strike="noStrike" cap="none" spc="0" normalizeH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или, </a:t>
            </a:r>
            <a:r>
              <a:rPr kumimoji="0" lang="ru-RU" sz="1800" b="0" i="0" u="none" strike="noStrike" cap="none" spc="0" normalizeH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иными словами, </a:t>
            </a:r>
            <a:r>
              <a:rPr kumimoji="0" lang="ru-RU" sz="1800" b="0" i="1" u="none" strike="noStrike" cap="none" spc="0" normalizeH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действием</a:t>
            </a:r>
            <a:r>
              <a:rPr kumimoji="0" lang="ru-RU" sz="1800" b="0" i="0" u="none" strike="noStrike" cap="none" spc="0" normalizeH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 или </a:t>
            </a:r>
            <a:r>
              <a:rPr kumimoji="0" lang="ru-RU" sz="1800" b="0" i="1" u="none" strike="noStrike" cap="none" spc="0" normalizeH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операцией</a:t>
            </a:r>
            <a:endParaRPr kumimoji="0" lang="en-RU" sz="1800" b="0" i="1" u="none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4160187" y="2695794"/>
            <a:ext cx="2752436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 hangingPunct="0">
              <a:buFont typeface="+mj-lt"/>
              <a:buAutoNum type="arabicPeriod"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Наклониться</a:t>
            </a:r>
          </a:p>
          <a:p>
            <a:pPr marL="342900" indent="-342900" hangingPunct="0">
              <a:buFont typeface="+mj-lt"/>
              <a:buAutoNum type="arabicPeriod"/>
            </a:pPr>
            <a:r>
              <a:rPr lang="ru-RU" sz="1400" dirty="0">
                <a:latin typeface="Helvetica" pitchFamily="2" charset="0"/>
                <a:ea typeface="+mj-ea"/>
                <a:cs typeface="+mj-cs"/>
                <a:sym typeface="Calibri"/>
              </a:rPr>
              <a:t>Вытянуть руки</a:t>
            </a:r>
          </a:p>
          <a:p>
            <a:pPr marL="342900" indent="-342900" hangingPunct="0">
              <a:buFont typeface="+mj-lt"/>
              <a:buAutoNum type="arabicPeriod"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Опустить</a:t>
            </a:r>
            <a:r>
              <a:rPr kumimoji="0" lang="ru-RU" sz="1400" b="0" i="0" u="none" strike="noStrike" cap="none" spc="0" normalizeH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 мяч на землю</a:t>
            </a:r>
          </a:p>
          <a:p>
            <a:pPr marL="342900" indent="-342900" hangingPunct="0">
              <a:buFont typeface="+mj-lt"/>
              <a:buAutoNum type="arabicPeriod"/>
            </a:pPr>
            <a:r>
              <a:rPr lang="ru-RU" sz="1400" baseline="0" dirty="0">
                <a:latin typeface="Helvetica" pitchFamily="2" charset="0"/>
                <a:ea typeface="+mj-ea"/>
                <a:cs typeface="+mj-cs"/>
                <a:sym typeface="Calibri"/>
              </a:rPr>
              <a:t>Отпустить</a:t>
            </a:r>
            <a:r>
              <a:rPr lang="ru-RU" sz="1400" dirty="0">
                <a:latin typeface="Helvetica" pitchFamily="2" charset="0"/>
                <a:ea typeface="+mj-ea"/>
                <a:cs typeface="+mj-cs"/>
                <a:sym typeface="Calibri"/>
              </a:rPr>
              <a:t> мяч</a:t>
            </a:r>
          </a:p>
          <a:p>
            <a:pPr marL="342900" indent="-342900" hangingPunct="0">
              <a:buFont typeface="+mj-lt"/>
              <a:buAutoNum type="arabicPeriod"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Вернуться</a:t>
            </a:r>
            <a:r>
              <a:rPr kumimoji="0" lang="ru-RU" sz="1400" b="0" i="0" u="none" strike="noStrike" cap="none" spc="0" normalizeH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 в начальное положение</a:t>
            </a:r>
            <a:endParaRPr kumimoji="0" lang="ru-RU" sz="1400" b="0" i="0" u="none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001164" y="3164489"/>
            <a:ext cx="275243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 hangingPunct="0">
              <a:buFont typeface="+mj-lt"/>
              <a:buAutoNum type="arabicPeriod"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Сократить</a:t>
            </a:r>
            <a:r>
              <a:rPr kumimoji="0" lang="ru-RU" sz="1400" b="0" i="0" u="none" strike="noStrike" cap="none" spc="0" normalizeH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 мышцу А</a:t>
            </a:r>
          </a:p>
          <a:p>
            <a:pPr marL="342900" indent="-342900" hangingPunct="0">
              <a:buFont typeface="+mj-lt"/>
              <a:buAutoNum type="arabicPeriod"/>
            </a:pPr>
            <a:r>
              <a:rPr lang="ru-RU" sz="1400" baseline="0" dirty="0">
                <a:latin typeface="Helvetica" pitchFamily="2" charset="0"/>
                <a:ea typeface="+mj-ea"/>
                <a:cs typeface="+mj-cs"/>
                <a:sym typeface="Calibri"/>
              </a:rPr>
              <a:t>Расслабить</a:t>
            </a:r>
            <a:r>
              <a:rPr lang="ru-RU" sz="1400" dirty="0">
                <a:latin typeface="Helvetica" pitchFamily="2" charset="0"/>
                <a:ea typeface="+mj-ea"/>
                <a:cs typeface="+mj-cs"/>
                <a:sym typeface="Calibri"/>
              </a:rPr>
              <a:t> мышцу Б</a:t>
            </a:r>
            <a:endParaRPr kumimoji="0" lang="ru-RU" sz="1400" b="0" i="0" u="none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9328729" y="3164489"/>
            <a:ext cx="275243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 hangingPunct="0">
              <a:buFont typeface="+mj-lt"/>
              <a:buAutoNum type="arabicPeriod"/>
            </a:pPr>
            <a:r>
              <a:rPr lang="ru-RU" sz="1400" dirty="0">
                <a:latin typeface="Helvetica" pitchFamily="2" charset="0"/>
                <a:ea typeface="+mj-ea"/>
                <a:cs typeface="+mj-cs"/>
                <a:sym typeface="Calibri"/>
              </a:rPr>
              <a:t>Активизировать нейрон 1</a:t>
            </a:r>
          </a:p>
          <a:p>
            <a:pPr marL="342900" indent="-342900" hangingPunct="0">
              <a:buFont typeface="+mj-lt"/>
              <a:buAutoNum type="arabicPeriod"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Послать</a:t>
            </a:r>
            <a:r>
              <a:rPr kumimoji="0" lang="ru-RU" sz="1400" b="0" i="0" u="none" strike="noStrike" cap="none" spc="0" normalizeH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 сигнал в нейрон 2</a:t>
            </a:r>
            <a:endParaRPr kumimoji="0" lang="ru-RU" sz="1400" b="0" i="0" u="none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4117828" y="2695794"/>
            <a:ext cx="101600" cy="1306763"/>
          </a:xfrm>
          <a:prstGeom prst="leftBrac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 flipV="1">
            <a:off x="3186545" y="3352800"/>
            <a:ext cx="858982" cy="114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Левая фигурная скобка 17"/>
          <p:cNvSpPr/>
          <p:nvPr/>
        </p:nvSpPr>
        <p:spPr>
          <a:xfrm>
            <a:off x="6954982" y="3205019"/>
            <a:ext cx="92364" cy="442158"/>
          </a:xfrm>
          <a:prstGeom prst="leftBrac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19" name="Прямая со стрелкой 18"/>
          <p:cNvCxnSpPr>
            <a:endCxn id="8" idx="3"/>
          </p:cNvCxnSpPr>
          <p:nvPr/>
        </p:nvCxnSpPr>
        <p:spPr>
          <a:xfrm>
            <a:off x="6574702" y="3280568"/>
            <a:ext cx="337921" cy="107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Левая фигурная скобка 23"/>
          <p:cNvSpPr/>
          <p:nvPr/>
        </p:nvSpPr>
        <p:spPr>
          <a:xfrm>
            <a:off x="9282547" y="3205019"/>
            <a:ext cx="92364" cy="442158"/>
          </a:xfrm>
          <a:prstGeom prst="leftBrac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9069316" y="3352800"/>
            <a:ext cx="170872" cy="35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5509413"/>
            <a:ext cx="9726295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kumimoji="0" lang="ru-RU" sz="1800" b="0" i="0" u="none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Казалось бы, задача</a:t>
            </a:r>
            <a:r>
              <a:rPr kumimoji="0" lang="ru-RU" sz="1800" b="0" i="0" u="none" strike="noStrike" cap="none" spc="0" normalizeH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 была решена, но каждый раз решение можно было расписать подробнее. Нельзя было точно утверждать, что программа закончена и </a:t>
            </a:r>
            <a:r>
              <a:rPr lang="ru-RU" dirty="0">
                <a:latin typeface="Helvetica" pitchFamily="2" charset="0"/>
                <a:sym typeface="Calibri"/>
              </a:rPr>
              <a:t>готова к выполнению</a:t>
            </a:r>
            <a:r>
              <a:rPr kumimoji="0" lang="ru-RU" sz="1800" b="0" i="0" u="none" strike="noStrike" cap="none" spc="0" normalizeH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. Почему? </a:t>
            </a:r>
            <a:endParaRPr kumimoji="0" lang="en-RU" sz="1800" b="0" i="1" u="none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9995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8" grpId="0" animBg="1"/>
      <p:bldP spid="24" grpId="0" animBg="1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Что такое инструкция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95912" y="1774528"/>
            <a:ext cx="3451225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 hangingPunct="0">
              <a:buFont typeface="+mj-lt"/>
              <a:buAutoNum type="arabicPeriod"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Одеться</a:t>
            </a:r>
          </a:p>
          <a:p>
            <a:pPr marL="342900" indent="-342900" hangingPunct="0">
              <a:buFont typeface="+mj-lt"/>
              <a:buAutoNum type="arabicPeriod"/>
            </a:pPr>
            <a:r>
              <a:rPr lang="ru-RU" sz="1400" dirty="0">
                <a:latin typeface="Helvetica" pitchFamily="2" charset="0"/>
                <a:ea typeface="+mj-ea"/>
                <a:cs typeface="+mj-cs"/>
                <a:sym typeface="Calibri"/>
              </a:rPr>
              <a:t>Взять мяч</a:t>
            </a:r>
          </a:p>
          <a:p>
            <a:pPr marL="342900" indent="-342900" hangingPunct="0">
              <a:buFont typeface="+mj-lt"/>
              <a:buAutoNum type="arabicPeriod"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Выйти</a:t>
            </a:r>
            <a:r>
              <a:rPr kumimoji="0" lang="ru-RU" sz="1400" b="0" i="0" u="none" strike="noStrike" cap="none" spc="0" normalizeH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 на улицу</a:t>
            </a:r>
          </a:p>
          <a:p>
            <a:pPr marL="342900" indent="-342900" hangingPunct="0">
              <a:buFont typeface="+mj-lt"/>
              <a:buAutoNum type="arabicPeriod"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Поставить</a:t>
            </a:r>
            <a:r>
              <a:rPr kumimoji="0" lang="ru-RU" sz="1400" b="0" i="0" u="none" strike="noStrike" cap="none" spc="0" normalizeH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 мяч на поле</a:t>
            </a:r>
          </a:p>
          <a:p>
            <a:pPr marL="342900" indent="-342900" hangingPunct="0">
              <a:buFont typeface="+mj-lt"/>
              <a:buAutoNum type="arabicPeriod"/>
            </a:pPr>
            <a:r>
              <a:rPr lang="ru-RU" sz="1400" baseline="0" dirty="0">
                <a:latin typeface="Helvetica" pitchFamily="2" charset="0"/>
                <a:ea typeface="+mj-ea"/>
                <a:cs typeface="+mj-cs"/>
                <a:sym typeface="Calibri"/>
              </a:rPr>
              <a:t>Разогнаться</a:t>
            </a:r>
            <a:r>
              <a:rPr lang="ru-RU" sz="1400" dirty="0">
                <a:latin typeface="Helvetica" pitchFamily="2" charset="0"/>
                <a:ea typeface="+mj-ea"/>
                <a:cs typeface="+mj-cs"/>
                <a:sym typeface="Calibri"/>
              </a:rPr>
              <a:t> и п</a:t>
            </a:r>
            <a:r>
              <a:rPr lang="ru-RU" sz="1400" baseline="0" dirty="0">
                <a:latin typeface="Helvetica" pitchFamily="2" charset="0"/>
                <a:ea typeface="+mj-ea"/>
                <a:cs typeface="+mj-cs"/>
                <a:sym typeface="Calibri"/>
              </a:rPr>
              <a:t>нуть мяч в ворота</a:t>
            </a:r>
            <a:endParaRPr kumimoji="0" lang="en-RU" sz="1400" b="0" i="0" u="none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19183" y="3861926"/>
            <a:ext cx="9726295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kumimoji="0" lang="ru-RU" sz="1800" b="0" i="0" u="none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Мы начали составлять программу </a:t>
            </a:r>
            <a:r>
              <a:rPr kumimoji="0" lang="ru-RU" sz="1800" b="0" i="1" u="none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сверху</a:t>
            </a:r>
            <a:r>
              <a:rPr kumimoji="0" lang="ru-RU" sz="1800" b="0" i="0" u="none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,</a:t>
            </a:r>
            <a:r>
              <a:rPr kumimoji="0" lang="ru-RU" sz="1800" b="0" i="0" u="none" strike="noStrike" cap="none" spc="0" normalizeH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 с самых общих инструкций.</a:t>
            </a:r>
          </a:p>
          <a:p>
            <a:pPr hangingPunct="0"/>
            <a:r>
              <a:rPr lang="ru-RU" baseline="0" dirty="0">
                <a:latin typeface="Helvetica" pitchFamily="2" charset="0"/>
                <a:ea typeface="+mj-ea"/>
                <a:cs typeface="+mj-cs"/>
                <a:sym typeface="Calibri"/>
              </a:rPr>
              <a:t>После,</a:t>
            </a:r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 стали спускаться вниз, разбивая каждую инструкцию подробнее на более маленькие.</a:t>
            </a:r>
            <a:endParaRPr kumimoji="0" lang="en-RU" sz="1800" b="0" i="1" u="none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4095532" y="1774528"/>
            <a:ext cx="2752436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 hangingPunct="0">
              <a:buFont typeface="+mj-lt"/>
              <a:buAutoNum type="arabicPeriod"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Наклониться</a:t>
            </a:r>
          </a:p>
          <a:p>
            <a:pPr marL="342900" indent="-342900" hangingPunct="0">
              <a:buFont typeface="+mj-lt"/>
              <a:buAutoNum type="arabicPeriod"/>
            </a:pPr>
            <a:r>
              <a:rPr lang="ru-RU" sz="1400" dirty="0">
                <a:latin typeface="Helvetica" pitchFamily="2" charset="0"/>
                <a:ea typeface="+mj-ea"/>
                <a:cs typeface="+mj-cs"/>
                <a:sym typeface="Calibri"/>
              </a:rPr>
              <a:t>Вытянуть руки</a:t>
            </a:r>
          </a:p>
          <a:p>
            <a:pPr marL="342900" indent="-342900" hangingPunct="0">
              <a:buFont typeface="+mj-lt"/>
              <a:buAutoNum type="arabicPeriod"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Опустить</a:t>
            </a:r>
            <a:r>
              <a:rPr kumimoji="0" lang="ru-RU" sz="1400" b="0" i="0" u="none" strike="noStrike" cap="none" spc="0" normalizeH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 мяч на землю</a:t>
            </a:r>
          </a:p>
          <a:p>
            <a:pPr marL="342900" indent="-342900" hangingPunct="0">
              <a:buFont typeface="+mj-lt"/>
              <a:buAutoNum type="arabicPeriod"/>
            </a:pPr>
            <a:r>
              <a:rPr lang="ru-RU" sz="1400" baseline="0" dirty="0">
                <a:latin typeface="Helvetica" pitchFamily="2" charset="0"/>
                <a:ea typeface="+mj-ea"/>
                <a:cs typeface="+mj-cs"/>
                <a:sym typeface="Calibri"/>
              </a:rPr>
              <a:t>Отпустить</a:t>
            </a:r>
            <a:r>
              <a:rPr lang="ru-RU" sz="1400" dirty="0">
                <a:latin typeface="Helvetica" pitchFamily="2" charset="0"/>
                <a:ea typeface="+mj-ea"/>
                <a:cs typeface="+mj-cs"/>
                <a:sym typeface="Calibri"/>
              </a:rPr>
              <a:t> мяч</a:t>
            </a:r>
          </a:p>
          <a:p>
            <a:pPr marL="342900" indent="-342900" hangingPunct="0">
              <a:buFont typeface="+mj-lt"/>
              <a:buAutoNum type="arabicPeriod"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Вернуться</a:t>
            </a:r>
            <a:r>
              <a:rPr kumimoji="0" lang="ru-RU" sz="1400" b="0" i="0" u="none" strike="noStrike" cap="none" spc="0" normalizeH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 в начальное положение</a:t>
            </a:r>
            <a:endParaRPr kumimoji="0" lang="ru-RU" sz="1400" b="0" i="0" u="none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936509" y="2243223"/>
            <a:ext cx="275243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 hangingPunct="0">
              <a:buFont typeface="+mj-lt"/>
              <a:buAutoNum type="arabicPeriod"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Сократить</a:t>
            </a:r>
            <a:r>
              <a:rPr kumimoji="0" lang="ru-RU" sz="1400" b="0" i="0" u="none" strike="noStrike" cap="none" spc="0" normalizeH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 мышцу А</a:t>
            </a:r>
          </a:p>
          <a:p>
            <a:pPr marL="342900" indent="-342900" hangingPunct="0">
              <a:buFont typeface="+mj-lt"/>
              <a:buAutoNum type="arabicPeriod"/>
            </a:pPr>
            <a:r>
              <a:rPr lang="ru-RU" sz="1400" baseline="0" dirty="0">
                <a:latin typeface="Helvetica" pitchFamily="2" charset="0"/>
                <a:ea typeface="+mj-ea"/>
                <a:cs typeface="+mj-cs"/>
                <a:sym typeface="Calibri"/>
              </a:rPr>
              <a:t>Расслабить</a:t>
            </a:r>
            <a:r>
              <a:rPr lang="ru-RU" sz="1400" dirty="0">
                <a:latin typeface="Helvetica" pitchFamily="2" charset="0"/>
                <a:ea typeface="+mj-ea"/>
                <a:cs typeface="+mj-cs"/>
                <a:sym typeface="Calibri"/>
              </a:rPr>
              <a:t> мышцу Б</a:t>
            </a:r>
            <a:endParaRPr kumimoji="0" lang="ru-RU" sz="1400" b="0" i="0" u="none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9264074" y="2243223"/>
            <a:ext cx="275243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 hangingPunct="0">
              <a:buFont typeface="+mj-lt"/>
              <a:buAutoNum type="arabicPeriod"/>
            </a:pPr>
            <a:r>
              <a:rPr lang="ru-RU" sz="1400" dirty="0">
                <a:latin typeface="Helvetica" pitchFamily="2" charset="0"/>
                <a:ea typeface="+mj-ea"/>
                <a:cs typeface="+mj-cs"/>
                <a:sym typeface="Calibri"/>
              </a:rPr>
              <a:t>Активизировать нейрон 1</a:t>
            </a:r>
          </a:p>
          <a:p>
            <a:pPr marL="342900" indent="-342900" hangingPunct="0">
              <a:buFont typeface="+mj-lt"/>
              <a:buAutoNum type="arabicPeriod"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Послать</a:t>
            </a:r>
            <a:r>
              <a:rPr kumimoji="0" lang="ru-RU" sz="1400" b="0" i="0" u="none" strike="noStrike" cap="none" spc="0" normalizeH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 сигнал в нейрон 2</a:t>
            </a:r>
            <a:endParaRPr kumimoji="0" lang="ru-RU" sz="1400" b="0" i="0" u="none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4053173" y="1774528"/>
            <a:ext cx="101600" cy="1306763"/>
          </a:xfrm>
          <a:prstGeom prst="leftBrac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 flipV="1">
            <a:off x="3121890" y="2431534"/>
            <a:ext cx="858982" cy="114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Левая фигурная скобка 17"/>
          <p:cNvSpPr/>
          <p:nvPr/>
        </p:nvSpPr>
        <p:spPr>
          <a:xfrm>
            <a:off x="6890327" y="2283753"/>
            <a:ext cx="92364" cy="442158"/>
          </a:xfrm>
          <a:prstGeom prst="leftBrac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19" name="Прямая со стрелкой 18"/>
          <p:cNvCxnSpPr>
            <a:endCxn id="8" idx="3"/>
          </p:cNvCxnSpPr>
          <p:nvPr/>
        </p:nvCxnSpPr>
        <p:spPr>
          <a:xfrm>
            <a:off x="6510047" y="2359302"/>
            <a:ext cx="337921" cy="107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Левая фигурная скобка 23"/>
          <p:cNvSpPr/>
          <p:nvPr/>
        </p:nvSpPr>
        <p:spPr>
          <a:xfrm>
            <a:off x="9217892" y="2283753"/>
            <a:ext cx="92364" cy="442158"/>
          </a:xfrm>
          <a:prstGeom prst="leftBrac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9004661" y="2431534"/>
            <a:ext cx="170872" cy="35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19183" y="5490418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kumimoji="0" lang="ru-RU" sz="1800" b="0" i="0" u="none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Начало – </a:t>
            </a:r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п</a:t>
            </a:r>
            <a:r>
              <a:rPr kumimoji="0" lang="ru-RU" sz="1800" b="0" i="0" u="none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отолок – мы вольны выбрать</a:t>
            </a:r>
            <a:r>
              <a:rPr kumimoji="0" lang="ru-RU" sz="1800" b="0" i="0" u="none" strike="noStrike" cap="none" spc="0" normalizeH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 для себя </a:t>
            </a:r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сами. </a:t>
            </a:r>
            <a:r>
              <a:rPr kumimoji="0" lang="ru-RU" sz="1800" b="0" i="0" u="none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Но где же пол?</a:t>
            </a:r>
            <a:endParaRPr kumimoji="0" lang="en-RU" sz="1800" b="0" i="1" u="none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76751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Что такое инструкция</a:t>
            </a:r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/>
              <p:nvPr/>
            </p:nvSpPr>
            <p:spPr>
              <a:xfrm>
                <a:off x="1803023" y="3731616"/>
                <a:ext cx="2233269" cy="16004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342900" indent="-342900" hangingPunct="0">
                  <a:buFont typeface="+mj-lt"/>
                  <a:buAutoNum type="arabicPeriod"/>
                </a:pPr>
                <a:r>
                  <a:rPr kumimoji="0" lang="ru-RU" sz="1400" b="0" i="0" u="none" strike="noStrike" cap="none" spc="0" normalizeH="0" baseline="0" dirty="0">
                    <a:ln>
                      <a:noFill/>
                    </a:ln>
                    <a:effectLst/>
                    <a:uFillTx/>
                    <a:latin typeface="Helvetica" pitchFamily="2" charset="0"/>
                    <a:ea typeface="+mj-ea"/>
                    <a:cs typeface="+mj-cs"/>
                    <a:sym typeface="Calibri"/>
                  </a:rPr>
                  <a:t>Ввести число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𝑎</m:t>
                    </m:r>
                  </m:oMath>
                </a14:m>
                <a:endParaRPr kumimoji="0" lang="ru-RU" sz="1400" b="0" i="0" u="none" strike="noStrike" cap="none" spc="0" normalizeH="0" baseline="0" dirty="0">
                  <a:ln>
                    <a:noFill/>
                  </a:ln>
                  <a:effectLst/>
                  <a:uFillTx/>
                  <a:latin typeface="Helvetica" pitchFamily="2" charset="0"/>
                  <a:ea typeface="+mj-ea"/>
                  <a:cs typeface="+mj-cs"/>
                  <a:sym typeface="Calibri"/>
                </a:endParaRPr>
              </a:p>
              <a:p>
                <a:pPr marL="342900" indent="-342900" hangingPunct="0">
                  <a:buFont typeface="+mj-lt"/>
                  <a:buAutoNum type="arabicPeriod"/>
                </a:pPr>
                <a:r>
                  <a:rPr lang="ru-RU" sz="1400" dirty="0">
                    <a:latin typeface="Helvetica" pitchFamily="2" charset="0"/>
                    <a:ea typeface="+mj-ea"/>
                    <a:cs typeface="+mj-cs"/>
                    <a:sym typeface="Calibri"/>
                  </a:rPr>
                  <a:t>Нажать </a:t>
                </a:r>
                <a:r>
                  <a:rPr lang="en-US" sz="1400" dirty="0">
                    <a:latin typeface="Helvetica" pitchFamily="2" charset="0"/>
                    <a:ea typeface="+mj-ea"/>
                    <a:cs typeface="+mj-cs"/>
                    <a:sym typeface="Calibri"/>
                  </a:rPr>
                  <a:t>“</a:t>
                </a:r>
                <a:r>
                  <a:rPr lang="ru-RU" sz="1400" dirty="0">
                    <a:latin typeface="Helvetica" pitchFamily="2" charset="0"/>
                    <a:ea typeface="+mj-ea"/>
                    <a:cs typeface="+mj-cs"/>
                    <a:sym typeface="Calibri"/>
                  </a:rPr>
                  <a:t>+</a:t>
                </a:r>
                <a:r>
                  <a:rPr lang="en-US" sz="1400" dirty="0">
                    <a:latin typeface="Helvetica" pitchFamily="2" charset="0"/>
                    <a:ea typeface="+mj-ea"/>
                    <a:cs typeface="+mj-cs"/>
                    <a:sym typeface="Calibri"/>
                  </a:rPr>
                  <a:t>”</a:t>
                </a:r>
                <a:endParaRPr lang="ru-RU" sz="1400" dirty="0">
                  <a:latin typeface="Helvetica" pitchFamily="2" charset="0"/>
                  <a:ea typeface="+mj-ea"/>
                  <a:cs typeface="+mj-cs"/>
                  <a:sym typeface="Calibri"/>
                </a:endParaRPr>
              </a:p>
              <a:p>
                <a:pPr marL="342900" indent="-342900" hangingPunct="0">
                  <a:buFont typeface="+mj-lt"/>
                  <a:buAutoNum type="arabicPeriod"/>
                </a:pPr>
                <a:r>
                  <a:rPr kumimoji="0" lang="ru-RU" sz="1400" b="0" i="0" u="none" strike="noStrike" cap="none" spc="0" normalizeH="0" dirty="0">
                    <a:ln>
                      <a:noFill/>
                    </a:ln>
                    <a:effectLst/>
                    <a:uFillTx/>
                    <a:latin typeface="Helvetica" pitchFamily="2" charset="0"/>
                    <a:ea typeface="+mj-ea"/>
                    <a:cs typeface="+mj-cs"/>
                    <a:sym typeface="Calibri"/>
                  </a:rPr>
                  <a:t>Ввести число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cap="none" spc="0" normalizeH="0" dirty="0" smtClean="0">
                        <a:ln>
                          <a:noFill/>
                        </a:ln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𝑏</m:t>
                    </m:r>
                  </m:oMath>
                </a14:m>
                <a:endParaRPr kumimoji="0" lang="ru-RU" sz="1400" b="0" i="0" u="none" strike="noStrike" cap="none" spc="0" normalizeH="0" dirty="0">
                  <a:ln>
                    <a:noFill/>
                  </a:ln>
                  <a:effectLst/>
                  <a:uFillTx/>
                  <a:latin typeface="Helvetica" pitchFamily="2" charset="0"/>
                  <a:ea typeface="+mj-ea"/>
                  <a:cs typeface="+mj-cs"/>
                  <a:sym typeface="Calibri"/>
                </a:endParaRPr>
              </a:p>
              <a:p>
                <a:pPr marL="342900" indent="-342900" hangingPunct="0">
                  <a:buFont typeface="+mj-lt"/>
                  <a:buAutoNum type="arabicPeriod"/>
                </a:pPr>
                <a:r>
                  <a:rPr lang="ru-RU" sz="1400" dirty="0">
                    <a:latin typeface="Helvetica" pitchFamily="2" charset="0"/>
                    <a:ea typeface="+mj-ea"/>
                    <a:cs typeface="+mj-cs"/>
                    <a:sym typeface="Calibri"/>
                  </a:rPr>
                  <a:t>Нажать </a:t>
                </a:r>
                <a:r>
                  <a:rPr lang="en-US" sz="1400" dirty="0">
                    <a:latin typeface="Helvetica" pitchFamily="2" charset="0"/>
                    <a:ea typeface="+mj-ea"/>
                    <a:cs typeface="+mj-cs"/>
                    <a:sym typeface="Calibri"/>
                  </a:rPr>
                  <a:t>“=”</a:t>
                </a:r>
              </a:p>
              <a:p>
                <a:pPr marL="342900" indent="-342900" hangingPunct="0">
                  <a:buFont typeface="+mj-lt"/>
                  <a:buAutoNum type="arabicPeriod"/>
                </a:pPr>
                <a:r>
                  <a:rPr lang="ru-RU" sz="1400" dirty="0">
                    <a:latin typeface="Helvetica" pitchFamily="2" charset="0"/>
                    <a:ea typeface="+mj-ea"/>
                    <a:cs typeface="+mj-cs"/>
                    <a:sym typeface="Calibri"/>
                  </a:rPr>
                  <a:t>Нажать </a:t>
                </a:r>
                <a:r>
                  <a:rPr lang="en-US" sz="1400" dirty="0">
                    <a:latin typeface="Helvetica" pitchFamily="2" charset="0"/>
                    <a:ea typeface="+mj-ea"/>
                    <a:cs typeface="+mj-cs"/>
                    <a:sym typeface="Calibri"/>
                  </a:rPr>
                  <a:t>“/”</a:t>
                </a:r>
                <a:endParaRPr kumimoji="0" lang="ru-RU" sz="1400" b="0" i="0" u="none" strike="noStrike" cap="none" spc="0" normalizeH="0" dirty="0">
                  <a:ln>
                    <a:noFill/>
                  </a:ln>
                  <a:effectLst/>
                  <a:uFillTx/>
                  <a:latin typeface="Helvetica" pitchFamily="2" charset="0"/>
                  <a:ea typeface="+mj-ea"/>
                  <a:cs typeface="+mj-cs"/>
                  <a:sym typeface="Calibri"/>
                </a:endParaRPr>
              </a:p>
              <a:p>
                <a:pPr marL="342900" indent="-342900" hangingPunct="0">
                  <a:buFont typeface="+mj-lt"/>
                  <a:buAutoNum type="arabicPeriod"/>
                </a:pPr>
                <a:r>
                  <a:rPr lang="ru-RU" sz="1400" dirty="0">
                    <a:latin typeface="Helvetica" pitchFamily="2" charset="0"/>
                    <a:ea typeface="+mj-ea"/>
                    <a:cs typeface="+mj-cs"/>
                    <a:sym typeface="Calibri"/>
                  </a:rPr>
                  <a:t>Ввести число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𝑐</m:t>
                    </m:r>
                  </m:oMath>
                </a14:m>
                <a:endParaRPr lang="en-US" sz="1400" dirty="0">
                  <a:latin typeface="Helvetica" pitchFamily="2" charset="0"/>
                  <a:ea typeface="+mj-ea"/>
                  <a:cs typeface="+mj-cs"/>
                  <a:sym typeface="Calibri"/>
                </a:endParaRPr>
              </a:p>
              <a:p>
                <a:pPr marL="342900" indent="-342900" hangingPunct="0">
                  <a:buFont typeface="+mj-lt"/>
                  <a:buAutoNum type="arabicPeriod"/>
                </a:pPr>
                <a:r>
                  <a:rPr lang="ru-RU" sz="1400" dirty="0">
                    <a:latin typeface="Helvetica" pitchFamily="2" charset="0"/>
                    <a:ea typeface="+mj-ea"/>
                    <a:cs typeface="+mj-cs"/>
                    <a:sym typeface="Calibri"/>
                  </a:rPr>
                  <a:t>Нажать </a:t>
                </a:r>
                <a:r>
                  <a:rPr lang="en-US" sz="1400" dirty="0">
                    <a:latin typeface="Helvetica" pitchFamily="2" charset="0"/>
                    <a:ea typeface="+mj-ea"/>
                    <a:cs typeface="+mj-cs"/>
                    <a:sym typeface="Calibri"/>
                  </a:rPr>
                  <a:t>“=”</a:t>
                </a:r>
                <a:endParaRPr kumimoji="0" lang="en-RU" sz="1400" b="0" i="0" u="none" strike="noStrike" cap="none" spc="0" normalizeH="0" baseline="0" dirty="0">
                  <a:ln>
                    <a:noFill/>
                  </a:ln>
                  <a:effectLst/>
                  <a:uFillTx/>
                  <a:latin typeface="Helvetica" pitchFamily="2" charset="0"/>
                  <a:ea typeface="+mj-ea"/>
                  <a:cs typeface="+mj-cs"/>
                  <a:sym typeface="Calibri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023" y="3731616"/>
                <a:ext cx="2233269" cy="1600436"/>
              </a:xfrm>
              <a:prstGeom prst="rect">
                <a:avLst/>
              </a:prstGeom>
              <a:blipFill>
                <a:blip r:embed="rId3"/>
                <a:stretch>
                  <a:fillRect l="-2459" t="-760" b="-30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977261" y="1342504"/>
            <a:ext cx="9726295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kumimoji="0" lang="ru-RU" sz="1800" b="0" i="0" u="none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Рассмотрим ещё одну задачу:</a:t>
            </a:r>
            <a:br>
              <a:rPr kumimoji="0" lang="ru-RU" sz="1800" b="0" i="0" u="none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</a:br>
            <a:r>
              <a:rPr kumimoji="0" lang="ru-RU" sz="1800" b="0" i="0" u="none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Пётр</a:t>
            </a:r>
            <a:r>
              <a:rPr kumimoji="0" lang="ru-RU" sz="1800" b="0" i="0" u="none" strike="noStrike" cap="none" spc="0" normalizeH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 решает номер на контрольной</a:t>
            </a:r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 по физике. Для получения ответа ему нужно подставить в итоговую формулу все численные данные и посчитать результат на калькуляторе. Какую последовательность нажатий кнопок ему нужно для этого совершить?</a:t>
            </a:r>
            <a:endParaRPr kumimoji="0" lang="en-RU" sz="1800" b="0" i="1" u="none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548930" y="3775692"/>
            <a:ext cx="2752436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 hangingPunct="0">
              <a:buFont typeface="+mj-lt"/>
              <a:buAutoNum type="arabicPeriod"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Нажать 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“1”</a:t>
            </a:r>
            <a:endParaRPr lang="ru-RU" sz="1400" dirty="0">
              <a:latin typeface="Helvetica" pitchFamily="2" charset="0"/>
              <a:ea typeface="+mj-ea"/>
              <a:cs typeface="+mj-cs"/>
              <a:sym typeface="Calibri"/>
            </a:endParaRPr>
          </a:p>
          <a:p>
            <a:pPr marL="342900" indent="-342900" hangingPunct="0">
              <a:buFont typeface="+mj-lt"/>
              <a:buAutoNum type="arabicPeriod"/>
            </a:pPr>
            <a:r>
              <a:rPr lang="ru-RU" sz="1400" dirty="0">
                <a:latin typeface="Helvetica" pitchFamily="2" charset="0"/>
                <a:ea typeface="+mj-ea"/>
                <a:cs typeface="+mj-cs"/>
                <a:sym typeface="Calibri"/>
              </a:rPr>
              <a:t>Нажать </a:t>
            </a:r>
            <a:r>
              <a:rPr lang="en-US" sz="1400" dirty="0">
                <a:latin typeface="Helvetica" pitchFamily="2" charset="0"/>
                <a:ea typeface="+mj-ea"/>
                <a:cs typeface="+mj-cs"/>
                <a:sym typeface="Calibri"/>
              </a:rPr>
              <a:t>“3”</a:t>
            </a:r>
            <a:endParaRPr kumimoji="0" lang="ru-RU" sz="1400" b="0" i="0" u="none" strike="noStrike" cap="none" spc="0" normalizeH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  <a:p>
            <a:pPr marL="342900" indent="-342900" hangingPunct="0">
              <a:buFont typeface="+mj-lt"/>
              <a:buAutoNum type="arabicPeriod"/>
            </a:pPr>
            <a:r>
              <a:rPr lang="ru-RU" sz="1400" dirty="0">
                <a:latin typeface="Helvetica" pitchFamily="2" charset="0"/>
                <a:ea typeface="+mj-ea"/>
                <a:cs typeface="+mj-cs"/>
                <a:sym typeface="Calibri"/>
              </a:rPr>
              <a:t>Нажать </a:t>
            </a:r>
            <a:r>
              <a:rPr lang="en-US" sz="1400" dirty="0">
                <a:latin typeface="Helvetica" pitchFamily="2" charset="0"/>
                <a:ea typeface="+mj-ea"/>
                <a:cs typeface="+mj-cs"/>
                <a:sym typeface="Calibri"/>
              </a:rPr>
              <a:t>“7”</a:t>
            </a:r>
            <a:endParaRPr lang="ru-RU" sz="1400" dirty="0">
              <a:latin typeface="Helvetica" pitchFamily="2" charset="0"/>
              <a:ea typeface="+mj-ea"/>
              <a:cs typeface="+mj-cs"/>
              <a:sym typeface="Calibri"/>
            </a:endParaRPr>
          </a:p>
          <a:p>
            <a:pPr marL="342900" indent="-342900" hangingPunct="0">
              <a:buFont typeface="+mj-lt"/>
              <a:buAutoNum type="arabicPeriod"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…</a:t>
            </a:r>
            <a:endParaRPr kumimoji="0" lang="ru-RU" sz="1400" b="0" i="0" u="none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  <a:p>
            <a:pPr marL="342900" indent="-342900" hangingPunct="0">
              <a:buFont typeface="+mj-lt"/>
              <a:buAutoNum type="arabicPeriod"/>
            </a:pPr>
            <a:r>
              <a:rPr lang="ru-RU" sz="1400" dirty="0">
                <a:latin typeface="Helvetica" pitchFamily="2" charset="0"/>
                <a:ea typeface="+mj-ea"/>
                <a:cs typeface="+mj-cs"/>
                <a:sym typeface="Calibri"/>
              </a:rPr>
              <a:t>…</a:t>
            </a:r>
            <a:endParaRPr kumimoji="0" lang="ru-RU" sz="1400" b="0" i="0" u="none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6506571" y="3775692"/>
            <a:ext cx="112078" cy="1169549"/>
          </a:xfrm>
          <a:prstGeom prst="leftBrac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13" name="Прямая со стрелкой 12"/>
          <p:cNvCxnSpPr>
            <a:endCxn id="11" idx="1"/>
          </p:cNvCxnSpPr>
          <p:nvPr/>
        </p:nvCxnSpPr>
        <p:spPr>
          <a:xfrm>
            <a:off x="3491345" y="3916218"/>
            <a:ext cx="3015226" cy="444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5603596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Этот алгоритм получился законченным, мы не можем разбивать действия дальше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/>
              <p:nvPr/>
            </p:nvSpPr>
            <p:spPr>
              <a:xfrm>
                <a:off x="994491" y="2951537"/>
                <a:ext cx="9726295" cy="5085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hangingPunct="0"/>
                <a:r>
                  <a:rPr kumimoji="0" lang="ru-RU" sz="1800" b="0" i="0" u="none" strike="noStrike" cap="none" spc="0" normalizeH="0" baseline="0" dirty="0">
                    <a:ln>
                      <a:noFill/>
                    </a:ln>
                    <a:effectLst/>
                    <a:uFillTx/>
                    <a:latin typeface="Helvetica" pitchFamily="2" charset="0"/>
                    <a:ea typeface="+mj-ea"/>
                    <a:cs typeface="+mj-cs"/>
                    <a:sym typeface="Calibri"/>
                  </a:rPr>
                  <a:t>Пусть,</a:t>
                </a:r>
                <a:r>
                  <a:rPr kumimoji="0" lang="ru-RU" sz="1800" b="0" i="0" u="none" strike="noStrike" cap="none" spc="0" normalizeH="0" dirty="0">
                    <a:ln>
                      <a:noFill/>
                    </a:ln>
                    <a:effectLst/>
                    <a:uFillTx/>
                    <a:latin typeface="Helvetica" pitchFamily="2" charset="0"/>
                    <a:ea typeface="+mj-ea"/>
                    <a:cs typeface="+mj-cs"/>
                    <a:sym typeface="Calibri"/>
                  </a:rPr>
                  <a:t> итоговая формула </a:t>
                </a:r>
                <a:r>
                  <a:rPr lang="ru-RU" dirty="0">
                    <a:latin typeface="Helvetica" pitchFamily="2" charset="0"/>
                    <a:ea typeface="+mj-ea"/>
                    <a:cs typeface="+mj-cs"/>
                    <a:sym typeface="Calibri"/>
                  </a:rPr>
                  <a:t>такая:</a:t>
                </a:r>
                <a:r>
                  <a:rPr kumimoji="0" lang="ru-RU" sz="1800" b="0" i="0" u="none" strike="noStrike" cap="none" spc="0" normalizeH="0" dirty="0">
                    <a:ln>
                      <a:noFill/>
                    </a:ln>
                    <a:effectLst/>
                    <a:uFillTx/>
                    <a:latin typeface="Helvetica" pitchFamily="2" charset="0"/>
                    <a:ea typeface="+mj-ea"/>
                    <a:cs typeface="+mj-cs"/>
                    <a:sym typeface="Calibri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1800" b="0" i="1" u="none" strike="noStrike" cap="none" spc="0" normalizeH="0" dirty="0" smtClean="0">
                            <a:ln>
                              <a:noFill/>
                            </a:ln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sym typeface="Calibri"/>
                          </a:rPr>
                          <m:t>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sym typeface="Calibri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sym typeface="Calibri"/>
                          </a:rPr>
                          <m:t>𝑏</m:t>
                        </m:r>
                      </m:num>
                      <m:den>
                        <m:r>
                          <a:rPr kumimoji="0" lang="en-US" sz="1800" b="0" i="1" u="none" strike="noStrike" cap="none" spc="0" normalizeH="0" dirty="0" smtClean="0">
                            <a:ln>
                              <a:noFill/>
                            </a:ln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𝑐</m:t>
                        </m:r>
                      </m:den>
                    </m:f>
                  </m:oMath>
                </a14:m>
                <a:endParaRPr kumimoji="0" lang="en-RU" sz="1800" b="0" i="1" u="none" strike="noStrike" cap="none" spc="0" normalizeH="0" baseline="0" dirty="0">
                  <a:ln>
                    <a:noFill/>
                  </a:ln>
                  <a:effectLst/>
                  <a:uFillTx/>
                  <a:latin typeface="Helvetica" pitchFamily="2" charset="0"/>
                  <a:ea typeface="+mj-ea"/>
                  <a:cs typeface="+mj-cs"/>
                  <a:sym typeface="Calibri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491" y="2951537"/>
                <a:ext cx="9726295" cy="508535"/>
              </a:xfrm>
              <a:prstGeom prst="rect">
                <a:avLst/>
              </a:prstGeom>
              <a:blipFill>
                <a:blip r:embed="rId4"/>
                <a:stretch>
                  <a:fillRect l="-1003" b="-238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6157594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Мы обошлись только нажатиями, а значит уверены, что неоднозначностей нет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5880595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dirty="0">
                <a:latin typeface="Helvetica" pitchFamily="2" charset="0"/>
                <a:ea typeface="+mj-ea"/>
                <a:cs typeface="+mj-cs"/>
                <a:sym typeface="Calibri"/>
              </a:rPr>
              <a:t>В контексте этой задачи не предусмотрены действия, кроме нажатий на кнопки</a:t>
            </a:r>
            <a:endParaRPr lang="en-US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51811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 animBg="1"/>
      <p:bldP spid="16" grpId="0"/>
      <p:bldP spid="15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25204</TotalTime>
  <Words>1830</Words>
  <Application>Microsoft Macintosh PowerPoint</Application>
  <PresentationFormat>Widescreen</PresentationFormat>
  <Paragraphs>270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Consolas</vt:lpstr>
      <vt:lpstr>Helvetica</vt:lpstr>
      <vt:lpstr>Proxima Nova Bold</vt:lpstr>
      <vt:lpstr>Proxima Nova Regular</vt:lpstr>
      <vt:lpstr>3.Алгоритмы поиска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Microsoft Office User</cp:lastModifiedBy>
  <cp:revision>1225</cp:revision>
  <dcterms:created xsi:type="dcterms:W3CDTF">2020-10-11T07:52:54Z</dcterms:created>
  <dcterms:modified xsi:type="dcterms:W3CDTF">2021-11-29T13:20:09Z</dcterms:modified>
</cp:coreProperties>
</file>