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351" r:id="rId2"/>
    <p:sldId id="299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27" r:id="rId17"/>
    <p:sldId id="342" r:id="rId18"/>
    <p:sldId id="341" r:id="rId19"/>
    <p:sldId id="344" r:id="rId20"/>
    <p:sldId id="343" r:id="rId21"/>
    <p:sldId id="345" r:id="rId22"/>
    <p:sldId id="346" r:id="rId23"/>
    <p:sldId id="302" r:id="rId24"/>
    <p:sldId id="301" r:id="rId25"/>
    <p:sldId id="348" r:id="rId26"/>
    <p:sldId id="349" r:id="rId27"/>
    <p:sldId id="35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DAC"/>
    <a:srgbClr val="FB2A38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3" autoAdjust="0"/>
    <p:restoredTop sz="89286"/>
  </p:normalViewPr>
  <p:slideViewPr>
    <p:cSldViewPr snapToGrid="0">
      <p:cViewPr varScale="1">
        <p:scale>
          <a:sx n="110" d="100"/>
          <a:sy n="110" d="100"/>
        </p:scale>
        <p:origin x="3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29.11.2021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737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7365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568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36781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5997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9143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0588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57095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1869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34770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1130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79998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1628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93120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31143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2829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8540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83161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3881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71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783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710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10055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2884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9696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963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2</a:t>
            </a:r>
          </a:p>
          <a:p>
            <a:r>
              <a:rPr lang="ru-RU" sz="2800" dirty="0">
                <a:latin typeface="Helvetica" pitchFamily="2" charset="0"/>
              </a:rPr>
              <a:t>Основы процедурного программирования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ru-RU" sz="2800" dirty="0">
                <a:latin typeface="Helvetica" pitchFamily="2" charset="0"/>
              </a:rPr>
              <a:t>(часть 2)</a:t>
            </a:r>
          </a:p>
          <a:p>
            <a:r>
              <a:rPr lang="ru-RU" sz="3600" dirty="0">
                <a:latin typeface="Helvetica" pitchFamily="2" charset="0"/>
              </a:rPr>
              <a:t>Программирование на языке </a:t>
            </a:r>
            <a:r>
              <a:rPr lang="en-US" sz="3600" dirty="0">
                <a:latin typeface="Helvetica" pitchFamily="2" charset="0"/>
              </a:rPr>
              <a:t>Java</a:t>
            </a:r>
            <a:endParaRPr lang="ru-RU" sz="3600" dirty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420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</a:t>
            </a:r>
            <a:r>
              <a:rPr lang="en-US" dirty="0"/>
              <a:t> while c </a:t>
            </a:r>
            <a:r>
              <a:rPr lang="ru-RU" dirty="0"/>
              <a:t>предусловием</a:t>
            </a:r>
            <a:endParaRPr lang="en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1470177"/>
            <a:ext cx="49691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Как это выглядит в коде: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097246" y="1979510"/>
            <a:ext cx="479919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пока есть_машина_справа или есть_машина_слева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есть_машина_справа = посмотреть_направо()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перейти_дорогу()</a:t>
            </a:r>
          </a:p>
        </p:txBody>
      </p:sp>
      <p:sp>
        <p:nvSpPr>
          <p:cNvPr id="31" name="Левая фигурная скобка 30"/>
          <p:cNvSpPr/>
          <p:nvPr/>
        </p:nvSpPr>
        <p:spPr>
          <a:xfrm>
            <a:off x="6948569" y="2244537"/>
            <a:ext cx="148677" cy="4525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Левая фигурная скобка 31"/>
          <p:cNvSpPr/>
          <p:nvPr/>
        </p:nvSpPr>
        <p:spPr>
          <a:xfrm>
            <a:off x="6949018" y="2086856"/>
            <a:ext cx="147780" cy="1385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7812" y="2349479"/>
            <a:ext cx="464299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hangingPunct="0"/>
            <a:r>
              <a:rPr lang="ru-RU" sz="1000" dirty="0">
                <a:latin typeface="Helvetica" pitchFamily="2" charset="0"/>
                <a:ea typeface="+mj-ea"/>
                <a:cs typeface="+mj-cs"/>
                <a:sym typeface="Calibri"/>
              </a:rPr>
              <a:t>тело</a:t>
            </a:r>
            <a:endParaRPr kumimoji="0" lang="ru-RU" sz="10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56945" y="2027289"/>
            <a:ext cx="70561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hangingPunct="0"/>
            <a:r>
              <a:rPr lang="ru-RU" sz="1000" dirty="0">
                <a:latin typeface="Helvetica" pitchFamily="2" charset="0"/>
                <a:ea typeface="+mj-ea"/>
                <a:cs typeface="+mj-cs"/>
                <a:sym typeface="Calibri"/>
              </a:rPr>
              <a:t>условие</a:t>
            </a:r>
            <a:endParaRPr kumimoji="0" lang="ru-RU" sz="10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3596610"/>
            <a:ext cx="49691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Один проход тела цикла называется </a:t>
            </a:r>
            <a:r>
              <a:rPr lang="ru-RU" sz="1200" i="1" dirty="0">
                <a:latin typeface="Helvetica" pitchFamily="2" charset="0"/>
                <a:ea typeface="+mj-ea"/>
                <a:cs typeface="+mj-cs"/>
                <a:sym typeface="Calibri"/>
              </a:rPr>
              <a:t>итерацией</a:t>
            </a:r>
            <a:endParaRPr kumimoji="0" lang="ru-RU" sz="1200" b="0" i="1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4447947"/>
            <a:ext cx="49691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Какая проблема появилась в цикле с предусловием?</a:t>
            </a:r>
            <a:endParaRPr kumimoji="0" lang="ru-RU" sz="1200" b="0" i="1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5218319"/>
            <a:ext cx="49691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До первой итерации цикла мы вообще не знаем значения переменных </a:t>
            </a:r>
            <a:r>
              <a:rPr lang="ru-RU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 и </a:t>
            </a:r>
            <a:r>
              <a:rPr lang="ru-RU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есть_машина_слева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!</a:t>
            </a:r>
          </a:p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К этому моменту они не заданы, а значит их использование не несёт смысла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1" name="Блок-схема: узел 60"/>
          <p:cNvSpPr/>
          <p:nvPr/>
        </p:nvSpPr>
        <p:spPr>
          <a:xfrm>
            <a:off x="3243618" y="1536165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Начало</a:t>
            </a:r>
          </a:p>
        </p:txBody>
      </p:sp>
      <p:sp>
        <p:nvSpPr>
          <p:cNvPr id="62" name="Блок-схема: процесс 61"/>
          <p:cNvSpPr/>
          <p:nvPr/>
        </p:nvSpPr>
        <p:spPr>
          <a:xfrm>
            <a:off x="2634018" y="3722366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= посмотреть_направо()</a:t>
            </a:r>
          </a:p>
        </p:txBody>
      </p:sp>
      <p:sp>
        <p:nvSpPr>
          <p:cNvPr id="63" name="Блок-схема: процесс 62"/>
          <p:cNvSpPr/>
          <p:nvPr/>
        </p:nvSpPr>
        <p:spPr>
          <a:xfrm>
            <a:off x="2634018" y="4502794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</a:p>
        </p:txBody>
      </p:sp>
      <p:sp>
        <p:nvSpPr>
          <p:cNvPr id="64" name="Блок-схема: решение 63"/>
          <p:cNvSpPr/>
          <p:nvPr/>
        </p:nvSpPr>
        <p:spPr>
          <a:xfrm>
            <a:off x="1997672" y="2173638"/>
            <a:ext cx="4080539" cy="917075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или есть_машина_слева?</a:t>
            </a:r>
          </a:p>
        </p:txBody>
      </p:sp>
      <p:sp>
        <p:nvSpPr>
          <p:cNvPr id="65" name="Блок-схема: узел 64"/>
          <p:cNvSpPr/>
          <p:nvPr/>
        </p:nvSpPr>
        <p:spPr>
          <a:xfrm>
            <a:off x="3243618" y="5888980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Конец</a:t>
            </a:r>
          </a:p>
        </p:txBody>
      </p:sp>
      <p:cxnSp>
        <p:nvCxnSpPr>
          <p:cNvPr id="66" name="Прямая со стрелкой 65"/>
          <p:cNvCxnSpPr>
            <a:stCxn id="61" idx="4"/>
            <a:endCxn id="64" idx="0"/>
          </p:cNvCxnSpPr>
          <p:nvPr/>
        </p:nvCxnSpPr>
        <p:spPr>
          <a:xfrm flipH="1">
            <a:off x="4037942" y="1968954"/>
            <a:ext cx="3" cy="20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62" idx="2"/>
            <a:endCxn id="63" idx="0"/>
          </p:cNvCxnSpPr>
          <p:nvPr/>
        </p:nvCxnSpPr>
        <p:spPr>
          <a:xfrm>
            <a:off x="4037945" y="4245584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70" idx="2"/>
            <a:endCxn id="65" idx="0"/>
          </p:cNvCxnSpPr>
          <p:nvPr/>
        </p:nvCxnSpPr>
        <p:spPr>
          <a:xfrm>
            <a:off x="4037945" y="5624024"/>
            <a:ext cx="0" cy="26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032961" y="2399030"/>
            <a:ext cx="2927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нет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0" name="Блок-схема: процесс 69"/>
          <p:cNvSpPr/>
          <p:nvPr/>
        </p:nvSpPr>
        <p:spPr>
          <a:xfrm>
            <a:off x="2634018" y="5316249"/>
            <a:ext cx="2807854" cy="30777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перейти_дорогу()</a:t>
            </a:r>
          </a:p>
        </p:txBody>
      </p:sp>
      <p:cxnSp>
        <p:nvCxnSpPr>
          <p:cNvPr id="71" name="Прямая со стрелкой 70"/>
          <p:cNvCxnSpPr>
            <a:endCxn id="62" idx="0"/>
          </p:cNvCxnSpPr>
          <p:nvPr/>
        </p:nvCxnSpPr>
        <p:spPr>
          <a:xfrm>
            <a:off x="4037938" y="3084931"/>
            <a:ext cx="7" cy="63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64" idx="3"/>
            <a:endCxn id="70" idx="3"/>
          </p:cNvCxnSpPr>
          <p:nvPr/>
        </p:nvCxnSpPr>
        <p:spPr>
          <a:xfrm flipH="1">
            <a:off x="5441872" y="2632176"/>
            <a:ext cx="636339" cy="2837961"/>
          </a:xfrm>
          <a:prstGeom prst="bentConnector3">
            <a:avLst>
              <a:gd name="adj1" fmla="val -35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47296" y="3102896"/>
            <a:ext cx="23820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да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Правая фигурная скобка 73"/>
          <p:cNvSpPr/>
          <p:nvPr/>
        </p:nvSpPr>
        <p:spPr>
          <a:xfrm flipH="1">
            <a:off x="1368420" y="2096654"/>
            <a:ext cx="277166" cy="1267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54096" y="4165630"/>
            <a:ext cx="119149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Тело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94160" y="2592079"/>
            <a:ext cx="117425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Условие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7" name="Правая фигурная скобка 76"/>
          <p:cNvSpPr/>
          <p:nvPr/>
        </p:nvSpPr>
        <p:spPr>
          <a:xfrm flipH="1">
            <a:off x="1368418" y="3509819"/>
            <a:ext cx="332433" cy="1691588"/>
          </a:xfrm>
          <a:prstGeom prst="rightBrace">
            <a:avLst>
              <a:gd name="adj1" fmla="val 8333"/>
              <a:gd name="adj2" fmla="val 483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Соединительная линия уступом 77"/>
          <p:cNvCxnSpPr>
            <a:stCxn id="63" idx="1"/>
            <a:endCxn id="64" idx="1"/>
          </p:cNvCxnSpPr>
          <p:nvPr/>
        </p:nvCxnSpPr>
        <p:spPr>
          <a:xfrm rot="10800000">
            <a:off x="1997672" y="2632177"/>
            <a:ext cx="636346" cy="2132227"/>
          </a:xfrm>
          <a:prstGeom prst="bentConnector3">
            <a:avLst>
              <a:gd name="adj1" fmla="val 135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61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2" grpId="0" animBg="1"/>
      <p:bldP spid="56" grpId="0"/>
      <p:bldP spid="57" grpId="0"/>
      <p:bldP spid="58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</a:t>
            </a:r>
            <a:r>
              <a:rPr lang="en-US" dirty="0"/>
              <a:t> while c </a:t>
            </a:r>
            <a:r>
              <a:rPr lang="ru-RU" dirty="0"/>
              <a:t>предусловием</a:t>
            </a:r>
            <a:endParaRPr lang="en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1548329"/>
            <a:ext cx="972629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Для решения проблемы придется задать какие-то начальные значения этих переменных: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584327" y="2654236"/>
            <a:ext cx="4799190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= 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есть_машина_слева = 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пока есть_машина_справа или есть_машина_слева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есть_машина_справа = посмотреть_направо()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перейти_дорогу()</a:t>
            </a:r>
          </a:p>
        </p:txBody>
      </p:sp>
    </p:spTree>
    <p:extLst>
      <p:ext uri="{BB962C8B-B14F-4D97-AF65-F5344CB8AC3E}">
        <p14:creationId xmlns:p14="http://schemas.microsoft.com/office/powerpoint/2010/main" val="3191197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</a:t>
            </a:r>
            <a:r>
              <a:rPr lang="en-US" dirty="0"/>
              <a:t> while c </a:t>
            </a:r>
            <a:r>
              <a:rPr lang="ru-RU" dirty="0"/>
              <a:t>предусловием</a:t>
            </a:r>
            <a:endParaRPr lang="en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1548329"/>
            <a:ext cx="972629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Для решения проблемы придется задать какие-то начальные значения этих переменных: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584327" y="2654236"/>
            <a:ext cx="4799190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= да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есть_машина_слева = да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пока есть_машина_справа или есть_машина_слева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есть_машина_справа = посмотреть_направо()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перейти_дорогу()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5237313"/>
            <a:ext cx="972629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Или использовать цикл с постусловием.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357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1548329"/>
            <a:ext cx="972629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Задача:</a:t>
            </a:r>
          </a:p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Вывести на экран числа от 1 до 10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777191"/>
            <a:ext cx="1751734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1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2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3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4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5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6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7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8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9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500194"/>
            <a:ext cx="138228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Плохое решение: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023958"/>
            <a:ext cx="203806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 hangingPunct="0">
              <a:buFont typeface="Arial" panose="020B0604020202020204" pitchFamily="34" charset="0"/>
              <a:buChar char="•"/>
            </a:pP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А если захотим поменять 10 на другое число?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648950"/>
            <a:ext cx="175173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 hangingPunct="0">
              <a:buFont typeface="Arial" panose="020B0604020202020204" pitchFamily="34" charset="0"/>
              <a:buChar char="•"/>
            </a:pP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А если потребуется от 1 до 10000?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812848" y="2500193"/>
            <a:ext cx="15485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Хорошее решение: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812848" y="2777190"/>
            <a:ext cx="1751734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n = 10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 = 1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пока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 &lt;= n: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 = i + 1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704484" y="5288325"/>
            <a:ext cx="511796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Необходимость </a:t>
            </a:r>
            <a:r>
              <a:rPr lang="ru-RU" sz="1600" dirty="0" err="1">
                <a:latin typeface="Helvetica" pitchFamily="2" charset="0"/>
                <a:ea typeface="+mj-ea"/>
                <a:cs typeface="+mj-cs"/>
                <a:sym typeface="Calibri"/>
              </a:rPr>
              <a:t>проитерироваться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по некоторой области возникает в программировании очень часто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18769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361553"/>
            <a:ext cx="717348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для 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начальное действие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&gt;; 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условие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&gt;; 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действие в конце тела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)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тело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0049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Для подобных случаев существует ещё один вид цикла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–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цикл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for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10727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Эта конструкция полностью выражается через цикл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while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776048"/>
            <a:ext cx="3155663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начальное действие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пока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условие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тело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действие в конце тела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294255" y="3560604"/>
            <a:ext cx="1751734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n = 10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 = 1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пока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 &lt;= n: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 = i + 1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039466" y="4083824"/>
            <a:ext cx="39450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Ничего не напоминает?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840219" y="5275817"/>
            <a:ext cx="314428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n = 10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для 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 = 1; i &lt;= n; i += 1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)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000440" y="4998820"/>
            <a:ext cx="214889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2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Итого: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000440" y="6152977"/>
            <a:ext cx="214889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2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Переменную </a:t>
            </a:r>
            <a:r>
              <a:rPr lang="en-US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</a:t>
            </a:r>
            <a:r>
              <a:rPr kumimoji="0" lang="en-US" sz="12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kumimoji="0" lang="ru-RU" sz="12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называют итератором цикла</a:t>
            </a:r>
          </a:p>
        </p:txBody>
      </p:sp>
    </p:spTree>
    <p:extLst>
      <p:ext uri="{BB962C8B-B14F-4D97-AF65-F5344CB8AC3E}">
        <p14:creationId xmlns:p14="http://schemas.microsoft.com/office/powerpoint/2010/main" val="3733785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0049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Цикл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for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может принимать разные виды в разных языках программирования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11780" y="5307953"/>
            <a:ext cx="314428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n = 10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для 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 = 1; i &lt;= n; i += 1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)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30849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Иногда он выглядит так: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091012" y="2816499"/>
            <a:ext cx="178582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n = 10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для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от 1 до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n: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68441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Такой вид проще для понимания, но работает только с численными интервалами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84014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мы встретим именно сложный вариант: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5661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Функции / процедуры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6194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Вспомним математику:</a:t>
            </a:r>
            <a:r>
              <a:rPr lang="ru-RU" sz="1600" dirty="0">
                <a:latin typeface="Helvetica" pitchFamily="2" charset="0"/>
                <a:sym typeface="Calibri"/>
              </a:rPr>
              <a:t> в математических выражениях встречаются не только обычные операторы: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4" y="2188930"/>
                <a:ext cx="9726295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y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sin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⁡(2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  <a:sym typeface="Calibri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4" y="2188930"/>
                <a:ext cx="9726295" cy="338552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88621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Также, математика позволяет</a:t>
            </a:r>
            <a:r>
              <a:rPr lang="ru-RU" sz="1600" dirty="0">
                <a:latin typeface="Helvetica" pitchFamily="2" charset="0"/>
                <a:sym typeface="Calibri"/>
              </a:rPr>
              <a:t> самостоятельно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определять новые функции: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3" y="3484014"/>
                <a:ext cx="9726295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−1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3" y="3484014"/>
                <a:ext cx="9726295" cy="338552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181300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Разделяем большую формулу на какие-то маленькие </a:t>
            </a:r>
            <a:r>
              <a:rPr lang="ru-RU" sz="1600" dirty="0" err="1">
                <a:latin typeface="Helvetica" pitchFamily="2" charset="0"/>
                <a:ea typeface="+mj-ea"/>
                <a:cs typeface="+mj-cs"/>
                <a:sym typeface="Calibri"/>
              </a:rPr>
              <a:t>подформулы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чтобы потом удобно их </a:t>
            </a:r>
            <a:r>
              <a:rPr lang="ru-RU" sz="1600" dirty="0" err="1">
                <a:latin typeface="Helvetica" pitchFamily="2" charset="0"/>
                <a:ea typeface="+mj-ea"/>
                <a:cs typeface="+mj-cs"/>
                <a:sym typeface="Calibri"/>
              </a:rPr>
              <a:t>переиспользовать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06484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Что-то напоминает…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72260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Точно! Очень похожая логика привела нас к процедурному программированию!</a:t>
            </a:r>
          </a:p>
        </p:txBody>
      </p:sp>
    </p:spTree>
    <p:extLst>
      <p:ext uri="{BB962C8B-B14F-4D97-AF65-F5344CB8AC3E}">
        <p14:creationId xmlns:p14="http://schemas.microsoft.com/office/powerpoint/2010/main" val="824319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Функции / процедуры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6194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Пока что, процедуры воспринимаются нами как новая инструкция, которая просто что-то делает, но не принимает новой информации и не выдает результат тому, кто её вызвал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228465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Так почему бы нам, вдохновившись математикой, не расширить понятие процедуры?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2870075"/>
            <a:ext cx="972629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Хотим добавить возможность: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Принимать аргументы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Возвращать ответ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735325" y="4075388"/>
                <a:ext cx="3839155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sz="1600" dirty="0">
                    <a:latin typeface="+mj-lt"/>
                    <a:ea typeface="+mj-ea"/>
                    <a:cs typeface="+mj-cs"/>
                    <a:sym typeface="Calibri"/>
                  </a:rPr>
                  <a:t>В математике:</a:t>
                </a:r>
                <a:endParaRPr lang="ru-RU" sz="1600" b="0" dirty="0">
                  <a:latin typeface="+mj-lt"/>
                  <a:ea typeface="+mj-ea"/>
                  <a:cs typeface="+mj-cs"/>
                  <a:sym typeface="Calibri"/>
                </a:endParaRPr>
              </a:p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−1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25" y="4075388"/>
                <a:ext cx="3839155" cy="584773"/>
              </a:xfrm>
              <a:prstGeom prst="rect">
                <a:avLst/>
              </a:prstGeom>
              <a:blipFill>
                <a:blip r:embed="rId3"/>
                <a:stretch>
                  <a:fillRect t="-3158" b="-73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930646" y="4372114"/>
            <a:ext cx="246293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f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x)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result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= 2*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x – 1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вернуть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result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930646" y="5619252"/>
            <a:ext cx="24629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ответ =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y + f(y)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 ответ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42536" y="4079728"/>
            <a:ext cx="38391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+mj-lt"/>
                <a:ea typeface="+mj-ea"/>
                <a:cs typeface="+mj-cs"/>
                <a:sym typeface="Calibri"/>
              </a:rPr>
              <a:t>В коде: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42536" y="5326866"/>
            <a:ext cx="38391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+mj-lt"/>
                <a:ea typeface="+mj-ea"/>
                <a:cs typeface="+mj-cs"/>
                <a:sym typeface="Calibri"/>
              </a:rPr>
              <a:t>Использование в коде: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735325" y="5326866"/>
                <a:ext cx="3839155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sz="1600" dirty="0">
                    <a:latin typeface="+mj-lt"/>
                    <a:ea typeface="+mj-ea"/>
                    <a:cs typeface="+mj-cs"/>
                    <a:sym typeface="Calibri"/>
                  </a:rPr>
                  <a:t>Использование в математике:</a:t>
                </a:r>
                <a:endParaRPr lang="ru-RU" sz="1600" b="0" dirty="0">
                  <a:latin typeface="+mj-lt"/>
                  <a:ea typeface="+mj-ea"/>
                  <a:cs typeface="+mj-cs"/>
                  <a:sym typeface="Calibri"/>
                </a:endParaRPr>
              </a:p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)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25" y="5326866"/>
                <a:ext cx="3839155" cy="584773"/>
              </a:xfrm>
              <a:prstGeom prst="rect">
                <a:avLst/>
              </a:prstGeom>
              <a:blipFill>
                <a:blip r:embed="rId4"/>
                <a:stretch>
                  <a:fillRect t="-3125" b="-62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546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  <p:bldP spid="11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Функции / процедуры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6194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Можно не возвращать ничего – тогда наша функция будет только </a:t>
            </a:r>
            <a:r>
              <a:rPr lang="ru-RU" sz="1600" dirty="0">
                <a:latin typeface="Helvetica" pitchFamily="2" charset="0"/>
                <a:sym typeface="Calibri"/>
              </a:rPr>
              <a:t>выполнять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действия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27297"/>
            <a:ext cx="246293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напечатать_дважды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x)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напечатать(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x)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напечатать(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x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)</a:t>
            </a: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ru-RU" sz="1400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напечатать_дважды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(3)</a:t>
            </a:r>
          </a:p>
          <a:p>
            <a:pPr hangingPunct="0"/>
            <a:r>
              <a:rPr lang="ru-RU" sz="1400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напечатать_дважды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(7)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696447" y="2558185"/>
            <a:ext cx="246293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3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3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7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696447" y="2188930"/>
            <a:ext cx="515062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Вывод программы: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046883" y="461154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Полученную нами структуру в программировании называют именно функцией, а слово процедура применяют иногда как синоним, в случае, если функция ничего не возвращает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046882" y="5485493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Но в любом случае, хоть программирование и процедурное, подпрограммы называют всё-таки функциями, потому что понятие функции шире</a:t>
            </a:r>
          </a:p>
        </p:txBody>
      </p:sp>
    </p:spTree>
    <p:extLst>
      <p:ext uri="{BB962C8B-B14F-4D97-AF65-F5344CB8AC3E}">
        <p14:creationId xmlns:p14="http://schemas.microsoft.com/office/powerpoint/2010/main" val="736898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6194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общем виде функция выглядит так: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764162" y="2358206"/>
            <a:ext cx="443951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имя функции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список аргументов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&gt;)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тело функции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3475485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Аргументы – входные значения функции – перечисляются через запятую.</a:t>
            </a: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Аргументы являются переменными, значения которым передаются в момент вызова функции.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465431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Тело функции может содержать специальные инструкции </a:t>
            </a:r>
            <a:r>
              <a:rPr lang="en-US" sz="1600" dirty="0">
                <a:solidFill>
                  <a:srgbClr val="015DAC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return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ru-RU" sz="1600" dirty="0">
                <a:latin typeface="Helvetica" pitchFamily="2" charset="0"/>
                <a:sym typeface="Calibri"/>
              </a:rPr>
              <a:t>заканчивающие выполнение функции и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возвращающие из неё значение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752450" y="5365913"/>
            <a:ext cx="24629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f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x)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return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2*x - 1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008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Об операторе присваивания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1577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Оператор присваивания </a:t>
            </a:r>
            <a:r>
              <a:rPr lang="ru-RU" sz="1600" dirty="0">
                <a:latin typeface="Helvetica" pitchFamily="2" charset="0"/>
                <a:sym typeface="Calibri"/>
              </a:rPr>
              <a:t>законно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является оператором, наравне с математическими операторами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41809" y="2219097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dirty="0">
                <a:latin typeface="Consolas" panose="020B0609020204030204" pitchFamily="49" charset="0"/>
                <a:sym typeface="Calibri"/>
              </a:rPr>
              <a:t>x = y*y – y + 2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81245"/>
              </p:ext>
            </p:extLst>
          </p:nvPr>
        </p:nvGraphicFramePr>
        <p:xfrm>
          <a:off x="1784552" y="3903286"/>
          <a:ext cx="2389044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34248">
                  <a:extLst>
                    <a:ext uri="{9D8B030D-6E8A-4147-A177-3AD203B41FA5}">
                      <a16:colId xmlns:a16="http://schemas.microsoft.com/office/drawing/2014/main" val="3533267793"/>
                    </a:ext>
                  </a:extLst>
                </a:gridCol>
                <a:gridCol w="554796">
                  <a:extLst>
                    <a:ext uri="{9D8B030D-6E8A-4147-A177-3AD203B41FA5}">
                      <a16:colId xmlns:a16="http://schemas.microsoft.com/office/drawing/2014/main" val="153928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Больший приоритет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*</a:t>
                      </a:r>
                      <a:r>
                        <a:rPr lang="en-US" sz="1600" dirty="0"/>
                        <a:t>,</a:t>
                      </a:r>
                      <a:r>
                        <a:rPr lang="ru-RU" sz="1600" baseline="0" dirty="0"/>
                        <a:t> /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36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Меньший приоритет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+,</a:t>
                      </a:r>
                      <a:r>
                        <a:rPr lang="ru-RU" sz="1600" baseline="0" dirty="0"/>
                        <a:t> -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5116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89535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Какой же у него тогда приоритет?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673952" y="3451967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952" y="3451967"/>
                <a:ext cx="382605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106787" y="3449570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787" y="3449570"/>
                <a:ext cx="379206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Умножение 10"/>
          <p:cNvSpPr/>
          <p:nvPr/>
        </p:nvSpPr>
        <p:spPr>
          <a:xfrm>
            <a:off x="8921386" y="3790369"/>
            <a:ext cx="250120" cy="250120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Левая фигурная скобка 11"/>
          <p:cNvSpPr/>
          <p:nvPr/>
        </p:nvSpPr>
        <p:spPr>
          <a:xfrm rot="16200000">
            <a:off x="8853653" y="3813223"/>
            <a:ext cx="388759" cy="435414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8690944" y="4158661"/>
                <a:ext cx="731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44" y="4158661"/>
                <a:ext cx="73122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Левая фигурная скобка 13"/>
          <p:cNvSpPr/>
          <p:nvPr/>
        </p:nvSpPr>
        <p:spPr>
          <a:xfrm rot="16200000">
            <a:off x="9214816" y="4300003"/>
            <a:ext cx="388759" cy="72232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914043" y="4803372"/>
                <a:ext cx="1243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43" y="4803372"/>
                <a:ext cx="124335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люс 15"/>
          <p:cNvSpPr/>
          <p:nvPr/>
        </p:nvSpPr>
        <p:spPr>
          <a:xfrm>
            <a:off x="9898355" y="5082132"/>
            <a:ext cx="250120" cy="250120"/>
          </a:xfrm>
          <a:prstGeom prst="mathPlu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Левая фигурная скобка 16"/>
          <p:cNvSpPr/>
          <p:nvPr/>
        </p:nvSpPr>
        <p:spPr>
          <a:xfrm rot="16200000">
            <a:off x="9829035" y="4953750"/>
            <a:ext cx="388759" cy="72232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0213957" y="4800630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957" y="48006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9594300" y="4146207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300" y="4146207"/>
                <a:ext cx="382604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9199760" y="5426346"/>
                <a:ext cx="164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Calibri"/>
                        </a:rPr>
                        <m:t>+2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60" y="5426346"/>
                <a:ext cx="1647310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Левая фигурная скобка 20"/>
          <p:cNvSpPr/>
          <p:nvPr/>
        </p:nvSpPr>
        <p:spPr>
          <a:xfrm rot="16200000">
            <a:off x="8918672" y="5109711"/>
            <a:ext cx="388759" cy="1820727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8066075" y="6175385"/>
                <a:ext cx="2130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sym typeface="Calibri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Calibri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 −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+2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075" y="6175385"/>
                <a:ext cx="2130391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Минус 22"/>
          <p:cNvSpPr/>
          <p:nvPr/>
        </p:nvSpPr>
        <p:spPr>
          <a:xfrm>
            <a:off x="9268912" y="4418159"/>
            <a:ext cx="279857" cy="279857"/>
          </a:xfrm>
          <a:prstGeom prst="mathMinu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8029637" y="5458655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637" y="5458655"/>
                <a:ext cx="3792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Равно 24"/>
          <p:cNvSpPr/>
          <p:nvPr/>
        </p:nvSpPr>
        <p:spPr>
          <a:xfrm>
            <a:off x="8987991" y="5583549"/>
            <a:ext cx="250120" cy="622932"/>
          </a:xfrm>
          <a:prstGeom prst="mathEqual">
            <a:avLst>
              <a:gd name="adj1" fmla="val 10175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151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Типы значений переменных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6194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Вспомним аналогию переменных с ячейками в камере хранения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145795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Нельзя положить в небольшую ячейку автомобиль.</a:t>
            </a:r>
          </a:p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И даже маленькой собачке не место в обычной ячейке, собаке нужны миски с едой и водой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07586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Во многих языках программирования нельзя записать в переменную что попало</a:t>
            </a:r>
          </a:p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У каждой переменной должен быть конкретный тип значения, которая она может хранить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5" y="4304632"/>
                <a:ext cx="9726295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342900" indent="-342900" hangingPunct="0">
                  <a:buFont typeface="+mj-lt"/>
                  <a:buAutoNum type="arabicPeriod"/>
                </a:pPr>
                <a:r>
                  <a:rPr lang="ru-RU" sz="16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Целочисленный тип – хранит целые числа –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…,−2,−1, 0, 1, 2,…</m:t>
                        </m:r>
                      </m:e>
                    </m:d>
                  </m:oMath>
                </a14:m>
                <a:r>
                  <a:rPr lang="ru-RU" sz="16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 </a:t>
                </a:r>
                <a:r>
                  <a:rPr lang="en-US" sz="16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(</a:t>
                </a:r>
                <a:r>
                  <a:rPr lang="ru-RU" sz="16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англ. </a:t>
                </a:r>
                <a:r>
                  <a:rPr lang="en-US" sz="16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integer, </a:t>
                </a:r>
                <a:r>
                  <a:rPr lang="ru-RU" sz="16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сокр. </a:t>
                </a:r>
                <a:r>
                  <a:rPr lang="en-US" sz="1600" dirty="0" err="1">
                    <a:latin typeface="Helvetica" pitchFamily="2" charset="0"/>
                    <a:ea typeface="+mj-ea"/>
                    <a:cs typeface="+mj-cs"/>
                    <a:sym typeface="Calibri"/>
                  </a:rPr>
                  <a:t>int</a:t>
                </a:r>
                <a:r>
                  <a:rPr lang="en-US" sz="16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)</a:t>
                </a:r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5" y="4304632"/>
                <a:ext cx="9726295" cy="338552"/>
              </a:xfrm>
              <a:prstGeom prst="rect">
                <a:avLst/>
              </a:prstGeom>
              <a:blipFill>
                <a:blip r:embed="rId3"/>
                <a:stretch>
                  <a:fillRect l="-752" t="-5357" b="-21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462521" y="4628507"/>
            <a:ext cx="178582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y = 15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02412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 startAt="2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Вещественный тип – хранит дробные числа, например,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3.7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4 или число пи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(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англ.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float)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462519" y="5328063"/>
            <a:ext cx="373755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float x = 1.5 * cos(3.1415)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72368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 startAt="3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Тип текстовых строк – хранит последовательность текстовых символов (англ.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string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462519" y="6026471"/>
            <a:ext cx="373755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string message = "Good afternoon!"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393928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Примеры типов переменных:</a:t>
            </a:r>
          </a:p>
        </p:txBody>
      </p:sp>
    </p:spTree>
    <p:extLst>
      <p:ext uri="{BB962C8B-B14F-4D97-AF65-F5344CB8AC3E}">
        <p14:creationId xmlns:p14="http://schemas.microsoft.com/office/powerpoint/2010/main" val="4208982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Типы значений переменных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6194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Перепишем знакомый нам код, указав типы переменных: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969583"/>
            <a:ext cx="3377335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y = 5</a:t>
            </a: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x</a:t>
            </a:r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y*</a:t>
            </a:r>
            <a:r>
              <a:rPr lang="en-US" sz="14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y</a:t>
            </a:r>
          </a:p>
          <a:p>
            <a:pPr hangingPunct="0"/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x = x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– y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x = x + 2</a:t>
            </a:r>
            <a:endParaRPr kumimoji="0" lang="en-US" sz="1400" b="0" strike="noStrike" cap="none" spc="0" normalizeH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en-US" sz="1400" baseline="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answer = (10*x*x + 7*x – 3) / 42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 answer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875028" y="1969582"/>
            <a:ext cx="3682135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</a:t>
            </a:r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y = 5</a:t>
            </a:r>
          </a:p>
          <a:p>
            <a:pPr hangingPunct="0"/>
            <a:r>
              <a:rPr kumimoji="0" lang="en-US" sz="1400" b="0" strike="noStrike" cap="none" spc="0" normalizeH="0" baseline="0" dirty="0" err="1">
                <a:ln>
                  <a:noFill/>
                </a:ln>
                <a:solidFill>
                  <a:srgbClr val="015DAC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 x</a:t>
            </a:r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y*</a:t>
            </a:r>
            <a:r>
              <a:rPr lang="en-US" sz="14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y</a:t>
            </a:r>
          </a:p>
          <a:p>
            <a:pPr hangingPunct="0"/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x = x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– y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x = x + 2</a:t>
            </a:r>
            <a:endParaRPr kumimoji="0" lang="en-US" sz="1400" b="0" strike="noStrike" cap="none" spc="0" normalizeH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en-US" sz="1400" baseline="0" dirty="0" err="1">
                <a:solidFill>
                  <a:srgbClr val="015DAC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400" baseline="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answer = (10*x*x + 7*x – 3) / 42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 answer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247841" y="2531766"/>
            <a:ext cx="877454" cy="260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52365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Важно заметить, что тип указывается только при первом использовании переменной, потому что именно в этот момент переменная создаётся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019887"/>
            <a:ext cx="368213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y</a:t>
            </a:r>
          </a:p>
          <a:p>
            <a:pPr hangingPunct="0"/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x</a:t>
            </a:r>
            <a:endParaRPr lang="ru-RU" sz="1400" dirty="0">
              <a:solidFill>
                <a:srgbClr val="015DAC"/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y = 5</a:t>
            </a: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x</a:t>
            </a:r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y*</a:t>
            </a:r>
            <a:r>
              <a:rPr lang="en-US" sz="14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y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39595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По сути, создание и присваивание – разные операции, просто мы объединили их в одну строку</a:t>
            </a:r>
          </a:p>
        </p:txBody>
      </p:sp>
    </p:spTree>
    <p:extLst>
      <p:ext uri="{BB962C8B-B14F-4D97-AF65-F5344CB8AC3E}">
        <p14:creationId xmlns:p14="http://schemas.microsoft.com/office/powerpoint/2010/main" val="5356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 animBg="1"/>
      <p:bldP spid="11" grpId="0"/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Функции с типами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26980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общем виде функция с указанием типов выглядит так: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911375" y="4990568"/>
            <a:ext cx="814508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тип возвращаемого значения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имя функции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список аргументов с типами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&gt;)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тело функции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08398" y="2341956"/>
            <a:ext cx="3151045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float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f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(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float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x, 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float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y)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float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result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 =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y*cos(x)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return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result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2938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простой пример функции с указанными типами:</a:t>
            </a:r>
          </a:p>
        </p:txBody>
      </p:sp>
    </p:spTree>
    <p:extLst>
      <p:ext uri="{BB962C8B-B14F-4D97-AF65-F5344CB8AC3E}">
        <p14:creationId xmlns:p14="http://schemas.microsoft.com/office/powerpoint/2010/main" val="81471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 программы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3702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При рассмотрении процедурного программирования упоминалось понятие </a:t>
            </a:r>
          </a:p>
          <a:p>
            <a:pPr algn="ctr" hangingPunct="0"/>
            <a:r>
              <a:rPr lang="ru-RU" sz="1600" i="1" dirty="0">
                <a:latin typeface="Helvetica" pitchFamily="2" charset="0"/>
                <a:ea typeface="+mj-ea"/>
                <a:cs typeface="+mj-cs"/>
                <a:sym typeface="Calibri"/>
              </a:rPr>
              <a:t>главной процедуры (точки входа)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 с которой начинается выполнение программы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36980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Обычно, главная процедура определяется по своему стандартному названию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– main()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08399" y="3441084"/>
            <a:ext cx="3151045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float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f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(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float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x, 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float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y)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float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result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 =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y*cos(x)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return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result</a:t>
            </a:r>
          </a:p>
          <a:p>
            <a:pPr hangingPunct="0"/>
            <a:endParaRPr lang="en-US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void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main():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float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answer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 =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1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+ f(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2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,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3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)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    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print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answer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85636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Примерно так может выглядеть полноценная программа с точкой входа: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599565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>
                <a:solidFill>
                  <a:srgbClr val="015DAC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void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(рус. пустота)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–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особый тип возвращаемого значения функции, </a:t>
            </a: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обозначающий, что функция ничего не возвращает</a:t>
            </a:r>
          </a:p>
        </p:txBody>
      </p:sp>
    </p:spTree>
    <p:extLst>
      <p:ext uri="{BB962C8B-B14F-4D97-AF65-F5344CB8AC3E}">
        <p14:creationId xmlns:p14="http://schemas.microsoft.com/office/powerpoint/2010/main" val="2532238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Массивы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6194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Переменная похожа на ячейку в камере хранения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01965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Что если нам хочется взять себе в пользование целый ряд таких ячеек?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89463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Массив – это переменная, только в ней сразу несколько переменных одинакового типа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91741"/>
              </p:ext>
            </p:extLst>
          </p:nvPr>
        </p:nvGraphicFramePr>
        <p:xfrm>
          <a:off x="3859557" y="2823549"/>
          <a:ext cx="4248726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812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915215043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1411060484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25590069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74961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5326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37345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354211" y="2855081"/>
            <a:ext cx="5053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 = 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56154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При этом элементы массива упорядочены – у каждого есть свой номер.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43106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Имя есть только у всего массива целиком, у элементов есть лишь порядковый номер в этом массиве</a:t>
            </a:r>
          </a:p>
        </p:txBody>
      </p:sp>
    </p:spTree>
    <p:extLst>
      <p:ext uri="{BB962C8B-B14F-4D97-AF65-F5344CB8AC3E}">
        <p14:creationId xmlns:p14="http://schemas.microsoft.com/office/powerpoint/2010/main" val="1487928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Массивы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354211" y="2620932"/>
            <a:ext cx="5053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 = 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41641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Можно считать, что индекс – это расстояние от самого левого элемента.</a:t>
            </a:r>
          </a:p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На линейке тоже нумерация чёрточек идёт с нуля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14797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Обращение к элементу массива происходит через квадратные скобки: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a[i]</a:t>
            </a:r>
            <a:endParaRPr lang="ru-RU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29193"/>
              </p:ext>
            </p:extLst>
          </p:nvPr>
        </p:nvGraphicFramePr>
        <p:xfrm>
          <a:off x="3859557" y="2218560"/>
          <a:ext cx="4248726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812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915215043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1411060484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25590069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74961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9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5326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55165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Нумерация элементов начинается с нуля. Номер элемента в массиве называется его </a:t>
            </a:r>
            <a:r>
              <a:rPr lang="ru-RU" sz="1600" i="1" dirty="0">
                <a:latin typeface="Helvetica" pitchFamily="2" charset="0"/>
                <a:ea typeface="+mj-ea"/>
                <a:cs typeface="+mj-cs"/>
                <a:sym typeface="Calibri"/>
              </a:rPr>
              <a:t>индексом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08396" y="4740960"/>
            <a:ext cx="315104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print a[1]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a[2] = 0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a[3] = a[2] + a[1]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print a[3]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027099" y="2458596"/>
            <a:ext cx="235210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100" dirty="0">
                <a:latin typeface="Helvetica" pitchFamily="2" charset="0"/>
                <a:ea typeface="+mj-ea"/>
                <a:cs typeface="+mj-cs"/>
                <a:sym typeface="Calibri"/>
              </a:rPr>
              <a:t>Размер массива – 6!</a:t>
            </a:r>
            <a:endParaRPr lang="ru-RU" sz="11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41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Создание массива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55165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При создании массива нужно указать его размер: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08395" y="2144635"/>
            <a:ext cx="315104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a[6]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a[5] = 1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a[4] = 2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a[0] = 3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335317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Примечание: в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создание массива выглядит немного иначе, считайте это упрощением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463364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Массив и цикл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for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– лучшие друзья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31932" y="5588835"/>
            <a:ext cx="3303967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10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]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for (</a:t>
            </a:r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i = 0; i &lt; 10; i += 1):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    a[i] = i + 1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511124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Попробуем </a:t>
            </a:r>
            <a:r>
              <a:rPr lang="ru-RU" sz="1600" i="1" dirty="0">
                <a:latin typeface="Helvetica" pitchFamily="2" charset="0"/>
                <a:ea typeface="+mj-ea"/>
                <a:cs typeface="+mj-cs"/>
                <a:sym typeface="Calibri"/>
              </a:rPr>
              <a:t>проинициализировать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массив числами от 1 до 10: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109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Итерация по массиву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551653"/>
            <a:ext cx="9726295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Задача: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На клавиатуре вводится последовательность из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n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чисел. Вывести числа в обратном порядке.</a:t>
            </a:r>
          </a:p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Ввод: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Сначала само число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n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 после этого последовательность из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n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чисел</a:t>
            </a:r>
          </a:p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Вывод: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Те же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n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чисел в обратном порядке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31936" y="3768724"/>
            <a:ext cx="33039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n = </a:t>
            </a:r>
            <a:r>
              <a:rPr lang="ru-RU" sz="1400" dirty="0" err="1">
                <a:latin typeface="Consolas" panose="020B0609020204030204" pitchFamily="49" charset="0"/>
                <a:sym typeface="Calibri"/>
              </a:rPr>
              <a:t>считать_число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31936" y="3984455"/>
            <a:ext cx="33039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a[n]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31936" y="4462303"/>
            <a:ext cx="33039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for (</a:t>
            </a:r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i = 0; i &lt; n; i += 1):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31936" y="5155594"/>
            <a:ext cx="33039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for (</a:t>
            </a:r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i = 0; i &lt; n; i += 1):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31936" y="5360233"/>
            <a:ext cx="33039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latin typeface="Consolas" panose="020B0609020204030204" pitchFamily="49" charset="0"/>
                <a:sym typeface="Calibri"/>
              </a:rPr>
              <a:t>    напечатать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a[n-i-1]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31936" y="4677746"/>
            <a:ext cx="33039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    a[i] = </a:t>
            </a:r>
            <a:r>
              <a:rPr lang="ru-RU" sz="1400" dirty="0" err="1">
                <a:latin typeface="Consolas" panose="020B0609020204030204" pitchFamily="49" charset="0"/>
                <a:sym typeface="Calibri"/>
              </a:rPr>
              <a:t>считать_число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3539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Об операторе присваивания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1577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Оператор присваивания </a:t>
            </a:r>
            <a:r>
              <a:rPr lang="ru-RU" sz="1600" dirty="0">
                <a:latin typeface="Helvetica" pitchFamily="2" charset="0"/>
                <a:sym typeface="Calibri"/>
              </a:rPr>
              <a:t>законно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является оператором, наравне с математическими операторами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41809" y="2219097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dirty="0">
                <a:latin typeface="Consolas" panose="020B0609020204030204" pitchFamily="49" charset="0"/>
                <a:sym typeface="Calibri"/>
              </a:rPr>
              <a:t>x = y*y – y + 2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8327"/>
              </p:ext>
            </p:extLst>
          </p:nvPr>
        </p:nvGraphicFramePr>
        <p:xfrm>
          <a:off x="1784552" y="3903286"/>
          <a:ext cx="2389044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34248">
                  <a:extLst>
                    <a:ext uri="{9D8B030D-6E8A-4147-A177-3AD203B41FA5}">
                      <a16:colId xmlns:a16="http://schemas.microsoft.com/office/drawing/2014/main" val="3533267793"/>
                    </a:ext>
                  </a:extLst>
                </a:gridCol>
                <a:gridCol w="554796">
                  <a:extLst>
                    <a:ext uri="{9D8B030D-6E8A-4147-A177-3AD203B41FA5}">
                      <a16:colId xmlns:a16="http://schemas.microsoft.com/office/drawing/2014/main" val="153928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Больший приоритет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*</a:t>
                      </a:r>
                      <a:r>
                        <a:rPr lang="en-US" sz="1600" dirty="0"/>
                        <a:t>,</a:t>
                      </a:r>
                      <a:r>
                        <a:rPr lang="ru-RU" sz="1600" baseline="0" dirty="0"/>
                        <a:t> /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36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Меньший приоритет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+,</a:t>
                      </a:r>
                      <a:r>
                        <a:rPr lang="ru-RU" sz="1600" baseline="0" dirty="0"/>
                        <a:t> -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51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/>
                        <a:t>Совсем маленький приоритет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9259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89535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Какой же у него тогда приоритет?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673952" y="3451967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952" y="3451967"/>
                <a:ext cx="382605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106787" y="3449570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787" y="3449570"/>
                <a:ext cx="379206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Умножение 12"/>
          <p:cNvSpPr/>
          <p:nvPr/>
        </p:nvSpPr>
        <p:spPr>
          <a:xfrm>
            <a:off x="8921386" y="3790369"/>
            <a:ext cx="250120" cy="250120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8853653" y="3813223"/>
            <a:ext cx="388759" cy="435414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690944" y="4158661"/>
                <a:ext cx="731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44" y="4158661"/>
                <a:ext cx="73122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Левая фигурная скобка 16"/>
          <p:cNvSpPr/>
          <p:nvPr/>
        </p:nvSpPr>
        <p:spPr>
          <a:xfrm rot="16200000">
            <a:off x="9214816" y="4300003"/>
            <a:ext cx="388759" cy="72232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8914043" y="4803372"/>
                <a:ext cx="1243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43" y="4803372"/>
                <a:ext cx="124335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люс 20"/>
          <p:cNvSpPr/>
          <p:nvPr/>
        </p:nvSpPr>
        <p:spPr>
          <a:xfrm>
            <a:off x="9898355" y="5082132"/>
            <a:ext cx="250120" cy="250120"/>
          </a:xfrm>
          <a:prstGeom prst="mathPlu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Левая фигурная скобка 21"/>
          <p:cNvSpPr/>
          <p:nvPr/>
        </p:nvSpPr>
        <p:spPr>
          <a:xfrm rot="16200000">
            <a:off x="9829035" y="4953750"/>
            <a:ext cx="388759" cy="72232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10213957" y="4800630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957" y="48006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9594300" y="4146207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300" y="4146207"/>
                <a:ext cx="382604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9199760" y="5426346"/>
                <a:ext cx="164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Calibri"/>
                        </a:rPr>
                        <m:t>+2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60" y="5426346"/>
                <a:ext cx="1647310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Левая фигурная скобка 25"/>
          <p:cNvSpPr/>
          <p:nvPr/>
        </p:nvSpPr>
        <p:spPr>
          <a:xfrm rot="16200000">
            <a:off x="8918672" y="5109711"/>
            <a:ext cx="388759" cy="1820727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8066075" y="6175385"/>
                <a:ext cx="2130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sym typeface="Calibri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Calibri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 −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Calibri"/>
                        </a:rPr>
                        <m:t>+2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075" y="6175385"/>
                <a:ext cx="2130391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Минус 27"/>
          <p:cNvSpPr/>
          <p:nvPr/>
        </p:nvSpPr>
        <p:spPr>
          <a:xfrm>
            <a:off x="9268912" y="4418159"/>
            <a:ext cx="279857" cy="279857"/>
          </a:xfrm>
          <a:prstGeom prst="mathMinu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8029637" y="5458655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637" y="5458655"/>
                <a:ext cx="3792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Равно 32"/>
          <p:cNvSpPr/>
          <p:nvPr/>
        </p:nvSpPr>
        <p:spPr>
          <a:xfrm>
            <a:off x="8987991" y="5583549"/>
            <a:ext cx="250120" cy="622932"/>
          </a:xfrm>
          <a:prstGeom prst="mathEqual">
            <a:avLst>
              <a:gd name="adj1" fmla="val 10175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7261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Циклы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272809"/>
            <a:ext cx="984279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Задача:</a:t>
            </a:r>
          </a:p>
          <a:p>
            <a:pPr hangingPunct="0"/>
            <a:r>
              <a:rPr kumimoji="0" lang="ru-RU" sz="16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Перейти дорогу.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511529" y="2538713"/>
            <a:ext cx="9726295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есть_машина_справа = посмотреть_направо()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если не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и не 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то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	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перейти_дорогу()</a:t>
            </a: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иначе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  <a:endParaRPr lang="ru-RU" sz="1400" dirty="0">
              <a:solidFill>
                <a:srgbClr val="002060"/>
              </a:solidFill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493828"/>
            <a:ext cx="984279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Нужно пробовать до тех пор, пока машины не пропадут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933764"/>
            <a:ext cx="984279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Что же </a:t>
            </a:r>
            <a:r>
              <a:rPr lang="ru-RU" sz="1600" dirty="0">
                <a:latin typeface="Helvetica" pitchFamily="2" charset="0"/>
                <a:sym typeface="Calibri"/>
              </a:rPr>
              <a:t>всё-таки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делать, если на дороге нашлись машины?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229970"/>
            <a:ext cx="984279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Раньше весь код выполнялся только сверху вниз, но теперь мы захотели научиться возвращаться назад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6013230"/>
            <a:ext cx="984279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Как языки программирования позволяют это сделать?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511529" y="4046818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	</a:t>
            </a:r>
            <a:r>
              <a:rPr lang="ru-RU" sz="1400" dirty="0">
                <a:solidFill>
                  <a:srgbClr val="002060"/>
                </a:solidFill>
                <a:latin typeface="Consolas" panose="020B0609020204030204" pitchFamily="49" charset="0"/>
                <a:sym typeface="Calibri"/>
              </a:rPr>
              <a:t>попробовать_еще_раз</a:t>
            </a:r>
          </a:p>
        </p:txBody>
      </p:sp>
    </p:spTree>
    <p:extLst>
      <p:ext uri="{BB962C8B-B14F-4D97-AF65-F5344CB8AC3E}">
        <p14:creationId xmlns:p14="http://schemas.microsoft.com/office/powerpoint/2010/main" val="3898534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Циклы</a:t>
            </a:r>
            <a:endParaRPr lang="en-RU" dirty="0"/>
          </a:p>
        </p:txBody>
      </p:sp>
      <p:sp>
        <p:nvSpPr>
          <p:cNvPr id="3" name="Блок-схема: узел 2"/>
          <p:cNvSpPr/>
          <p:nvPr/>
        </p:nvSpPr>
        <p:spPr>
          <a:xfrm>
            <a:off x="2456873" y="1423059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Начало</a:t>
            </a: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1847273" y="2113058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= посмотреть_направо()</a:t>
            </a: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1847273" y="2893486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</a:p>
        </p:txBody>
      </p:sp>
      <p:sp>
        <p:nvSpPr>
          <p:cNvPr id="8" name="Блок-схема: решение 7"/>
          <p:cNvSpPr/>
          <p:nvPr/>
        </p:nvSpPr>
        <p:spPr>
          <a:xfrm>
            <a:off x="1210930" y="3673914"/>
            <a:ext cx="4080539" cy="917075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не есть_машина_справа и не есть_машина_слева?</a:t>
            </a:r>
          </a:p>
        </p:txBody>
      </p:sp>
      <p:sp>
        <p:nvSpPr>
          <p:cNvPr id="9" name="Блок-схема: узел 8"/>
          <p:cNvSpPr/>
          <p:nvPr/>
        </p:nvSpPr>
        <p:spPr>
          <a:xfrm>
            <a:off x="2456873" y="5775874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Конец</a:t>
            </a:r>
          </a:p>
        </p:txBody>
      </p:sp>
      <p:cxnSp>
        <p:nvCxnSpPr>
          <p:cNvPr id="10" name="Прямая со стрелкой 9"/>
          <p:cNvCxnSpPr>
            <a:stCxn id="3" idx="4"/>
            <a:endCxn id="6" idx="0"/>
          </p:cNvCxnSpPr>
          <p:nvPr/>
        </p:nvCxnSpPr>
        <p:spPr>
          <a:xfrm>
            <a:off x="3251200" y="1855848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7" idx="0"/>
          </p:cNvCxnSpPr>
          <p:nvPr/>
        </p:nvCxnSpPr>
        <p:spPr>
          <a:xfrm>
            <a:off x="3251200" y="2636276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251199" y="3416704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9" idx="2"/>
            <a:endCxn id="9" idx="0"/>
          </p:cNvCxnSpPr>
          <p:nvPr/>
        </p:nvCxnSpPr>
        <p:spPr>
          <a:xfrm>
            <a:off x="3251200" y="5510918"/>
            <a:ext cx="0" cy="26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53139" y="4676579"/>
            <a:ext cx="23820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да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847273" y="5203143"/>
            <a:ext cx="2807854" cy="30777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перейти_дорогу()</a:t>
            </a:r>
          </a:p>
        </p:txBody>
      </p:sp>
      <p:cxnSp>
        <p:nvCxnSpPr>
          <p:cNvPr id="20" name="Прямая со стрелкой 19"/>
          <p:cNvCxnSpPr>
            <a:endCxn id="19" idx="0"/>
          </p:cNvCxnSpPr>
          <p:nvPr/>
        </p:nvCxnSpPr>
        <p:spPr>
          <a:xfrm>
            <a:off x="3251197" y="4590989"/>
            <a:ext cx="3" cy="61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1470177"/>
            <a:ext cx="49691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блок-схему нашего решения задачи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cxnSp>
        <p:nvCxnSpPr>
          <p:cNvPr id="28" name="Соединительная линия уступом 27"/>
          <p:cNvCxnSpPr>
            <a:stCxn id="8" idx="3"/>
            <a:endCxn id="6" idx="3"/>
          </p:cNvCxnSpPr>
          <p:nvPr/>
        </p:nvCxnSpPr>
        <p:spPr>
          <a:xfrm flipH="1" flipV="1">
            <a:off x="4655127" y="2374667"/>
            <a:ext cx="636342" cy="1757785"/>
          </a:xfrm>
          <a:prstGeom prst="bentConnector3">
            <a:avLst>
              <a:gd name="adj1" fmla="val -35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5287" y="4086269"/>
            <a:ext cx="2927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нет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2985819"/>
            <a:ext cx="49691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Всё, что мы хотим – добавить в программу такой переход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3" name="Правая фигурная скобка 32"/>
          <p:cNvSpPr/>
          <p:nvPr/>
        </p:nvSpPr>
        <p:spPr>
          <a:xfrm>
            <a:off x="5983922" y="2374667"/>
            <a:ext cx="416878" cy="1842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18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7" grpId="0"/>
      <p:bldP spid="19" grpId="0" animBg="1"/>
      <p:bldP spid="24" grpId="0"/>
      <p:bldP spid="29" grpId="0"/>
      <p:bldP spid="30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Циклы</a:t>
            </a:r>
            <a:endParaRPr lang="en-RU" dirty="0"/>
          </a:p>
        </p:txBody>
      </p:sp>
      <p:pic>
        <p:nvPicPr>
          <p:cNvPr id="2050" name="Picture 2" descr="Quality The Basic Tool Kit Process Analysis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74" y="2083883"/>
            <a:ext cx="4414981" cy="33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272809"/>
            <a:ext cx="984279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Блок-схемы дают полную свободу в переходах, стрелочку можно нарисовать куда угодно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678346"/>
            <a:ext cx="984279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Но какой ценой?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68205" y="5566856"/>
            <a:ext cx="1054475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Языки программирования ограничивают эту свободу, предоставляя только специальные конструкции – циклы</a:t>
            </a:r>
          </a:p>
          <a:p>
            <a:pPr algn="ctr" hangingPunct="0"/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Благодаря этому прямолинейность кода </a:t>
            </a:r>
            <a:r>
              <a:rPr lang="ru-RU" sz="1600" dirty="0">
                <a:latin typeface="Helvetica" pitchFamily="2" charset="0"/>
                <a:sym typeface="Calibri"/>
              </a:rPr>
              <a:t>сохраняется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698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</a:t>
            </a:r>
            <a:r>
              <a:rPr lang="en-US" dirty="0"/>
              <a:t> while c </a:t>
            </a:r>
            <a:r>
              <a:rPr lang="ru-RU" dirty="0"/>
              <a:t>постусловием</a:t>
            </a:r>
            <a:endParaRPr lang="en-RU" dirty="0"/>
          </a:p>
        </p:txBody>
      </p:sp>
      <p:sp>
        <p:nvSpPr>
          <p:cNvPr id="3" name="Блок-схема: узел 2"/>
          <p:cNvSpPr/>
          <p:nvPr/>
        </p:nvSpPr>
        <p:spPr>
          <a:xfrm>
            <a:off x="1616364" y="1470177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Начало</a:t>
            </a: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1006764" y="2160176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= посмотреть_направо()</a:t>
            </a: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1006764" y="2940604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</a:p>
        </p:txBody>
      </p:sp>
      <p:sp>
        <p:nvSpPr>
          <p:cNvPr id="8" name="Блок-схема: решение 7"/>
          <p:cNvSpPr/>
          <p:nvPr/>
        </p:nvSpPr>
        <p:spPr>
          <a:xfrm>
            <a:off x="370421" y="3721032"/>
            <a:ext cx="4080539" cy="917075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или есть_машина_слева?</a:t>
            </a:r>
          </a:p>
        </p:txBody>
      </p:sp>
      <p:sp>
        <p:nvSpPr>
          <p:cNvPr id="9" name="Блок-схема: узел 8"/>
          <p:cNvSpPr/>
          <p:nvPr/>
        </p:nvSpPr>
        <p:spPr>
          <a:xfrm>
            <a:off x="1616364" y="5822992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Конец</a:t>
            </a:r>
          </a:p>
        </p:txBody>
      </p:sp>
      <p:cxnSp>
        <p:nvCxnSpPr>
          <p:cNvPr id="10" name="Прямая со стрелкой 9"/>
          <p:cNvCxnSpPr>
            <a:stCxn id="3" idx="4"/>
            <a:endCxn id="6" idx="0"/>
          </p:cNvCxnSpPr>
          <p:nvPr/>
        </p:nvCxnSpPr>
        <p:spPr>
          <a:xfrm>
            <a:off x="2410691" y="1902966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7" idx="0"/>
          </p:cNvCxnSpPr>
          <p:nvPr/>
        </p:nvCxnSpPr>
        <p:spPr>
          <a:xfrm>
            <a:off x="2410691" y="2683394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410690" y="3463822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9" idx="2"/>
            <a:endCxn id="9" idx="0"/>
          </p:cNvCxnSpPr>
          <p:nvPr/>
        </p:nvCxnSpPr>
        <p:spPr>
          <a:xfrm>
            <a:off x="2410691" y="5558036"/>
            <a:ext cx="0" cy="26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2630" y="4723697"/>
            <a:ext cx="2927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нет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006764" y="5250261"/>
            <a:ext cx="2807854" cy="30777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перейти_дорогу()</a:t>
            </a:r>
          </a:p>
        </p:txBody>
      </p:sp>
      <p:cxnSp>
        <p:nvCxnSpPr>
          <p:cNvPr id="20" name="Прямая со стрелкой 19"/>
          <p:cNvCxnSpPr>
            <a:endCxn id="19" idx="0"/>
          </p:cNvCxnSpPr>
          <p:nvPr/>
        </p:nvCxnSpPr>
        <p:spPr>
          <a:xfrm>
            <a:off x="2410688" y="4638107"/>
            <a:ext cx="3" cy="61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1470177"/>
            <a:ext cx="49691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На самом деле, одну из этих конструкций мы уже использовали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cxnSp>
        <p:nvCxnSpPr>
          <p:cNvPr id="28" name="Соединительная линия уступом 27"/>
          <p:cNvCxnSpPr>
            <a:stCxn id="8" idx="3"/>
            <a:endCxn id="6" idx="3"/>
          </p:cNvCxnSpPr>
          <p:nvPr/>
        </p:nvCxnSpPr>
        <p:spPr>
          <a:xfrm flipH="1" flipV="1">
            <a:off x="3814618" y="2421785"/>
            <a:ext cx="636342" cy="1757785"/>
          </a:xfrm>
          <a:prstGeom prst="bentConnector3">
            <a:avLst>
              <a:gd name="adj1" fmla="val -35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04778" y="4133387"/>
            <a:ext cx="23820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да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3997" y="5030983"/>
            <a:ext cx="2087072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делай: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тело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пока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условие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4876800" y="2031571"/>
            <a:ext cx="212436" cy="15608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089236" y="2683394"/>
            <a:ext cx="49691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Тело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106467" y="4015322"/>
            <a:ext cx="49691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Условие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6" name="Правая фигурная скобка 25"/>
          <p:cNvSpPr/>
          <p:nvPr/>
        </p:nvSpPr>
        <p:spPr>
          <a:xfrm>
            <a:off x="4876800" y="3847743"/>
            <a:ext cx="229667" cy="5712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2146879"/>
            <a:ext cx="496916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У любого цикла есть тело – набор инструкций, исполнение которых хотим повторять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3999" y="2792915"/>
            <a:ext cx="525549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Также, у цикла </a:t>
            </a:r>
            <a:r>
              <a:rPr lang="en-US" sz="1200" dirty="0">
                <a:latin typeface="Helvetica" pitchFamily="2" charset="0"/>
                <a:ea typeface="+mj-ea"/>
                <a:cs typeface="+mj-cs"/>
                <a:sym typeface="Calibri"/>
              </a:rPr>
              <a:t>while 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есть условие – выражение, по результату которого определяется, нужно ли вернуться обратно в начало тела цикла.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3997" y="3473858"/>
            <a:ext cx="5514112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Цикл с постусловием работает так:</a:t>
            </a:r>
          </a:p>
          <a:p>
            <a:pPr marL="228600" indent="-228600" hangingPunct="0">
              <a:buFont typeface="+mj-lt"/>
              <a:buAutoNum type="arabicPeriod"/>
            </a:pPr>
            <a:r>
              <a:rPr kumimoji="0" lang="ru-RU" sz="12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Выполняется</a:t>
            </a:r>
            <a:r>
              <a:rPr kumimoji="0" lang="ru-RU" sz="1200" b="0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тело цикла</a:t>
            </a:r>
          </a:p>
          <a:p>
            <a:pPr marL="228600" indent="-228600" hangingPunct="0">
              <a:buFont typeface="+mj-lt"/>
              <a:buAutoNum type="arabicPeriod"/>
            </a:pPr>
            <a:r>
              <a:rPr lang="ru-RU" sz="1200" baseline="0" dirty="0">
                <a:latin typeface="Helvetica" pitchFamily="2" charset="0"/>
                <a:ea typeface="+mj-ea"/>
                <a:cs typeface="+mj-cs"/>
                <a:sym typeface="Calibri"/>
              </a:rPr>
              <a:t>Вычисляется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 выражение в условии</a:t>
            </a:r>
          </a:p>
          <a:p>
            <a:pPr marL="228600" indent="-228600" hangingPunct="0">
              <a:buFont typeface="+mj-lt"/>
              <a:buAutoNum type="arabicPeriod"/>
            </a:pPr>
            <a:r>
              <a:rPr kumimoji="0" lang="ru-RU" sz="12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Если</a:t>
            </a:r>
            <a:r>
              <a:rPr kumimoji="0" lang="ru-RU" sz="1200" b="0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выражение дало положительный ответ, то возврат в начало цикла</a:t>
            </a:r>
          </a:p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В итоге</a:t>
            </a:r>
            <a:r>
              <a:rPr kumimoji="0" lang="ru-RU" sz="12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, тело цикла выполняется до тех</a:t>
            </a:r>
            <a:r>
              <a:rPr kumimoji="0" lang="ru-RU" sz="1200" b="0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пор, пока условие</a:t>
            </a:r>
            <a:r>
              <a:rPr lang="en-US" sz="12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положительно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408940" y="5061422"/>
            <a:ext cx="2268732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do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тело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while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условие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1916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7" grpId="0"/>
      <p:bldP spid="19" grpId="0" animBg="1"/>
      <p:bldP spid="24" grpId="0"/>
      <p:bldP spid="29" grpId="0"/>
      <p:bldP spid="22" grpId="0"/>
      <p:bldP spid="4" grpId="0" animBg="1"/>
      <p:bldP spid="23" grpId="0"/>
      <p:bldP spid="25" grpId="0"/>
      <p:bldP spid="26" grpId="0" animBg="1"/>
      <p:bldP spid="27" grpId="0"/>
      <p:bldP spid="31" grpId="0"/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</a:t>
            </a:r>
            <a:r>
              <a:rPr lang="en-US" dirty="0"/>
              <a:t> while c </a:t>
            </a:r>
            <a:r>
              <a:rPr lang="ru-RU" dirty="0"/>
              <a:t>постусловием</a:t>
            </a:r>
            <a:endParaRPr lang="en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1229" y="1656819"/>
            <a:ext cx="49691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Теперь можем записать решение задачи кодом: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845041" y="2792209"/>
            <a:ext cx="4615352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делай: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есть_машина_справа = посмотреть_направо()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пока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или есть_машина_слева</a:t>
            </a:r>
            <a:endParaRPr lang="en-US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перейти_дорогу()</a:t>
            </a: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6696364" y="3057236"/>
            <a:ext cx="148677" cy="4525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Левая фигурная скобка 42"/>
          <p:cNvSpPr/>
          <p:nvPr/>
        </p:nvSpPr>
        <p:spPr>
          <a:xfrm>
            <a:off x="6696365" y="3509818"/>
            <a:ext cx="147780" cy="1385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45607" y="3162178"/>
            <a:ext cx="464299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hangingPunct="0"/>
            <a:r>
              <a:rPr lang="ru-RU" sz="1000" dirty="0">
                <a:latin typeface="Helvetica" pitchFamily="2" charset="0"/>
                <a:ea typeface="+mj-ea"/>
                <a:cs typeface="+mj-cs"/>
                <a:sym typeface="Calibri"/>
              </a:rPr>
              <a:t>тело</a:t>
            </a:r>
            <a:endParaRPr kumimoji="0" lang="ru-RU" sz="10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4292" y="3450251"/>
            <a:ext cx="70561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hangingPunct="0"/>
            <a:r>
              <a:rPr lang="ru-RU" sz="1000" dirty="0">
                <a:latin typeface="Helvetica" pitchFamily="2" charset="0"/>
                <a:ea typeface="+mj-ea"/>
                <a:cs typeface="+mj-cs"/>
                <a:sym typeface="Calibri"/>
              </a:rPr>
              <a:t>условие</a:t>
            </a:r>
            <a:endParaRPr kumimoji="0" lang="ru-RU" sz="10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1" name="Блок-схема: узел 50"/>
          <p:cNvSpPr/>
          <p:nvPr/>
        </p:nvSpPr>
        <p:spPr>
          <a:xfrm>
            <a:off x="1616364" y="1470177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Начало</a:t>
            </a:r>
          </a:p>
        </p:txBody>
      </p:sp>
      <p:sp>
        <p:nvSpPr>
          <p:cNvPr id="52" name="Блок-схема: процесс 51"/>
          <p:cNvSpPr/>
          <p:nvPr/>
        </p:nvSpPr>
        <p:spPr>
          <a:xfrm>
            <a:off x="1006764" y="2160176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= посмотреть_направо()</a:t>
            </a:r>
          </a:p>
        </p:txBody>
      </p:sp>
      <p:sp>
        <p:nvSpPr>
          <p:cNvPr id="53" name="Блок-схема: процесс 52"/>
          <p:cNvSpPr/>
          <p:nvPr/>
        </p:nvSpPr>
        <p:spPr>
          <a:xfrm>
            <a:off x="1006764" y="2940604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</a:p>
        </p:txBody>
      </p:sp>
      <p:sp>
        <p:nvSpPr>
          <p:cNvPr id="54" name="Блок-схема: решение 53"/>
          <p:cNvSpPr/>
          <p:nvPr/>
        </p:nvSpPr>
        <p:spPr>
          <a:xfrm>
            <a:off x="370421" y="3721032"/>
            <a:ext cx="4080539" cy="917075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или есть_машина_слева?</a:t>
            </a:r>
          </a:p>
        </p:txBody>
      </p:sp>
      <p:sp>
        <p:nvSpPr>
          <p:cNvPr id="55" name="Блок-схема: узел 54"/>
          <p:cNvSpPr/>
          <p:nvPr/>
        </p:nvSpPr>
        <p:spPr>
          <a:xfrm>
            <a:off x="1616364" y="5822992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Конец</a:t>
            </a:r>
          </a:p>
        </p:txBody>
      </p:sp>
      <p:cxnSp>
        <p:nvCxnSpPr>
          <p:cNvPr id="56" name="Прямая со стрелкой 55"/>
          <p:cNvCxnSpPr>
            <a:stCxn id="51" idx="4"/>
            <a:endCxn id="52" idx="0"/>
          </p:cNvCxnSpPr>
          <p:nvPr/>
        </p:nvCxnSpPr>
        <p:spPr>
          <a:xfrm>
            <a:off x="2410691" y="1902966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2" idx="2"/>
            <a:endCxn id="53" idx="0"/>
          </p:cNvCxnSpPr>
          <p:nvPr/>
        </p:nvCxnSpPr>
        <p:spPr>
          <a:xfrm>
            <a:off x="2410691" y="2683394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2410690" y="3463822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61" idx="2"/>
            <a:endCxn id="55" idx="0"/>
          </p:cNvCxnSpPr>
          <p:nvPr/>
        </p:nvCxnSpPr>
        <p:spPr>
          <a:xfrm>
            <a:off x="2410691" y="5558036"/>
            <a:ext cx="0" cy="26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12630" y="4723697"/>
            <a:ext cx="2927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нет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Блок-схема: процесс 60"/>
          <p:cNvSpPr/>
          <p:nvPr/>
        </p:nvSpPr>
        <p:spPr>
          <a:xfrm>
            <a:off x="1006764" y="5250261"/>
            <a:ext cx="2807854" cy="30777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перейти_дорогу()</a:t>
            </a:r>
          </a:p>
        </p:txBody>
      </p:sp>
      <p:cxnSp>
        <p:nvCxnSpPr>
          <p:cNvPr id="62" name="Прямая со стрелкой 61"/>
          <p:cNvCxnSpPr>
            <a:endCxn id="61" idx="0"/>
          </p:cNvCxnSpPr>
          <p:nvPr/>
        </p:nvCxnSpPr>
        <p:spPr>
          <a:xfrm>
            <a:off x="2410688" y="4638107"/>
            <a:ext cx="3" cy="61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54" idx="3"/>
            <a:endCxn id="52" idx="3"/>
          </p:cNvCxnSpPr>
          <p:nvPr/>
        </p:nvCxnSpPr>
        <p:spPr>
          <a:xfrm flipH="1" flipV="1">
            <a:off x="3814618" y="2421785"/>
            <a:ext cx="636342" cy="1757785"/>
          </a:xfrm>
          <a:prstGeom prst="bentConnector3">
            <a:avLst>
              <a:gd name="adj1" fmla="val -35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4778" y="4133387"/>
            <a:ext cx="23820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да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5" name="Правая фигурная скобка 64"/>
          <p:cNvSpPr/>
          <p:nvPr/>
        </p:nvSpPr>
        <p:spPr>
          <a:xfrm>
            <a:off x="4876800" y="2031571"/>
            <a:ext cx="212436" cy="15608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089236" y="2683394"/>
            <a:ext cx="115637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Тело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106467" y="4015322"/>
            <a:ext cx="113914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Условие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8" name="Правая фигурная скобка 67"/>
          <p:cNvSpPr/>
          <p:nvPr/>
        </p:nvSpPr>
        <p:spPr>
          <a:xfrm>
            <a:off x="4876800" y="3847743"/>
            <a:ext cx="229667" cy="5712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50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 animBg="1"/>
      <p:bldP spid="43" grpId="0" animBg="1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Цикл</a:t>
            </a:r>
            <a:r>
              <a:rPr lang="en-US" dirty="0"/>
              <a:t> while c </a:t>
            </a:r>
            <a:r>
              <a:rPr lang="ru-RU" dirty="0"/>
              <a:t>предусловием</a:t>
            </a:r>
            <a:endParaRPr lang="en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1470177"/>
            <a:ext cx="49691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Теперь рассмотрим цикл </a:t>
            </a:r>
            <a:r>
              <a:rPr lang="en-US" sz="1200" dirty="0">
                <a:latin typeface="Helvetica" pitchFamily="2" charset="0"/>
                <a:ea typeface="+mj-ea"/>
                <a:cs typeface="+mj-cs"/>
                <a:sym typeface="Calibri"/>
              </a:rPr>
              <a:t>while 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с предусловием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3997" y="4793031"/>
            <a:ext cx="216860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пока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условие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тело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361053" y="4793031"/>
            <a:ext cx="226873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while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условие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&gt;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тело цикла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0" name="Блок-схема: узел 29"/>
          <p:cNvSpPr/>
          <p:nvPr/>
        </p:nvSpPr>
        <p:spPr>
          <a:xfrm>
            <a:off x="3243618" y="1536165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Начало</a:t>
            </a:r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2634018" y="3722366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= посмотреть_направо()</a:t>
            </a:r>
          </a:p>
        </p:txBody>
      </p:sp>
      <p:sp>
        <p:nvSpPr>
          <p:cNvPr id="35" name="Блок-схема: процесс 34"/>
          <p:cNvSpPr/>
          <p:nvPr/>
        </p:nvSpPr>
        <p:spPr>
          <a:xfrm>
            <a:off x="2634018" y="4502794"/>
            <a:ext cx="2807854" cy="52321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1997672" y="2173638"/>
            <a:ext cx="4080539" cy="917075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или есть_машина_слева?</a:t>
            </a:r>
          </a:p>
        </p:txBody>
      </p:sp>
      <p:sp>
        <p:nvSpPr>
          <p:cNvPr id="37" name="Блок-схема: узел 36"/>
          <p:cNvSpPr/>
          <p:nvPr/>
        </p:nvSpPr>
        <p:spPr>
          <a:xfrm>
            <a:off x="3243618" y="5888980"/>
            <a:ext cx="1588654" cy="432789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Конец</a:t>
            </a:r>
          </a:p>
        </p:txBody>
      </p:sp>
      <p:cxnSp>
        <p:nvCxnSpPr>
          <p:cNvPr id="38" name="Прямая со стрелкой 37"/>
          <p:cNvCxnSpPr>
            <a:stCxn id="30" idx="4"/>
            <a:endCxn id="36" idx="0"/>
          </p:cNvCxnSpPr>
          <p:nvPr/>
        </p:nvCxnSpPr>
        <p:spPr>
          <a:xfrm flipH="1">
            <a:off x="4037942" y="1968954"/>
            <a:ext cx="3" cy="20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3" idx="2"/>
            <a:endCxn id="35" idx="0"/>
          </p:cNvCxnSpPr>
          <p:nvPr/>
        </p:nvCxnSpPr>
        <p:spPr>
          <a:xfrm>
            <a:off x="4037945" y="4245584"/>
            <a:ext cx="0" cy="2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42" idx="2"/>
            <a:endCxn id="37" idx="0"/>
          </p:cNvCxnSpPr>
          <p:nvPr/>
        </p:nvCxnSpPr>
        <p:spPr>
          <a:xfrm>
            <a:off x="4037945" y="5624024"/>
            <a:ext cx="0" cy="26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2961" y="2399030"/>
            <a:ext cx="2927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нет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Блок-схема: процесс 41"/>
          <p:cNvSpPr/>
          <p:nvPr/>
        </p:nvSpPr>
        <p:spPr>
          <a:xfrm>
            <a:off x="2634018" y="5316249"/>
            <a:ext cx="2807854" cy="30777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перейти_дорогу()</a:t>
            </a:r>
          </a:p>
        </p:txBody>
      </p:sp>
      <p:cxnSp>
        <p:nvCxnSpPr>
          <p:cNvPr id="43" name="Прямая со стрелкой 42"/>
          <p:cNvCxnSpPr>
            <a:endCxn id="33" idx="0"/>
          </p:cNvCxnSpPr>
          <p:nvPr/>
        </p:nvCxnSpPr>
        <p:spPr>
          <a:xfrm>
            <a:off x="4037938" y="3084931"/>
            <a:ext cx="7" cy="63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36" idx="3"/>
            <a:endCxn id="42" idx="3"/>
          </p:cNvCxnSpPr>
          <p:nvPr/>
        </p:nvCxnSpPr>
        <p:spPr>
          <a:xfrm flipH="1">
            <a:off x="5441872" y="2632176"/>
            <a:ext cx="636339" cy="2837961"/>
          </a:xfrm>
          <a:prstGeom prst="bentConnector3">
            <a:avLst>
              <a:gd name="adj1" fmla="val -35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47296" y="3102896"/>
            <a:ext cx="23820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да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Правая фигурная скобка 45"/>
          <p:cNvSpPr/>
          <p:nvPr/>
        </p:nvSpPr>
        <p:spPr>
          <a:xfrm flipH="1">
            <a:off x="1368420" y="2096654"/>
            <a:ext cx="277166" cy="1267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54096" y="4165630"/>
            <a:ext cx="119149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Тело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94160" y="2592079"/>
            <a:ext cx="117425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Условие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9" name="Правая фигурная скобка 48"/>
          <p:cNvSpPr/>
          <p:nvPr/>
        </p:nvSpPr>
        <p:spPr>
          <a:xfrm flipH="1">
            <a:off x="1368418" y="3509819"/>
            <a:ext cx="332433" cy="1691588"/>
          </a:xfrm>
          <a:prstGeom prst="rightBrace">
            <a:avLst>
              <a:gd name="adj1" fmla="val 8333"/>
              <a:gd name="adj2" fmla="val 483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Соединительная линия уступом 49"/>
          <p:cNvCxnSpPr>
            <a:stCxn id="35" idx="1"/>
            <a:endCxn id="36" idx="1"/>
          </p:cNvCxnSpPr>
          <p:nvPr/>
        </p:nvCxnSpPr>
        <p:spPr>
          <a:xfrm rot="10800000">
            <a:off x="1997672" y="2632177"/>
            <a:ext cx="636346" cy="2132227"/>
          </a:xfrm>
          <a:prstGeom prst="bentConnector3">
            <a:avLst>
              <a:gd name="adj1" fmla="val 135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2035139"/>
            <a:ext cx="49691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Отличие в том, что условие проверяется до выполнения тела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3997" y="2459781"/>
            <a:ext cx="551411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28600" indent="-228600" hangingPunct="0">
              <a:buFont typeface="+mj-lt"/>
              <a:buAutoNum type="arabicPeriod"/>
            </a:pPr>
            <a:r>
              <a:rPr lang="ru-RU" sz="1200" dirty="0">
                <a:latin typeface="Helvetica" pitchFamily="2" charset="0"/>
                <a:sym typeface="Calibri"/>
              </a:rPr>
              <a:t>Вычисляется выражение в условии</a:t>
            </a:r>
          </a:p>
          <a:p>
            <a:pPr marL="228600" indent="-228600" hangingPunct="0">
              <a:buFont typeface="+mj-lt"/>
              <a:buAutoNum type="arabicPeriod"/>
            </a:pPr>
            <a:r>
              <a:rPr lang="ru-RU" sz="1200" dirty="0">
                <a:latin typeface="Helvetica" pitchFamily="2" charset="0"/>
                <a:sym typeface="Calibri"/>
              </a:rPr>
              <a:t>Если выражение дало негативный ответ, то выход из цикла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28600" indent="-228600" hangingPunct="0">
              <a:buFont typeface="+mj-lt"/>
              <a:buAutoNum type="arabicPeriod"/>
            </a:pPr>
            <a:r>
              <a:rPr kumimoji="0" lang="ru-RU" sz="12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Выполняется</a:t>
            </a:r>
            <a:r>
              <a:rPr kumimoji="0" lang="ru-RU" sz="1200" b="0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тело цикла</a:t>
            </a:r>
          </a:p>
          <a:p>
            <a:pPr marL="228600" indent="-228600" hangingPunct="0">
              <a:buFont typeface="+mj-lt"/>
              <a:buAutoNum type="arabicPeriod"/>
            </a:pP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Снова пункт 1</a:t>
            </a:r>
            <a:endParaRPr kumimoji="0" lang="ru-RU" sz="1200" b="0" strike="noStrike" cap="none" spc="0" normalizeH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3386996"/>
            <a:ext cx="496916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Единственное фактическое отличие в том, что с постусловием тело гарантированно выполняется хотя бы один раз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04000" y="4051156"/>
            <a:ext cx="496916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Если условие заведомо ложное, то в случае предусловия тело цикла не выполнится ни разу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660621" y="5624024"/>
            <a:ext cx="496916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На практике гораздо чаще применяется именно цикл с предусловием</a:t>
            </a:r>
            <a:endParaRPr kumimoji="0" lang="ru-RU" sz="12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014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/>
      <p:bldP spid="30" grpId="0" animBg="1"/>
      <p:bldP spid="33" grpId="0" animBg="1"/>
      <p:bldP spid="35" grpId="0" animBg="1"/>
      <p:bldP spid="36" grpId="0" animBg="1"/>
      <p:bldP spid="37" grpId="0" animBg="1"/>
      <p:bldP spid="41" grpId="0"/>
      <p:bldP spid="42" grpId="0" animBg="1"/>
      <p:bldP spid="45" grpId="0"/>
      <p:bldP spid="46" grpId="0" animBg="1"/>
      <p:bldP spid="47" grpId="0"/>
      <p:bldP spid="48" grpId="0"/>
      <p:bldP spid="49" grpId="0" animBg="1"/>
      <p:bldP spid="51" grpId="0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25482</TotalTime>
  <Words>2475</Words>
  <Application>Microsoft Macintosh PowerPoint</Application>
  <PresentationFormat>Widescreen</PresentationFormat>
  <Paragraphs>431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1252</cp:revision>
  <dcterms:created xsi:type="dcterms:W3CDTF">2020-10-11T07:52:54Z</dcterms:created>
  <dcterms:modified xsi:type="dcterms:W3CDTF">2021-11-29T13:21:33Z</dcterms:modified>
</cp:coreProperties>
</file>