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351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2" r:id="rId14"/>
    <p:sldId id="313" r:id="rId15"/>
    <p:sldId id="311" r:id="rId16"/>
    <p:sldId id="314" r:id="rId17"/>
    <p:sldId id="315" r:id="rId18"/>
    <p:sldId id="310" r:id="rId19"/>
    <p:sldId id="316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DAC"/>
    <a:srgbClr val="FB2A38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3" autoAdjust="0"/>
    <p:restoredTop sz="89286"/>
  </p:normalViewPr>
  <p:slideViewPr>
    <p:cSldViewPr snapToGrid="0">
      <p:cViewPr varScale="1">
        <p:scale>
          <a:sx n="110" d="100"/>
          <a:sy n="110" d="100"/>
        </p:scale>
        <p:origin x="3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29.11.2021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737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45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275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86196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5510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0092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55846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810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3976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170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1450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26848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155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0423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61474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9500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6222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84100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4387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773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7432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543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66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1968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6000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57042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6386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6380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/>
              <a:t>3</a:t>
            </a:r>
            <a:endParaRPr lang="ru-RU" sz="2000" dirty="0">
              <a:latin typeface="Helvetica" pitchFamily="2" charset="0"/>
            </a:endParaRPr>
          </a:p>
          <a:p>
            <a:r>
              <a:rPr lang="ru-RU" sz="2800" dirty="0">
                <a:latin typeface="Helvetica" pitchFamily="2" charset="0"/>
              </a:rPr>
              <a:t>Основы процедурного программирования на </a:t>
            </a:r>
            <a:r>
              <a:rPr lang="en-US" sz="2800" dirty="0">
                <a:latin typeface="Helvetica" pitchFamily="2" charset="0"/>
              </a:rPr>
              <a:t>Java </a:t>
            </a:r>
            <a:r>
              <a:rPr lang="ru-RU" sz="2800" dirty="0">
                <a:latin typeface="Helvetica" pitchFamily="2" charset="0"/>
              </a:rPr>
              <a:t>(часть </a:t>
            </a:r>
            <a:r>
              <a:rPr lang="ru-RU" sz="2800" dirty="0"/>
              <a:t>1</a:t>
            </a:r>
            <a:r>
              <a:rPr lang="ru-RU" sz="2800" dirty="0">
                <a:latin typeface="Helvetica" pitchFamily="2" charset="0"/>
              </a:rPr>
              <a:t>)</a:t>
            </a:r>
          </a:p>
          <a:p>
            <a:r>
              <a:rPr lang="ru-RU" sz="3600" dirty="0">
                <a:latin typeface="Helvetica" pitchFamily="2" charset="0"/>
              </a:rPr>
              <a:t>Программирование на языке </a:t>
            </a:r>
            <a:r>
              <a:rPr lang="en-US" sz="3600" dirty="0">
                <a:latin typeface="Helvetica" pitchFamily="2" charset="0"/>
              </a:rPr>
              <a:t>Java</a:t>
            </a:r>
            <a:endParaRPr lang="ru-RU" sz="3600" dirty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420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Переменные в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87545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 </a:t>
            </a:r>
            <a:r>
              <a:rPr lang="en-US" sz="1600" dirty="0">
                <a:latin typeface="Helvetica" pitchFamily="2" charset="0"/>
                <a:sym typeface="Calibri"/>
              </a:rPr>
              <a:t>Java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типы переменных делятся на две группы: примитивные и объектные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88968" y="3323766"/>
            <a:ext cx="10711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r>
              <a:rPr lang="en-US" dirty="0">
                <a:latin typeface="Consolas" panose="020B0609020204030204" pitchFamily="49" charset="0"/>
              </a:rPr>
              <a:t>byte</a:t>
            </a:r>
          </a:p>
          <a:p>
            <a:r>
              <a:rPr lang="en-US" dirty="0">
                <a:latin typeface="Consolas" panose="020B0609020204030204" pitchFamily="49" charset="0"/>
              </a:rPr>
              <a:t>short</a:t>
            </a:r>
          </a:p>
          <a:p>
            <a:r>
              <a:rPr lang="en-US" dirty="0">
                <a:latin typeface="Consolas" panose="020B0609020204030204" pitchFamily="49" charset="0"/>
              </a:rPr>
              <a:t>long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088968" y="2686078"/>
            <a:ext cx="355282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sym typeface="Calibri"/>
              </a:rPr>
              <a:t>Примитивных типов всего восемь: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987636" y="3416057"/>
            <a:ext cx="172459" cy="9989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4987636" y="4525818"/>
            <a:ext cx="172459" cy="4667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4987636" y="5033818"/>
            <a:ext cx="172458" cy="2784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>
            <a:off x="4987636" y="5353603"/>
            <a:ext cx="172458" cy="2371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29719" y="3746243"/>
            <a:ext cx="35528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latin typeface="Helvetica" pitchFamily="2" charset="0"/>
                <a:sym typeface="Calibri"/>
              </a:rPr>
              <a:t>Целочисленные типы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29719" y="4577516"/>
            <a:ext cx="35528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latin typeface="Helvetica" pitchFamily="2" charset="0"/>
                <a:sym typeface="Calibri"/>
              </a:rPr>
              <a:t>Вещественные типы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29718" y="5003785"/>
            <a:ext cx="35528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latin typeface="Helvetica" pitchFamily="2" charset="0"/>
                <a:sym typeface="Calibri"/>
              </a:rPr>
              <a:t>Булевский тип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729718" y="5302921"/>
            <a:ext cx="35528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400" dirty="0">
                <a:latin typeface="Helvetica" pitchFamily="2" charset="0"/>
                <a:sym typeface="Calibri"/>
              </a:rPr>
              <a:t>Символьный тип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98631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Каждое название примитивного типа – зарезервированное слово.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1789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" grpId="0"/>
      <p:bldP spid="3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Примитивные типы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87545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Переменная примитивного типа создаётся легко: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2691" y="3378430"/>
            <a:ext cx="358303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.println(b)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5983921" y="3822975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72" y="3736281"/>
            <a:ext cx="624346" cy="6736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546922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Каждая переменная примитивного типа имеет свою конкретную ячейку в памяти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Две такие переменные не могут иметь одну общую ячейку</a:t>
            </a:r>
          </a:p>
        </p:txBody>
      </p:sp>
    </p:spTree>
    <p:extLst>
      <p:ext uri="{BB962C8B-B14F-4D97-AF65-F5344CB8AC3E}">
        <p14:creationId xmlns:p14="http://schemas.microsoft.com/office/powerpoint/2010/main" val="3633922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Численные типы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734052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У каждого численного типа свой фиксированный размер в байтах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От размера зависит диапазон значений, которые может принимать переменная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040589"/>
                  </p:ext>
                </p:extLst>
              </p:nvPr>
            </p:nvGraphicFramePr>
            <p:xfrm>
              <a:off x="1777680" y="2565983"/>
              <a:ext cx="8412480" cy="2613660"/>
            </p:xfrm>
            <a:graphic>
              <a:graphicData uri="http://schemas.openxmlformats.org/drawingml/2006/table">
                <a:tbl>
                  <a:tblPr/>
                  <a:tblGrid>
                    <a:gridCol w="1682496">
                      <a:extLst>
                        <a:ext uri="{9D8B030D-6E8A-4147-A177-3AD203B41FA5}">
                          <a16:colId xmlns:a16="http://schemas.microsoft.com/office/drawing/2014/main" val="1975009470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72660383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01547945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955704837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35148129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>
                              <a:effectLst/>
                            </a:rPr>
                            <a:t>Тип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effectLst/>
                            </a:rPr>
                            <a:t>Размер (в битах)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effectLst/>
                            </a:rPr>
                            <a:t>Размер (в байтах)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>
                              <a:effectLst/>
                            </a:rPr>
                            <a:t>Мин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>
                              <a:effectLst/>
                            </a:rPr>
                            <a:t>Макс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4165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byte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-128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127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76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16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-32768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32767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39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-2147483648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2147483647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599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-9223372036854775808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9223372036854775807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33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73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−1.7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1.7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768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040589"/>
                  </p:ext>
                </p:extLst>
              </p:nvPr>
            </p:nvGraphicFramePr>
            <p:xfrm>
              <a:off x="1777680" y="2565983"/>
              <a:ext cx="8412480" cy="2613660"/>
            </p:xfrm>
            <a:graphic>
              <a:graphicData uri="http://schemas.openxmlformats.org/drawingml/2006/table">
                <a:tbl>
                  <a:tblPr/>
                  <a:tblGrid>
                    <a:gridCol w="1682496">
                      <a:extLst>
                        <a:ext uri="{9D8B030D-6E8A-4147-A177-3AD203B41FA5}">
                          <a16:colId xmlns:a16="http://schemas.microsoft.com/office/drawing/2014/main" val="1975009470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72660383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01547945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955704837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3514812932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Тип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 smtClean="0">
                              <a:effectLst/>
                            </a:rPr>
                            <a:t>Размер (в битах)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 smtClean="0">
                              <a:effectLst/>
                            </a:rPr>
                            <a:t>Размер (в байтах)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Мин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Макс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41659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byte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1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-128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127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768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16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2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-32768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32767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39628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4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-2147483648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2147483647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59943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8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-9223372036854775808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9223372036854775807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3360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4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25" t="-496774" r="-10072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25" t="-496774" r="-725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7376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8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25" t="-606557" r="-1007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25" t="-606557" r="-72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768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620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Численные типы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7340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Арифметика над численными типами вам уже знакома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15928" y="2417880"/>
            <a:ext cx="366799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y*y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x - 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= x +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 = 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*x*x +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*x -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.println(answer)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486347" y="2954758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229" y="2976966"/>
            <a:ext cx="902973" cy="451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35502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Но стоит понимать, что арифметический оператор работает только с операндами одинакового типа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486969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Более того, деление для целочисленных типов ведёт себя особенным образом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Результат делается целым посредством отбрасывания дробной части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95601" y="5630586"/>
            <a:ext cx="230864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altLang="ru-RU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altLang="ru-RU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altLang="ru-RU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altLang="ru-RU" sz="1200" dirty="0">
                <a:solidFill>
                  <a:srgbClr val="6897BB"/>
                </a:solidFill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.println(-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5793619" y="5890465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447" y="5604941"/>
            <a:ext cx="46679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03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/>
      <p:bldP spid="9" grpId="0"/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Численные типы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7340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Также, для чисел существует оператор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%</a:t>
            </a:r>
            <a:r>
              <a:rPr lang="ru-RU" sz="1600" dirty="0">
                <a:latin typeface="Helvetica" pitchFamily="2" charset="0"/>
                <a:sym typeface="Calibri"/>
              </a:rPr>
              <a:t>: взятие остатка от деления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867511" y="2954756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01818" y="2787210"/>
            <a:ext cx="239360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055" y="2787210"/>
            <a:ext cx="247685" cy="847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09608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Например, с его помощью удобно проверять числа на чётность: 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x % 2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четных вернётся </a:t>
            </a:r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0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для нечётных </a:t>
            </a:r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69297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Символьный тип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7340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Тип </a:t>
            </a:r>
            <a:r>
              <a:rPr lang="en-US" sz="1600" dirty="0">
                <a:latin typeface="Helvetica" pitchFamily="2" charset="0"/>
                <a:sym typeface="Calibri"/>
              </a:rPr>
              <a:t>char </a:t>
            </a:r>
            <a:r>
              <a:rPr lang="ru-RU" sz="1600" dirty="0">
                <a:latin typeface="Helvetica" pitchFamily="2" charset="0"/>
                <a:sym typeface="Calibri"/>
              </a:rPr>
              <a:t>хранит ровно один символ в кодировке </a:t>
            </a:r>
            <a:r>
              <a:rPr lang="en-US" sz="1600" dirty="0">
                <a:latin typeface="Helvetica" pitchFamily="2" charset="0"/>
                <a:sym typeface="Calibri"/>
              </a:rPr>
              <a:t>UTF-16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5309" y="3836004"/>
            <a:ext cx="213872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c1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c2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char 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c3 = </a:t>
            </a:r>
            <a:r>
              <a:rPr lang="ru-RU" altLang="ru-RU" sz="1200" dirty="0">
                <a:solidFill>
                  <a:srgbClr val="6A8759"/>
                </a:solidFill>
                <a:latin typeface="Consolas" panose="020B0609020204030204" pitchFamily="49" charset="0"/>
              </a:rPr>
              <a:t>'f' 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+ </a:t>
            </a:r>
            <a:r>
              <a:rPr lang="ru-RU" altLang="ru-RU" sz="1200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.print(c1)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.print(c2)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.println(c3)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6227729" y="4188216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7" y="4302798"/>
            <a:ext cx="390580" cy="26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574816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Символьный литерал записывается в одинарных кавычках</a:t>
            </a:r>
          </a:p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Это отличается от текстовых строк, для которых кавычки двойные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1" y="2200846"/>
                <a:ext cx="9726295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>
                    <a:latin typeface="Helvetica" pitchFamily="2" charset="0"/>
                    <a:sym typeface="Calibri"/>
                  </a:rPr>
                  <a:t>Символ хранится как 16-битное целое число от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sym typeface="Calibri"/>
                      </a:rPr>
                      <m:t>0</m:t>
                    </m:r>
                  </m:oMath>
                </a14:m>
                <a:r>
                  <a:rPr lang="ru-RU" sz="1600" dirty="0">
                    <a:latin typeface="Helvetica" pitchFamily="2" charset="0"/>
                    <a:sym typeface="Calibri"/>
                  </a:rPr>
                  <a:t>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  <a:sym typeface="Calibri"/>
                          </a:rPr>
                          <m:t>16</m:t>
                        </m:r>
                      </m:sup>
                    </m:sSup>
                    <m:r>
                      <a:rPr lang="en-US" sz="1600" i="1" dirty="0" smtClean="0">
                        <a:latin typeface="Cambria Math" panose="02040503050406030204" pitchFamily="18" charset="0"/>
                        <a:sym typeface="Calibri"/>
                      </a:rPr>
                      <m:t>−1</m:t>
                    </m:r>
                  </m:oMath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1" y="2200846"/>
                <a:ext cx="9726295" cy="338552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294598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Для него тоже доступны арифметические операции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01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Булевский тип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7340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Тип </a:t>
            </a:r>
            <a:r>
              <a:rPr lang="en-US" sz="1600" dirty="0">
                <a:latin typeface="Helvetica" pitchFamily="2" charset="0"/>
                <a:sym typeface="Calibri"/>
              </a:rPr>
              <a:t>boolean </a:t>
            </a:r>
            <a:r>
              <a:rPr lang="ru-RU" sz="1600" dirty="0">
                <a:latin typeface="Helvetica" pitchFamily="2" charset="0"/>
                <a:sym typeface="Calibri"/>
              </a:rPr>
              <a:t>хранит ровно одно из двух значений: </a:t>
            </a:r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true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/</a:t>
            </a:r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false</a:t>
            </a:r>
            <a:r>
              <a:rPr lang="en-US" sz="1600" dirty="0">
                <a:latin typeface="Helvetica" pitchFamily="2" charset="0"/>
                <a:sym typeface="Calibri"/>
              </a:rPr>
              <a:t> (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истина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/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ложь</a:t>
            </a:r>
            <a:r>
              <a:rPr lang="en-US" sz="1600" dirty="0">
                <a:latin typeface="Helvetica" pitchFamily="2" charset="0"/>
                <a:sym typeface="Calibri"/>
              </a:rPr>
              <a:t>)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6227729" y="4188216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2200846"/>
            <a:ext cx="972629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Для хранения достаточно лишь одного бита:</a:t>
            </a:r>
          </a:p>
          <a:p>
            <a:pPr algn="ctr" hangingPunct="0"/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0 =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false</a:t>
            </a:r>
          </a:p>
          <a:p>
            <a:pPr algn="ctr" hangingPunct="0"/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1 = true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85309" y="4020667"/>
            <a:ext cx="213872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b1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b2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(b1)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(b2)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7" y="4212296"/>
            <a:ext cx="51442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4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Булевский тип</a:t>
            </a:r>
            <a:r>
              <a:rPr lang="en-US" dirty="0"/>
              <a:t> </a:t>
            </a:r>
            <a:r>
              <a:rPr lang="ru-RU" dirty="0"/>
              <a:t>и его операторы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4283289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Для булевского типа существуют специальные </a:t>
            </a:r>
            <a:r>
              <a:rPr lang="ru-RU" sz="1600" i="1" dirty="0">
                <a:latin typeface="Helvetica" pitchFamily="2" charset="0"/>
                <a:sym typeface="Calibri"/>
              </a:rPr>
              <a:t>логические</a:t>
            </a:r>
            <a:r>
              <a:rPr lang="ru-RU" sz="1600" dirty="0">
                <a:latin typeface="Helvetica" pitchFamily="2" charset="0"/>
                <a:sym typeface="Calibri"/>
              </a:rPr>
              <a:t> операторы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3554"/>
              </p:ext>
            </p:extLst>
          </p:nvPr>
        </p:nvGraphicFramePr>
        <p:xfrm>
          <a:off x="1251979" y="4782856"/>
          <a:ext cx="9463884" cy="1170840"/>
        </p:xfrm>
        <a:graphic>
          <a:graphicData uri="http://schemas.openxmlformats.org/drawingml/2006/table">
            <a:tbl>
              <a:tblPr/>
              <a:tblGrid>
                <a:gridCol w="1577313">
                  <a:extLst>
                    <a:ext uri="{9D8B030D-6E8A-4147-A177-3AD203B41FA5}">
                      <a16:colId xmlns:a16="http://schemas.microsoft.com/office/drawing/2014/main" val="2157575828"/>
                    </a:ext>
                  </a:extLst>
                </a:gridCol>
                <a:gridCol w="2103042">
                  <a:extLst>
                    <a:ext uri="{9D8B030D-6E8A-4147-A177-3AD203B41FA5}">
                      <a16:colId xmlns:a16="http://schemas.microsoft.com/office/drawing/2014/main" val="2880519100"/>
                    </a:ext>
                  </a:extLst>
                </a:gridCol>
                <a:gridCol w="3680487">
                  <a:extLst>
                    <a:ext uri="{9D8B030D-6E8A-4147-A177-3AD203B41FA5}">
                      <a16:colId xmlns:a16="http://schemas.microsoft.com/office/drawing/2014/main" val="3458771113"/>
                    </a:ext>
                  </a:extLst>
                </a:gridCol>
                <a:gridCol w="2103042">
                  <a:extLst>
                    <a:ext uri="{9D8B030D-6E8A-4147-A177-3AD203B41FA5}">
                      <a16:colId xmlns:a16="http://schemas.microsoft.com/office/drawing/2014/main" val="812326963"/>
                    </a:ext>
                  </a:extLst>
                </a:gridCol>
              </a:tblGrid>
              <a:tr h="292710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Оператор</a:t>
                      </a:r>
                      <a:endParaRPr lang="en-US" sz="1000" dirty="0">
                        <a:effectLst/>
                      </a:endParaRP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Название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Описание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Пример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676834"/>
                  </a:ext>
                </a:extLst>
              </a:tr>
              <a:tr h="292710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&amp;&amp; 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Логическое</a:t>
                      </a:r>
                      <a:r>
                        <a:rPr lang="ru-RU" sz="1000" baseline="0" dirty="0">
                          <a:effectLst/>
                        </a:rPr>
                        <a:t> И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Возвращает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ru-RU" sz="1000" dirty="0">
                          <a:effectLst/>
                        </a:rPr>
                        <a:t>, если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оба операнда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&lt; 5 &amp;&amp; x &lt; 10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701369"/>
                  </a:ext>
                </a:extLst>
              </a:tr>
              <a:tr h="292710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|| 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Логическо</a:t>
                      </a:r>
                      <a:r>
                        <a:rPr lang="ru-RU" sz="1000" baseline="0" dirty="0">
                          <a:effectLst/>
                        </a:rPr>
                        <a:t>е ИЛИ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Возвращает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ru-RU" sz="1000" dirty="0">
                          <a:effectLst/>
                        </a:rPr>
                        <a:t>,</a:t>
                      </a:r>
                      <a:r>
                        <a:rPr lang="ru-RU" sz="1000" baseline="0" dirty="0">
                          <a:effectLst/>
                        </a:rPr>
                        <a:t> если хотя бы один операнд</a:t>
                      </a:r>
                      <a:r>
                        <a:rPr lang="ru-RU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&lt; 5 || x &lt; 4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96185"/>
                  </a:ext>
                </a:extLst>
              </a:tr>
              <a:tr h="292710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Логическое</a:t>
                      </a:r>
                      <a:r>
                        <a:rPr lang="ru-RU" sz="1000" baseline="0" dirty="0">
                          <a:effectLst/>
                        </a:rPr>
                        <a:t> НЕ</a:t>
                      </a:r>
                      <a:endParaRPr lang="en-US" sz="1000" dirty="0">
                        <a:effectLst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Обращает</a:t>
                      </a:r>
                      <a:r>
                        <a:rPr lang="ru-RU" sz="1000" baseline="0" dirty="0">
                          <a:effectLst/>
                        </a:rPr>
                        <a:t> операнд, </a:t>
                      </a:r>
                      <a:r>
                        <a:rPr lang="en-US" sz="100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000" baseline="0" dirty="0"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000" baseline="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000" baseline="0" dirty="0">
                          <a:effectLst/>
                        </a:rPr>
                        <a:t>, </a:t>
                      </a:r>
                      <a:r>
                        <a:rPr lang="en-US" sz="1000" baseline="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000" baseline="0" dirty="0">
                          <a:effectLst/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1000" dirty="0">
                          <a:solidFill>
                            <a:srgbClr val="015DAC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en-US" sz="100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!(x &lt; 5 &amp;&amp; x &lt; 10)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2056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129667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 языке есть операторы сравнения, которые возвращают тип </a:t>
            </a:r>
            <a:r>
              <a:rPr lang="en-US" sz="1600" dirty="0">
                <a:latin typeface="Helvetica" pitchFamily="2" charset="0"/>
                <a:sym typeface="Calibri"/>
              </a:rPr>
              <a:t>boolean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97217"/>
              </p:ext>
            </p:extLst>
          </p:nvPr>
        </p:nvGraphicFramePr>
        <p:xfrm>
          <a:off x="1251979" y="1704977"/>
          <a:ext cx="9463883" cy="2050587"/>
        </p:xfrm>
        <a:graphic>
          <a:graphicData uri="http://schemas.openxmlformats.org/drawingml/2006/table">
            <a:tbl>
              <a:tblPr/>
              <a:tblGrid>
                <a:gridCol w="2628904">
                  <a:extLst>
                    <a:ext uri="{9D8B030D-6E8A-4147-A177-3AD203B41FA5}">
                      <a16:colId xmlns:a16="http://schemas.microsoft.com/office/drawing/2014/main" val="3566392189"/>
                    </a:ext>
                  </a:extLst>
                </a:gridCol>
                <a:gridCol w="3680354">
                  <a:extLst>
                    <a:ext uri="{9D8B030D-6E8A-4147-A177-3AD203B41FA5}">
                      <a16:colId xmlns:a16="http://schemas.microsoft.com/office/drawing/2014/main" val="1798818232"/>
                    </a:ext>
                  </a:extLst>
                </a:gridCol>
                <a:gridCol w="3154625">
                  <a:extLst>
                    <a:ext uri="{9D8B030D-6E8A-4147-A177-3AD203B41FA5}">
                      <a16:colId xmlns:a16="http://schemas.microsoft.com/office/drawing/2014/main" val="893559624"/>
                    </a:ext>
                  </a:extLst>
                </a:gridCol>
              </a:tblGrid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Оператор</a:t>
                      </a:r>
                      <a:endParaRPr lang="en-US" sz="1000" dirty="0">
                        <a:effectLst/>
                      </a:endParaRP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Название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Пример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2053"/>
                  </a:ext>
                </a:extLst>
              </a:tr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Равно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== y</a:t>
                      </a: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978289"/>
                  </a:ext>
                </a:extLst>
              </a:tr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Не</a:t>
                      </a:r>
                      <a:r>
                        <a:rPr lang="ru-RU" sz="1000" baseline="0" dirty="0">
                          <a:effectLst/>
                        </a:rPr>
                        <a:t> равно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!= y</a:t>
                      </a: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01438"/>
                  </a:ext>
                </a:extLst>
              </a:tr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Больше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&gt; y</a:t>
                      </a: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81342"/>
                  </a:ext>
                </a:extLst>
              </a:tr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Меньше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&lt; y</a:t>
                      </a: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76043"/>
                  </a:ext>
                </a:extLst>
              </a:tr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Больше</a:t>
                      </a:r>
                      <a:r>
                        <a:rPr lang="ru-RU" sz="1000" baseline="0" dirty="0">
                          <a:effectLst/>
                        </a:rPr>
                        <a:t> или равно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&gt;= y</a:t>
                      </a: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64553"/>
                  </a:ext>
                </a:extLst>
              </a:tr>
              <a:tr h="292941"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133155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dirty="0">
                          <a:effectLst/>
                        </a:rPr>
                        <a:t>Меньше</a:t>
                      </a:r>
                      <a:r>
                        <a:rPr lang="ru-RU" sz="1000" baseline="0" dirty="0">
                          <a:effectLst/>
                        </a:rPr>
                        <a:t> или равно</a:t>
                      </a:r>
                      <a:endParaRPr lang="en-US" sz="1000" dirty="0">
                        <a:effectLst/>
                      </a:endParaRP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x &lt;= y</a:t>
                      </a:r>
                    </a:p>
                  </a:txBody>
                  <a:tcPr marL="66577" marR="66577" marT="66577" marB="6657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4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529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Примитивные типы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7340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Итого, все примитивные типы: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919705"/>
                  </p:ext>
                </p:extLst>
              </p:nvPr>
            </p:nvGraphicFramePr>
            <p:xfrm>
              <a:off x="1777680" y="2565983"/>
              <a:ext cx="8412480" cy="3360420"/>
            </p:xfrm>
            <a:graphic>
              <a:graphicData uri="http://schemas.openxmlformats.org/drawingml/2006/table">
                <a:tbl>
                  <a:tblPr/>
                  <a:tblGrid>
                    <a:gridCol w="1682496">
                      <a:extLst>
                        <a:ext uri="{9D8B030D-6E8A-4147-A177-3AD203B41FA5}">
                          <a16:colId xmlns:a16="http://schemas.microsoft.com/office/drawing/2014/main" val="1975009470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72660383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01547945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955704837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35148129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>
                              <a:effectLst/>
                            </a:rPr>
                            <a:t>Тип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effectLst/>
                            </a:rPr>
                            <a:t>Размер (в битах)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effectLst/>
                            </a:rPr>
                            <a:t>Размер (в байтах)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>
                              <a:effectLst/>
                            </a:rPr>
                            <a:t>Мин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>
                              <a:effectLst/>
                            </a:rPr>
                            <a:t>Макс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4165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byte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-128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127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76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16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-32768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32767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396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-2147483648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2147483647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599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-9223372036854775808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9223372036854775807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33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73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−1.7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1.7</m:t>
                                </m:r>
                                <m:r>
                                  <a:rPr lang="en-US" sz="12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768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char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16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>
                              <a:effectLst/>
                            </a:rPr>
                            <a:t>65535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8402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boolean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>
                              <a:effectLst/>
                            </a:rPr>
                            <a:t>–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–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–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871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919705"/>
                  </p:ext>
                </p:extLst>
              </p:nvPr>
            </p:nvGraphicFramePr>
            <p:xfrm>
              <a:off x="1777680" y="2565983"/>
              <a:ext cx="8412480" cy="3360420"/>
            </p:xfrm>
            <a:graphic>
              <a:graphicData uri="http://schemas.openxmlformats.org/drawingml/2006/table">
                <a:tbl>
                  <a:tblPr/>
                  <a:tblGrid>
                    <a:gridCol w="1682496">
                      <a:extLst>
                        <a:ext uri="{9D8B030D-6E8A-4147-A177-3AD203B41FA5}">
                          <a16:colId xmlns:a16="http://schemas.microsoft.com/office/drawing/2014/main" val="1975009470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72660383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601547945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2955704837"/>
                        </a:ext>
                      </a:extLst>
                    </a:gridCol>
                    <a:gridCol w="1682496">
                      <a:extLst>
                        <a:ext uri="{9D8B030D-6E8A-4147-A177-3AD203B41FA5}">
                          <a16:colId xmlns:a16="http://schemas.microsoft.com/office/drawing/2014/main" val="3514812932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Тип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 smtClean="0">
                              <a:effectLst/>
                            </a:rPr>
                            <a:t>Размер (в битах)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 smtClean="0">
                              <a:effectLst/>
                            </a:rPr>
                            <a:t>Размер (в байтах)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Мин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 smtClean="0">
                              <a:effectLst/>
                            </a:rPr>
                            <a:t>Макс</a:t>
                          </a:r>
                          <a:endParaRPr lang="en-US" b="1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416599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byte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8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1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-128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127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768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16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2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-32768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32767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039628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4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-2147483648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200" dirty="0">
                              <a:effectLst/>
                              <a:latin typeface="Consolas" panose="020B0609020204030204" pitchFamily="49" charset="0"/>
                            </a:rPr>
                            <a:t>2147483647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59943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8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-9223372036854775808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ru-RU" sz="1050" dirty="0">
                              <a:effectLst/>
                              <a:latin typeface="Consolas" panose="020B0609020204030204" pitchFamily="49" charset="0"/>
                            </a:rPr>
                            <a:t>9223372036854775807</a:t>
                          </a:r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3360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32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4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25" t="-496774" r="-10072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25" t="-496774" r="-72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1887376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64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8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725" t="-606557" r="-100725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81499" marR="81499" marT="40750" marB="407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725" t="-606557" r="-725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76843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char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16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 smtClean="0">
                              <a:effectLst/>
                            </a:rPr>
                            <a:t>2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0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0" dirty="0" smtClean="0">
                              <a:effectLst/>
                            </a:rPr>
                            <a:t>65535</a:t>
                          </a:r>
                          <a:endParaRPr lang="ru-RU" b="0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840267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effectLst/>
                              <a:latin typeface="Consolas" panose="020B0609020204030204" pitchFamily="49" charset="0"/>
                            </a:rPr>
                            <a:t>boolean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>
                              <a:effectLst/>
                            </a:rPr>
                            <a:t>1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dirty="0" smtClean="0">
                              <a:effectLst/>
                            </a:rPr>
                            <a:t>–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–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b="0" dirty="0">
                              <a:effectLst/>
                            </a:rPr>
                            <a:t>–</a:t>
                          </a:r>
                        </a:p>
                      </a:txBody>
                      <a:tcPr marL="95250" marR="95250" marT="95250" marB="952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8718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476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Приведение типов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41310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А как вообще подружить между собой разные типы?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191958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Что произойдет, если умножить </a:t>
            </a:r>
            <a:r>
              <a:rPr lang="en-US" sz="1600" dirty="0">
                <a:latin typeface="Helvetica" pitchFamily="2" charset="0"/>
                <a:sym typeface="Calibri"/>
              </a:rPr>
              <a:t>int </a:t>
            </a:r>
            <a:r>
              <a:rPr lang="ru-RU" sz="1600" dirty="0">
                <a:latin typeface="Helvetica" pitchFamily="2" charset="0"/>
                <a:sym typeface="Calibri"/>
              </a:rPr>
              <a:t>на </a:t>
            </a:r>
            <a:r>
              <a:rPr lang="en-US" sz="1600" dirty="0">
                <a:latin typeface="Helvetica" pitchFamily="2" charset="0"/>
                <a:sym typeface="Calibri"/>
              </a:rPr>
              <a:t>float?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2" y="254766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Для таких ситуации применяется </a:t>
            </a:r>
            <a:r>
              <a:rPr lang="ru-RU" sz="1600" i="1" dirty="0">
                <a:latin typeface="Helvetica" pitchFamily="2" charset="0"/>
                <a:sym typeface="Calibri"/>
              </a:rPr>
              <a:t>преобразование типов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87510" y="3094558"/>
            <a:ext cx="111921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 = 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4849091" y="3033005"/>
            <a:ext cx="57912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sym typeface="Calibri"/>
              </a:rPr>
              <a:t>В ситуациях, когда преобразование безопасно, оно происходит автоматически:</a:t>
            </a:r>
            <a:endParaRPr lang="ru-RU" sz="1600" i="1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19" y="3921719"/>
            <a:ext cx="5562600" cy="2428875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>
            <a:off x="5209309" y="5357090"/>
            <a:ext cx="960582" cy="73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06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Простейшая программа на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простейшей программы на языке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программу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“Hello, world!”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2855027"/>
            <a:ext cx="512191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688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Весь код должен храниться в файле, пусть у нас он называется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Main.java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151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Приведение типов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13801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Так что же произойдет, если умножить </a:t>
            </a:r>
            <a:r>
              <a:rPr lang="en-US" sz="1600" dirty="0">
                <a:latin typeface="Helvetica" pitchFamily="2" charset="0"/>
                <a:sym typeface="Calibri"/>
              </a:rPr>
              <a:t>int </a:t>
            </a:r>
            <a:r>
              <a:rPr lang="ru-RU" sz="1600" dirty="0">
                <a:latin typeface="Helvetica" pitchFamily="2" charset="0"/>
                <a:sym typeface="Calibri"/>
              </a:rPr>
              <a:t>на </a:t>
            </a:r>
            <a:r>
              <a:rPr lang="en-US" sz="1600" dirty="0">
                <a:latin typeface="Helvetica" pitchFamily="2" charset="0"/>
                <a:sym typeface="Calibri"/>
              </a:rPr>
              <a:t>float?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202531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Для преобразований операндов действует свод правил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9429" y="3037338"/>
            <a:ext cx="908897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если один из операндов имеет тип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double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то и второй операнд преобразуется к 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double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иначе, </a:t>
            </a:r>
            <a:r>
              <a:rPr lang="ru-RU" altLang="ru-RU" sz="1400" dirty="0">
                <a:solidFill>
                  <a:srgbClr val="000000"/>
                </a:solidFill>
              </a:rPr>
              <a:t>если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один из операндов имеет тип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то и второй операнд преобразуется к 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00"/>
                </a:solidFill>
              </a:rPr>
              <a:t>иначе, если один из операндов имеет тип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то и второй операнд преобразуется к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иначе, все операнды преобразуются к типу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046801" y="4133605"/>
            <a:ext cx="187423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= a + 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528047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А вот так уже не получится: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03" y="5696778"/>
            <a:ext cx="1646828" cy="9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9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Явное приведение типов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13801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 остальных ситуациях, преобразование типа нужно указывать явно: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48644" y="2409287"/>
            <a:ext cx="2470548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=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)(a + b)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02638" y="4411794"/>
            <a:ext cx="1675459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87126" y="4411794"/>
            <a:ext cx="1973617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cc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 = 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)cc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36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Объектные типы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13801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Все типы, кроме примитивных, являются </a:t>
            </a:r>
            <a:r>
              <a:rPr lang="ru-RU" sz="1600" i="1" dirty="0">
                <a:latin typeface="Helvetica" pitchFamily="2" charset="0"/>
                <a:sym typeface="Calibri"/>
              </a:rPr>
              <a:t>объектными</a:t>
            </a:r>
            <a:r>
              <a:rPr lang="ru-RU" sz="1600" dirty="0">
                <a:latin typeface="Helvetica" pitchFamily="2" charset="0"/>
                <a:sym typeface="Calibri"/>
              </a:rPr>
              <a:t> (</a:t>
            </a:r>
            <a:r>
              <a:rPr lang="ru-RU" sz="1600" i="1" dirty="0">
                <a:latin typeface="Helvetica" pitchFamily="2" charset="0"/>
                <a:sym typeface="Calibri"/>
              </a:rPr>
              <a:t>ссылочными</a:t>
            </a:r>
            <a:r>
              <a:rPr lang="ru-RU" sz="1600" dirty="0">
                <a:latin typeface="Helvetica" pitchFamily="2" charset="0"/>
                <a:sym typeface="Calibri"/>
              </a:rPr>
              <a:t>)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8090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Ввод в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13801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Для ввода с клавиатуры нам понадобится особая сущность – </a:t>
            </a:r>
            <a:r>
              <a:rPr lang="en-US" sz="1600" dirty="0">
                <a:latin typeface="Helvetica" pitchFamily="2" charset="0"/>
                <a:sym typeface="Calibri"/>
              </a:rPr>
              <a:t>Scanner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49922" y="2944242"/>
            <a:ext cx="366799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scanner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= scanner.nextInt()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 = scanner.nextFloat()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.println(n * f)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192655" y="3190464"/>
            <a:ext cx="31957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>
                <a:latin typeface="Helvetica" pitchFamily="2" charset="0"/>
                <a:sym typeface="Calibri"/>
              </a:rPr>
              <a:t>Очередное заклинание…</a:t>
            </a:r>
            <a:endParaRPr lang="ru-RU" sz="14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5077737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Именно такое поведение мы представляли себе, </a:t>
            </a:r>
          </a:p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когда использовали функции вида </a:t>
            </a:r>
            <a:r>
              <a:rPr lang="ru-RU" sz="1600" dirty="0" err="1">
                <a:latin typeface="Consolas" panose="020B0609020204030204" pitchFamily="49" charset="0"/>
                <a:sym typeface="Calibri"/>
              </a:rPr>
              <a:t>считать_число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()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456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Объектные типы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13801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Все типы, кроме примитивных, являются </a:t>
            </a:r>
            <a:r>
              <a:rPr lang="ru-RU" sz="1600" i="1" dirty="0">
                <a:latin typeface="Helvetica" pitchFamily="2" charset="0"/>
                <a:sym typeface="Calibri"/>
              </a:rPr>
              <a:t>объектными</a:t>
            </a:r>
            <a:r>
              <a:rPr lang="ru-RU" sz="1600" dirty="0">
                <a:latin typeface="Helvetica" pitchFamily="2" charset="0"/>
                <a:sym typeface="Calibri"/>
              </a:rPr>
              <a:t> (</a:t>
            </a:r>
            <a:r>
              <a:rPr lang="ru-RU" sz="1600" i="1" dirty="0">
                <a:latin typeface="Helvetica" pitchFamily="2" charset="0"/>
                <a:sym typeface="Calibri"/>
              </a:rPr>
              <a:t>ссылочными</a:t>
            </a:r>
            <a:r>
              <a:rPr lang="ru-RU" sz="1600" dirty="0">
                <a:latin typeface="Helvetica" pitchFamily="2" charset="0"/>
                <a:sym typeface="Calibri"/>
              </a:rPr>
              <a:t>)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07442" y="2992803"/>
            <a:ext cx="375295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scanner1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scanner2 = scanner1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2270585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latin typeface="Helvetica" pitchFamily="2" charset="0"/>
                <a:sym typeface="Calibri"/>
              </a:rPr>
              <a:t>Scanner – </a:t>
            </a:r>
            <a:r>
              <a:rPr lang="ru-RU" sz="1600" dirty="0">
                <a:latin typeface="Helvetica" pitchFamily="2" charset="0"/>
                <a:sym typeface="Calibri"/>
              </a:rPr>
              <a:t>объектный тип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9" y="4127094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Создание объекта происходит с помощью слова </a:t>
            </a:r>
            <a:r>
              <a:rPr lang="en-US" sz="1600" dirty="0">
                <a:latin typeface="Helvetica" pitchFamily="2" charset="0"/>
                <a:sym typeface="Calibri"/>
              </a:rPr>
              <a:t>new</a:t>
            </a:r>
            <a:r>
              <a:rPr lang="ru-RU" sz="1600" dirty="0">
                <a:latin typeface="Helvetica" pitchFamily="2" charset="0"/>
                <a:sym typeface="Calibri"/>
              </a:rPr>
              <a:t>, а сама переменная хранит</a:t>
            </a:r>
          </a:p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только ссылку на этот объект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435971" y="2992805"/>
            <a:ext cx="268461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sym typeface="Calibri"/>
              </a:rPr>
              <a:t>Обе переменных указывают на один и тот же объект</a:t>
            </a:r>
            <a:endParaRPr lang="ru-RU" sz="12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952509" y="3219933"/>
            <a:ext cx="655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68" y="486338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Сам объект не принадлежит переменной, не лежит внутри переменной, объект где-то снаружи.</a:t>
            </a:r>
          </a:p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Поэтому, две переменные могут ссылаться на один объект</a:t>
            </a:r>
          </a:p>
        </p:txBody>
      </p:sp>
    </p:spTree>
    <p:extLst>
      <p:ext uri="{BB962C8B-B14F-4D97-AF65-F5344CB8AC3E}">
        <p14:creationId xmlns:p14="http://schemas.microsoft.com/office/powerpoint/2010/main" val="2338414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</a:t>
            </a:r>
            <a:endParaRPr lang="en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80004" y="2194588"/>
            <a:ext cx="400782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Scanner scanner 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 = scanner.nextFloat()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float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 = scanner.nextFloat()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 !=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.println(-a / b)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 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"x ∈ R"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"Решений нет"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138013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Вспомним задачу о нахождении корня линейного уравнения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1" y="5449752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 условии обязательно должен быть тип </a:t>
            </a:r>
            <a:r>
              <a:rPr lang="en-US" sz="1600" dirty="0">
                <a:latin typeface="Helvetica" pitchFamily="2" charset="0"/>
                <a:sym typeface="Calibri"/>
              </a:rPr>
              <a:t>boolean</a:t>
            </a:r>
            <a:r>
              <a:rPr lang="ru-RU" sz="1600" dirty="0">
                <a:latin typeface="Helvetica" pitchFamily="2" charset="0"/>
                <a:sym typeface="Calibri"/>
              </a:rPr>
              <a:t> (и у циклов тоже)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363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</a:t>
            </a:r>
            <a:r>
              <a:rPr lang="ru-RU" dirty="0"/>
              <a:t> с предусловием</a:t>
            </a:r>
            <a:endParaRPr lang="en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139861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Выведем числа от 1 до </a:t>
            </a:r>
            <a:r>
              <a:rPr lang="en-US" sz="1600" dirty="0">
                <a:latin typeface="Helvetica" pitchFamily="2" charset="0"/>
                <a:sym typeface="Calibri"/>
              </a:rPr>
              <a:t>n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528047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Оператор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++</a:t>
            </a:r>
            <a:r>
              <a:rPr lang="ru-RU" sz="1600" dirty="0">
                <a:latin typeface="Helvetica" pitchFamily="2" charset="0"/>
                <a:sym typeface="Calibri"/>
              </a:rPr>
              <a:t> называется инкрементом, является короткой записью </a:t>
            </a:r>
            <a:r>
              <a:rPr lang="en-US" sz="1600" dirty="0" err="1">
                <a:latin typeface="Consolas" panose="020B0609020204030204" pitchFamily="49" charset="0"/>
                <a:sym typeface="Calibri"/>
              </a:rPr>
              <a:t>i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 += 1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49922" y="2392166"/>
            <a:ext cx="366799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scanner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= scanner.nextInt()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&lt;= n)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578830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Аналогично, есть и декремент – оператор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--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258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</a:t>
            </a:r>
            <a:r>
              <a:rPr lang="ru-RU" dirty="0"/>
              <a:t> с постусловием</a:t>
            </a:r>
            <a:endParaRPr lang="en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964218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Читаем числа с клавиатуры, пока не встретим </a:t>
            </a:r>
            <a:r>
              <a:rPr lang="ru-RU" sz="1600" dirty="0">
                <a:latin typeface="Consolas" panose="020B0609020204030204" pitchFamily="49" charset="0"/>
                <a:sym typeface="Calibri"/>
              </a:rPr>
              <a:t>-1</a:t>
            </a:r>
            <a:endParaRPr lang="ru-RU" sz="16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32851" y="2740619"/>
            <a:ext cx="3102131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 = scanner.nextInt()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 != -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8195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139861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Вновь выведем числа от 1 до </a:t>
            </a:r>
            <a:r>
              <a:rPr lang="en-US" sz="1600" dirty="0">
                <a:latin typeface="Helvetica" pitchFamily="2" charset="0"/>
                <a:sym typeface="Calibri"/>
              </a:rPr>
              <a:t>n</a:t>
            </a:r>
            <a:r>
              <a:rPr lang="ru-RU" sz="1600" dirty="0">
                <a:latin typeface="Helvetica" pitchFamily="2" charset="0"/>
                <a:sym typeface="Calibri"/>
              </a:rPr>
              <a:t>, но уже циклом </a:t>
            </a:r>
            <a:r>
              <a:rPr lang="en-US" sz="1600" dirty="0">
                <a:latin typeface="Helvetica" pitchFamily="2" charset="0"/>
                <a:sym typeface="Calibri"/>
              </a:rPr>
              <a:t>for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54167" y="2152675"/>
            <a:ext cx="4259499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 scanner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Scanner(System.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= scanner.nextInt()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.println(i)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4070827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Интересно, что в цикле </a:t>
            </a:r>
            <a:r>
              <a:rPr lang="en-US" sz="1600" dirty="0">
                <a:latin typeface="Helvetica" pitchFamily="2" charset="0"/>
                <a:sym typeface="Calibri"/>
              </a:rPr>
              <a:t>for </a:t>
            </a:r>
            <a:r>
              <a:rPr lang="ru-RU" sz="1600" dirty="0">
                <a:latin typeface="Helvetica" pitchFamily="2" charset="0"/>
                <a:sym typeface="Calibri"/>
              </a:rPr>
              <a:t>можно не указывать ни одного параметра</a:t>
            </a:r>
            <a:r>
              <a:rPr lang="en-US" sz="1600" dirty="0">
                <a:latin typeface="Helvetica" pitchFamily="2" charset="0"/>
                <a:sym typeface="Calibri"/>
              </a:rPr>
              <a:t>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57365" y="4708498"/>
            <a:ext cx="239360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&gt; n)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52569" y="4708498"/>
            <a:ext cx="631450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При этом, каждый из параметров можно реализовать вручную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152569" y="5693385"/>
            <a:ext cx="631450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break</a:t>
            </a:r>
            <a:r>
              <a:rPr lang="en-US" sz="1600" dirty="0">
                <a:latin typeface="Helvetica" pitchFamily="2" charset="0"/>
                <a:sym typeface="Calibri"/>
              </a:rPr>
              <a:t> – </a:t>
            </a:r>
            <a:r>
              <a:rPr lang="ru-RU" sz="1600" dirty="0">
                <a:latin typeface="Helvetica" pitchFamily="2" charset="0"/>
                <a:sym typeface="Calibri"/>
              </a:rPr>
              <a:t>специальное слово, вызывающее преждевременный выход из цикла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9039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  <p:bldP spid="15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139861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Вновь выведем числа от 1 до </a:t>
            </a:r>
            <a:r>
              <a:rPr lang="en-US" sz="1600" dirty="0">
                <a:latin typeface="Helvetica" pitchFamily="2" charset="0"/>
                <a:sym typeface="Calibri"/>
              </a:rPr>
              <a:t>n</a:t>
            </a:r>
            <a:r>
              <a:rPr lang="ru-RU" sz="1600" dirty="0">
                <a:latin typeface="Helvetica" pitchFamily="2" charset="0"/>
                <a:sym typeface="Calibri"/>
              </a:rPr>
              <a:t>, но пропустив число 5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7196" y="2131460"/>
            <a:ext cx="273344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!=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0" y="3837010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А можно сделать чуть-чуть наоборот: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10691" y="4865449"/>
            <a:ext cx="273344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 ==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continue;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System.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.println(i)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309587" y="5173226"/>
            <a:ext cx="631450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>
                <a:solidFill>
                  <a:srgbClr val="015DAC"/>
                </a:solidFill>
                <a:latin typeface="Consolas" panose="020B0609020204030204" pitchFamily="49" charset="0"/>
                <a:sym typeface="Calibri"/>
              </a:rPr>
              <a:t>continue</a:t>
            </a:r>
            <a:r>
              <a:rPr lang="en-US" sz="1600" dirty="0">
                <a:latin typeface="Helvetica" pitchFamily="2" charset="0"/>
                <a:sym typeface="Calibri"/>
              </a:rPr>
              <a:t> – </a:t>
            </a:r>
            <a:r>
              <a:rPr lang="ru-RU" sz="1600" dirty="0">
                <a:latin typeface="Helvetica" pitchFamily="2" charset="0"/>
                <a:sym typeface="Calibri"/>
              </a:rPr>
              <a:t>ещё одно специальное слово, преждевременно заканчивающее </a:t>
            </a:r>
            <a:r>
              <a:rPr lang="ru-RU" sz="1600" i="1" dirty="0">
                <a:latin typeface="Helvetica" pitchFamily="2" charset="0"/>
                <a:sym typeface="Calibri"/>
              </a:rPr>
              <a:t>итерацию</a:t>
            </a:r>
            <a:r>
              <a:rPr lang="ru-RU" sz="1600" dirty="0">
                <a:latin typeface="Helvetica" pitchFamily="2" charset="0"/>
                <a:sym typeface="Calibri"/>
              </a:rPr>
              <a:t> цикла (в </a:t>
            </a:r>
            <a:r>
              <a:rPr lang="en-US" sz="1600" dirty="0">
                <a:latin typeface="Helvetica" pitchFamily="2" charset="0"/>
                <a:sym typeface="Calibri"/>
              </a:rPr>
              <a:t>while </a:t>
            </a:r>
            <a:r>
              <a:rPr lang="ru-RU" sz="1600" dirty="0">
                <a:latin typeface="Helvetica" pitchFamily="2" charset="0"/>
                <a:sym typeface="Calibri"/>
              </a:rPr>
              <a:t>тоже)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495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Простейшая программа на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простейшей программы на языке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программу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“Hello, world!”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2855027"/>
            <a:ext cx="512191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688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Весь код должен храниться в файле, пусть у нас он называется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Main.java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0774" y="2855027"/>
            <a:ext cx="2296681" cy="3499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61356" y="2928918"/>
            <a:ext cx="368571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Объявляем класс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Main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– некоторую коробочку, в которой будут жить функции программы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 flipV="1">
            <a:off x="3417456" y="3038765"/>
            <a:ext cx="3743900" cy="305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61355" y="3863791"/>
            <a:ext cx="407006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реальности, конечно же, смысл сильно отличается, но пока считайте так.</a:t>
            </a:r>
          </a:p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Подробности в следующих сериях :)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443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Простейшая программа на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простейшей программы на языке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программу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“Hello, world!”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2855027"/>
            <a:ext cx="512191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688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Весь код должен храниться в файле, пусть у нас он называется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Main.java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91828" y="3114499"/>
            <a:ext cx="1594717" cy="3499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61356" y="2928918"/>
            <a:ext cx="368571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Ещё пара волшебных слов, </a:t>
            </a:r>
            <a:r>
              <a:rPr lang="ru-RU" sz="1600" dirty="0">
                <a:latin typeface="Helvetica" pitchFamily="2" charset="0"/>
                <a:sym typeface="Calibri"/>
              </a:rPr>
              <a:t>необходимых для определения функции.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9" name="Прямая со стрелкой 8"/>
          <p:cNvCxnSpPr>
            <a:stCxn id="8" idx="1"/>
            <a:endCxn id="6" idx="3"/>
          </p:cNvCxnSpPr>
          <p:nvPr/>
        </p:nvCxnSpPr>
        <p:spPr>
          <a:xfrm flipH="1" flipV="1">
            <a:off x="3186545" y="3289495"/>
            <a:ext cx="3974811" cy="5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76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Простейшая программа на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простейшей программы на языке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программу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“Hello, world!”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2855027"/>
            <a:ext cx="512191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688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Весь код должен храниться в файле, пусть у нас он называется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Main.java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93309" y="3114499"/>
            <a:ext cx="1711355" cy="3499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61356" y="2928918"/>
            <a:ext cx="368571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Аргументы </a:t>
            </a:r>
            <a:r>
              <a:rPr lang="ru-RU" sz="1600" i="1" dirty="0">
                <a:latin typeface="Helvetica" pitchFamily="2" charset="0"/>
                <a:ea typeface="+mj-ea"/>
                <a:cs typeface="+mj-cs"/>
                <a:sym typeface="Calibri"/>
              </a:rPr>
              <a:t>программы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которые можно передать при запуске, о них тоже пока сильно не думаем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9" name="Прямая со стрелкой 8"/>
          <p:cNvCxnSpPr>
            <a:stCxn id="8" idx="1"/>
            <a:endCxn id="6" idx="3"/>
          </p:cNvCxnSpPr>
          <p:nvPr/>
        </p:nvCxnSpPr>
        <p:spPr>
          <a:xfrm flipH="1" flipV="1">
            <a:off x="5904664" y="3289495"/>
            <a:ext cx="1256692" cy="54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286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Простейшая программа на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5" y="174730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Рассмотрим пример простейшей программы на языке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программу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“Hello, world!”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2855027"/>
            <a:ext cx="512191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216883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Весь код должен храниться в файле, пусть у нас он называется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Main.java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61356" y="2928918"/>
            <a:ext cx="391304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А вот это нам уже вполне знакомо – это функция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main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, точка входа в программу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6242690" y="3221305"/>
            <a:ext cx="918666" cy="1037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/>
          <p:cNvSpPr/>
          <p:nvPr/>
        </p:nvSpPr>
        <p:spPr>
          <a:xfrm>
            <a:off x="1607127" y="3112655"/>
            <a:ext cx="4581237" cy="840509"/>
          </a:xfrm>
          <a:custGeom>
            <a:avLst/>
            <a:gdLst>
              <a:gd name="connsiteX0" fmla="*/ 1533237 w 4581237"/>
              <a:gd name="connsiteY0" fmla="*/ 0 h 840509"/>
              <a:gd name="connsiteX1" fmla="*/ 1533237 w 4581237"/>
              <a:gd name="connsiteY1" fmla="*/ 258618 h 840509"/>
              <a:gd name="connsiteX2" fmla="*/ 0 w 4581237"/>
              <a:gd name="connsiteY2" fmla="*/ 258618 h 840509"/>
              <a:gd name="connsiteX3" fmla="*/ 0 w 4581237"/>
              <a:gd name="connsiteY3" fmla="*/ 840509 h 840509"/>
              <a:gd name="connsiteX4" fmla="*/ 4581237 w 4581237"/>
              <a:gd name="connsiteY4" fmla="*/ 840509 h 840509"/>
              <a:gd name="connsiteX5" fmla="*/ 4581237 w 4581237"/>
              <a:gd name="connsiteY5" fmla="*/ 0 h 840509"/>
              <a:gd name="connsiteX6" fmla="*/ 1533237 w 4581237"/>
              <a:gd name="connsiteY6" fmla="*/ 0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1237" h="840509">
                <a:moveTo>
                  <a:pt x="1533237" y="0"/>
                </a:moveTo>
                <a:lnTo>
                  <a:pt x="1533237" y="258618"/>
                </a:lnTo>
                <a:lnTo>
                  <a:pt x="0" y="258618"/>
                </a:lnTo>
                <a:lnTo>
                  <a:pt x="0" y="840509"/>
                </a:lnTo>
                <a:lnTo>
                  <a:pt x="4581237" y="840509"/>
                </a:lnTo>
                <a:lnTo>
                  <a:pt x="4581237" y="0"/>
                </a:lnTo>
                <a:lnTo>
                  <a:pt x="1533237" y="0"/>
                </a:lnTo>
                <a:close/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161356" y="3698046"/>
            <a:ext cx="391304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Всё остальное – воспринимайте как заклинание, попытки понять тщетны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485225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Данная программа делает лишь одну вещь – при запуске печатает на экран фразу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Hello, world!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369093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System.out.println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–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встроенная функция языка 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Java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для вывода на экран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5959479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ea typeface="+mj-ea"/>
                <a:cs typeface="+mj-cs"/>
                <a:sym typeface="Calibri"/>
              </a:rPr>
              <a:t>Алфавит языка программирования – любые символы Юникода (хоть русские, хоть арабская вязь)</a:t>
            </a:r>
            <a:br>
              <a:rPr lang="ru-RU" sz="1600" dirty="0">
                <a:ea typeface="+mj-ea"/>
                <a:cs typeface="+mj-cs"/>
                <a:sym typeface="Calibri"/>
              </a:rPr>
            </a:br>
            <a:r>
              <a:rPr lang="ru-RU" sz="1600" dirty="0">
                <a:ea typeface="+mj-ea"/>
                <a:cs typeface="+mj-cs"/>
                <a:sym typeface="Calibri"/>
              </a:rPr>
              <a:t>Но называйте переменные и функции по-английски.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374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Вывод в </a:t>
            </a:r>
            <a:r>
              <a:rPr lang="en-US" dirty="0"/>
              <a:t>Java</a:t>
            </a:r>
            <a:endParaRPr lang="en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0774" y="1885302"/>
            <a:ext cx="422423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</a:rPr>
              <a:t>.println(</a:t>
            </a:r>
            <a:r>
              <a:rPr lang="ru-RU" altLang="ru-RU" sz="1600" dirty="0">
                <a:solidFill>
                  <a:srgbClr val="6A8759"/>
                </a:solidFill>
                <a:latin typeface="Consolas" panose="020B0609020204030204" pitchFamily="49" charset="0"/>
              </a:rPr>
              <a:t>"Hello, world!"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6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</a:rPr>
              <a:t>.print(</a:t>
            </a:r>
            <a:r>
              <a:rPr lang="ru-RU" altLang="ru-RU" sz="1600" dirty="0">
                <a:solidFill>
                  <a:srgbClr val="6A8759"/>
                </a:solidFill>
                <a:latin typeface="Consolas" panose="020B0609020204030204" pitchFamily="49" charset="0"/>
              </a:rPr>
              <a:t>"Hello, world!"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3852036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 них можно передавать не только текстовые строки, но и разные другие типы данных: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3" y="2919976"/>
            <a:ext cx="972629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Версия с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ln</a:t>
            </a:r>
            <a:r>
              <a:rPr lang="en-US" sz="1600" dirty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переносит строку в конце вывода, следующий </a:t>
            </a:r>
            <a:r>
              <a:rPr lang="ru-RU" sz="1600" dirty="0" err="1">
                <a:latin typeface="Helvetica" pitchFamily="2" charset="0"/>
                <a:ea typeface="+mj-ea"/>
                <a:cs typeface="+mj-cs"/>
                <a:sym typeface="Calibri"/>
              </a:rPr>
              <a:t>принт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будет с новой строки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Версия без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ln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– не переносит, следующий </a:t>
            </a:r>
            <a:r>
              <a:rPr lang="ru-RU" sz="1600" dirty="0" err="1">
                <a:latin typeface="Helvetica" pitchFamily="2" charset="0"/>
                <a:ea typeface="+mj-ea"/>
                <a:cs typeface="+mj-cs"/>
                <a:sym typeface="Calibri"/>
              </a:rPr>
              <a:t>принт</a:t>
            </a:r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 будет в той же строке</a:t>
            </a:r>
            <a:endParaRPr kumimoji="0" lang="ru-RU" sz="1600" b="0" strike="noStrike" cap="none" spc="0" normalizeH="0" baseline="0" dirty="0">
              <a:ln>
                <a:noFill/>
              </a:ln>
              <a:effectLst/>
              <a:uFillTx/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20773" y="4643782"/>
            <a:ext cx="426270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"Важное число: 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b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.print(</a:t>
            </a:r>
            <a:r>
              <a:rPr lang="ru-RU" altLang="ru-RU" sz="1200" dirty="0">
                <a:solidFill>
                  <a:srgbClr val="6897BB"/>
                </a:solidFill>
                <a:latin typeface="Consolas" panose="020B0609020204030204" pitchFamily="49" charset="0"/>
              </a:rPr>
              <a:t>42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; </a:t>
            </a:r>
            <a:b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System.</a:t>
            </a:r>
            <a:r>
              <a:rPr lang="ru-RU" altLang="ru-RU" sz="1200" i="1" dirty="0">
                <a:solidFill>
                  <a:srgbClr val="9876AA"/>
                </a:solidFill>
                <a:latin typeface="Consolas" panose="020B0609020204030204" pitchFamily="49" charset="0"/>
              </a:rPr>
              <a:t>out</a:t>
            </a:r>
            <a:r>
              <a:rPr lang="ru-RU" altLang="ru-RU" sz="1200" dirty="0">
                <a:solidFill>
                  <a:srgbClr val="A9B7C6"/>
                </a:solidFill>
                <a:latin typeface="Consolas" panose="020B0609020204030204" pitchFamily="49" charset="0"/>
              </a:rPr>
              <a:t>.println()</a:t>
            </a:r>
            <a:r>
              <a:rPr lang="ru-RU" altLang="ru-RU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0.337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-- не очень важное число"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23" y="4886708"/>
            <a:ext cx="2838846" cy="714475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5643418" y="5024582"/>
            <a:ext cx="1385455" cy="495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84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7" grpId="0"/>
      <p:bldP spid="5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Регистр важен</a:t>
            </a:r>
            <a:endParaRPr lang="en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698" y="2955637"/>
            <a:ext cx="4266447" cy="1038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011725" y="4969637"/>
            <a:ext cx="994439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ea typeface="+mj-ea"/>
                <a:cs typeface="+mj-cs"/>
                <a:sym typeface="Calibri"/>
              </a:rPr>
              <a:t>Если в названии (напр. функции, переменной) поменять букву со строчной на заглавную (и наоборот), то получится абсолютно другое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42871560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Двоичная арифметика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1120774" y="1875454"/>
            <a:ext cx="972629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>
                <a:latin typeface="Helvetica" pitchFamily="2" charset="0"/>
                <a:sym typeface="Calibri"/>
              </a:rPr>
              <a:t>Компьютеры хранят все данные в двоичном виде: 0 и 1</a:t>
            </a:r>
            <a:endParaRPr lang="ru-RU" sz="16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1120774" y="3015944"/>
                <a:ext cx="9726295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:r>
                  <a:rPr lang="ru-RU" sz="1600" dirty="0">
                    <a:latin typeface="Helvetica" pitchFamily="2" charset="0"/>
                    <a:sym typeface="Calibri"/>
                  </a:rPr>
                  <a:t>Например,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dirty="0" smtClean="0"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ru-RU" sz="1600" i="1" dirty="0" smtClean="0">
                            <a:latin typeface="Cambria Math" panose="02040503050406030204" pitchFamily="18" charset="0"/>
                            <a:sym typeface="Calibri"/>
                          </a:rPr>
                          <m:t>300</m:t>
                        </m:r>
                      </m:e>
                      <m:sub>
                        <m:r>
                          <a:rPr lang="ru-RU" sz="1600" b="0" i="1" dirty="0" smtClean="0">
                            <a:latin typeface="Cambria Math" panose="02040503050406030204" pitchFamily="18" charset="0"/>
                            <a:sym typeface="Calibri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sz="1600" dirty="0">
                    <a:latin typeface="Helvetica" pitchFamily="2" charset="0"/>
                    <a:sym typeface="Calibri"/>
                  </a:rPr>
                  <a:t> в двоичной записи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dirty="0" smtClean="0"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ru-RU" sz="1600" i="1" dirty="0" smtClean="0">
                            <a:latin typeface="Cambria Math" panose="02040503050406030204" pitchFamily="18" charset="0"/>
                            <a:sym typeface="Calibri"/>
                          </a:rPr>
                          <m:t>100101100</m:t>
                        </m:r>
                      </m:e>
                      <m:sub>
                        <m:r>
                          <a:rPr lang="ru-RU" sz="1600" b="0" i="1" dirty="0" smtClean="0"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</m:sub>
                    </m:sSub>
                  </m:oMath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74" y="3015944"/>
                <a:ext cx="9726295" cy="338552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606"/>
              </p:ext>
            </p:extLst>
          </p:nvPr>
        </p:nvGraphicFramePr>
        <p:xfrm>
          <a:off x="4071992" y="4156434"/>
          <a:ext cx="3823857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24873">
                  <a:extLst>
                    <a:ext uri="{9D8B030D-6E8A-4147-A177-3AD203B41FA5}">
                      <a16:colId xmlns:a16="http://schemas.microsoft.com/office/drawing/2014/main" val="416743850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321414957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2915215043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411060484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2255900697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749611127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4279252829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1935843528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770342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274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7462982" y="3817882"/>
                <a:ext cx="43286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82" y="3817882"/>
                <a:ext cx="432867" cy="338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7047345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2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345" y="3817882"/>
                <a:ext cx="415637" cy="338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6631708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4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708" y="3817882"/>
                <a:ext cx="415637" cy="338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6198841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8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841" y="3817882"/>
                <a:ext cx="415637" cy="338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5765974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16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974" y="3817882"/>
                <a:ext cx="415637" cy="338552"/>
              </a:xfrm>
              <a:prstGeom prst="rect">
                <a:avLst/>
              </a:prstGeom>
              <a:blipFill>
                <a:blip r:embed="rId8"/>
                <a:stretch>
                  <a:fillRect l="-1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5350337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32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7" y="3817882"/>
                <a:ext cx="415637" cy="338552"/>
              </a:xfrm>
              <a:prstGeom prst="rect">
                <a:avLst/>
              </a:prstGeom>
              <a:blipFill>
                <a:blip r:embed="rId9"/>
                <a:stretch>
                  <a:fillRect l="-1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4917470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64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70" y="3817882"/>
                <a:ext cx="415637" cy="338552"/>
              </a:xfrm>
              <a:prstGeom prst="rect">
                <a:avLst/>
              </a:prstGeom>
              <a:blipFill>
                <a:blip r:embed="rId10"/>
                <a:stretch>
                  <a:fillRect l="-1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4501833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128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833" y="3817882"/>
                <a:ext cx="415637" cy="338552"/>
              </a:xfrm>
              <a:prstGeom prst="rect">
                <a:avLst/>
              </a:prstGeom>
              <a:blipFill>
                <a:blip r:embed="rId11"/>
                <a:stretch>
                  <a:fillRect l="-13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4068966" y="3817882"/>
                <a:ext cx="415637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algn="ctr" hangingPunc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600" b="0" i="1" smtClean="0">
                          <a:latin typeface="Cambria Math" panose="02040503050406030204" pitchFamily="18" charset="0"/>
                          <a:ea typeface="+mj-ea"/>
                          <a:cs typeface="+mj-cs"/>
                          <a:sym typeface="Calibri"/>
                        </a:rPr>
                        <m:t>256</m:t>
                      </m:r>
                    </m:oMath>
                  </m:oMathPara>
                </a14:m>
                <a:endParaRPr lang="ru-RU" sz="1600" dirty="0">
                  <a:latin typeface="Helvetica" pitchFamily="2" charset="0"/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66" y="3817882"/>
                <a:ext cx="415637" cy="338552"/>
              </a:xfrm>
              <a:prstGeom prst="rect">
                <a:avLst/>
              </a:prstGeom>
              <a:blipFill>
                <a:blip r:embed="rId12"/>
                <a:stretch>
                  <a:fillRect l="-144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авая фигурная скобка 8"/>
          <p:cNvSpPr/>
          <p:nvPr/>
        </p:nvSpPr>
        <p:spPr>
          <a:xfrm rot="5400000">
            <a:off x="7551244" y="4439012"/>
            <a:ext cx="247927" cy="42445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471395" y="4727327"/>
            <a:ext cx="41604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sym typeface="Calibri"/>
              </a:rPr>
              <a:t>бит</a:t>
            </a:r>
            <a:endParaRPr lang="ru-RU" sz="12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  <p:sp>
        <p:nvSpPr>
          <p:cNvPr id="23" name="Правая фигурная скобка 22"/>
          <p:cNvSpPr/>
          <p:nvPr/>
        </p:nvSpPr>
        <p:spPr>
          <a:xfrm rot="5400000">
            <a:off x="5722571" y="3276178"/>
            <a:ext cx="935307" cy="34112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611162" y="5449455"/>
            <a:ext cx="115812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>
                <a:latin typeface="Helvetica" pitchFamily="2" charset="0"/>
                <a:sym typeface="Calibri"/>
              </a:rPr>
              <a:t>байт = 8 бит</a:t>
            </a:r>
            <a:endParaRPr lang="ru-RU" sz="1200" dirty="0">
              <a:latin typeface="Helvetica" pitchFamily="2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142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9" grpId="0" animBg="1"/>
      <p:bldP spid="22" grpId="0"/>
      <p:bldP spid="23" grpId="0" animBg="1"/>
      <p:bldP spid="24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26124</TotalTime>
  <Words>2373</Words>
  <Application>Microsoft Macintosh PowerPoint</Application>
  <PresentationFormat>Widescreen</PresentationFormat>
  <Paragraphs>329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1294</cp:revision>
  <dcterms:created xsi:type="dcterms:W3CDTF">2020-10-11T07:52:54Z</dcterms:created>
  <dcterms:modified xsi:type="dcterms:W3CDTF">2021-11-29T13:22:21Z</dcterms:modified>
</cp:coreProperties>
</file>