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351" r:id="rId2"/>
    <p:sldId id="299" r:id="rId3"/>
    <p:sldId id="305" r:id="rId4"/>
    <p:sldId id="300" r:id="rId5"/>
    <p:sldId id="302" r:id="rId6"/>
    <p:sldId id="303" r:id="rId7"/>
    <p:sldId id="304" r:id="rId8"/>
    <p:sldId id="301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0" r:id="rId23"/>
    <p:sldId id="321" r:id="rId24"/>
    <p:sldId id="319" r:id="rId25"/>
    <p:sldId id="32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67"/>
    <a:srgbClr val="FB2A38"/>
    <a:srgbClr val="2B2B2B"/>
    <a:srgbClr val="015DA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3" autoAdjust="0"/>
    <p:restoredTop sz="89286"/>
  </p:normalViewPr>
  <p:slideViewPr>
    <p:cSldViewPr snapToGrid="0">
      <p:cViewPr varScale="1">
        <p:scale>
          <a:sx n="110" d="100"/>
          <a:sy n="110" d="100"/>
        </p:scale>
        <p:origin x="3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29.11.2021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737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84017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76203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97571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04962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12664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713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564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1350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4917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8319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72074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46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50202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94853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69205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67640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8768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8339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5265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08860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975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7737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7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Math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java/nutsandbolts/operators.html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4</a:t>
            </a:r>
          </a:p>
          <a:p>
            <a:r>
              <a:rPr lang="ru-RU" sz="2800" dirty="0">
                <a:latin typeface="Helvetica" pitchFamily="2" charset="0"/>
              </a:rPr>
              <a:t>Основы процедурного программирования на </a:t>
            </a:r>
            <a:r>
              <a:rPr lang="en-US" sz="2800" dirty="0">
                <a:latin typeface="Helvetica" pitchFamily="2" charset="0"/>
              </a:rPr>
              <a:t>Java </a:t>
            </a:r>
            <a:r>
              <a:rPr lang="ru-RU" sz="2800" dirty="0">
                <a:latin typeface="Helvetica" pitchFamily="2" charset="0"/>
              </a:rPr>
              <a:t>(часть </a:t>
            </a:r>
            <a:r>
              <a:rPr lang="ru-RU" sz="2800" dirty="0"/>
              <a:t>2</a:t>
            </a:r>
            <a:r>
              <a:rPr lang="ru-RU" sz="2800" dirty="0">
                <a:latin typeface="Helvetica" pitchFamily="2" charset="0"/>
              </a:rPr>
              <a:t>)</a:t>
            </a:r>
          </a:p>
          <a:p>
            <a:r>
              <a:rPr lang="ru-RU" sz="3600" dirty="0">
                <a:latin typeface="Helvetica" pitchFamily="2" charset="0"/>
              </a:rPr>
              <a:t>Программирование на языке </a:t>
            </a:r>
            <a:r>
              <a:rPr lang="en-US" sz="3600" dirty="0">
                <a:latin typeface="Helvetica" pitchFamily="2" charset="0"/>
              </a:rPr>
              <a:t>Java</a:t>
            </a:r>
            <a:endParaRPr lang="ru-RU" sz="3600" dirty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420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Представление вещественных чисел в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54309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Рассмотрим представление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float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 памяти компьютера:</a:t>
            </a:r>
            <a:endParaRPr lang="en-US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921" y="2002202"/>
            <a:ext cx="8409708" cy="1525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120774" y="3927063"/>
                <a:ext cx="9726295" cy="3413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:r>
                  <a:rPr lang="ru-RU" sz="16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Вспомним такую запись чисел: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2,77 </m:t>
                    </m:r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  <a:sym typeface="Calibri"/>
                      </a:rPr>
                      <m:t>∙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  <a:sym typeface="Calibri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  <a:sym typeface="Calibri"/>
                          </a:rPr>
                          <m:t>10</m:t>
                        </m:r>
                      </m:e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  <a:sym typeface="Calibri"/>
                          </a:rPr>
                          <m:t>−25</m:t>
                        </m:r>
                      </m:sup>
                    </m:sSup>
                  </m:oMath>
                </a14:m>
                <a:endParaRPr lang="ru-RU" sz="1600" b="0" dirty="0">
                  <a:latin typeface="Helvetica" pitchFamily="2" charset="0"/>
                  <a:ea typeface="Cambria Math" panose="02040503050406030204" pitchFamily="18" charset="0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4" y="3927063"/>
                <a:ext cx="9726295" cy="341373"/>
              </a:xfrm>
              <a:prstGeom prst="rect">
                <a:avLst/>
              </a:prstGeom>
              <a:blipFill>
                <a:blip r:embed="rId4"/>
                <a:stretch>
                  <a:fillRect t="-3571" b="-232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113606"/>
            <a:ext cx="5116741" cy="34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float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работает примерно так же</a:t>
            </a:r>
            <a:endParaRPr lang="ru-RU" sz="1600" b="0" dirty="0">
              <a:latin typeface="Helvetica" pitchFamily="2" charset="0"/>
              <a:ea typeface="Cambria Math" panose="02040503050406030204" pitchFamily="18" charset="0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237514" y="4667343"/>
            <a:ext cx="82710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>
                <a:latin typeface="Helvetica" pitchFamily="2" charset="0"/>
                <a:ea typeface="+mj-ea"/>
                <a:cs typeface="+mj-cs"/>
                <a:sym typeface="Calibri"/>
              </a:rPr>
              <a:t>мантисса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512628" y="4429413"/>
            <a:ext cx="82710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>
                <a:latin typeface="Helvetica" pitchFamily="2" charset="0"/>
                <a:ea typeface="+mj-ea"/>
                <a:cs typeface="+mj-cs"/>
                <a:sym typeface="Calibri"/>
              </a:rPr>
              <a:t>экспонента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V="1">
            <a:off x="6651069" y="4234543"/>
            <a:ext cx="413760" cy="43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8011887" y="4097749"/>
            <a:ext cx="598713" cy="33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98282" y="5358133"/>
            <a:ext cx="1771547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>
                <a:latin typeface="Helvetica" pitchFamily="2" charset="0"/>
                <a:sym typeface="Calibri"/>
              </a:rPr>
              <a:t>естественно,</a:t>
            </a:r>
            <a:r>
              <a:rPr lang="ru-RU" sz="1100" dirty="0">
                <a:latin typeface="Helvetica" pitchFamily="2" charset="0"/>
                <a:ea typeface="+mj-ea"/>
                <a:cs typeface="+mj-cs"/>
                <a:sym typeface="Calibri"/>
              </a:rPr>
              <a:t> основание будет уже двойкой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23" name="Прямая со стрелкой 22"/>
          <p:cNvCxnSpPr>
            <a:stCxn id="21" idx="0"/>
          </p:cNvCxnSpPr>
          <p:nvPr/>
        </p:nvCxnSpPr>
        <p:spPr>
          <a:xfrm flipH="1" flipV="1">
            <a:off x="7663544" y="4234543"/>
            <a:ext cx="420512" cy="112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838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Точность вещественных чисел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543091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Особенности представления дробных чисел приводят к неточностям:</a:t>
            </a:r>
            <a:endParaRPr lang="en-US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77141" y="2520494"/>
            <a:ext cx="2653290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+=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+=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684" y="2892408"/>
            <a:ext cx="2515583" cy="333390"/>
          </a:xfrm>
          <a:prstGeom prst="rect">
            <a:avLst/>
          </a:prstGeom>
        </p:spPr>
      </p:pic>
      <p:sp>
        <p:nvSpPr>
          <p:cNvPr id="15" name="Стрелка вправо 14"/>
          <p:cNvSpPr/>
          <p:nvPr/>
        </p:nvSpPr>
        <p:spPr>
          <a:xfrm>
            <a:off x="5452830" y="2811151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84406" y="4878492"/>
            <a:ext cx="3438762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+=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+=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 == </a:t>
            </a:r>
            <a:r>
              <a:rPr lang="ru-RU" altLang="ru-RU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.3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Стрелка вправо 16"/>
          <p:cNvSpPr/>
          <p:nvPr/>
        </p:nvSpPr>
        <p:spPr>
          <a:xfrm>
            <a:off x="5452829" y="5169149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945" y="5168376"/>
            <a:ext cx="1128809" cy="4966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26992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Но самое страшное:</a:t>
            </a:r>
            <a:endParaRPr lang="en-US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874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6" grpId="0" animBg="1"/>
      <p:bldP spid="17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Точность вещественных чисел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120774" y="2303210"/>
                <a:ext cx="9726295" cy="1200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:r>
                  <a:rPr lang="ru-RU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Для корректного сравнения чисел нужно допускать некоторую погрешность</a:t>
                </a:r>
                <a:r>
                  <a:rPr lang="en-US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  <a:sym typeface="Calibri"/>
                      </a:rPr>
                      <m:t>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  <a:sym typeface="Calibri"/>
                      </a:rPr>
                      <m:t>.</m:t>
                    </m:r>
                  </m:oMath>
                </a14:m>
                <a:endParaRPr lang="ru-RU" b="0" dirty="0">
                  <a:latin typeface="Helvetica" pitchFamily="2" charset="0"/>
                  <a:ea typeface="Cambria Math" panose="02040503050406030204" pitchFamily="18" charset="0"/>
                  <a:cs typeface="+mj-cs"/>
                  <a:sym typeface="Calibri"/>
                </a:endParaRPr>
              </a:p>
              <a:p>
                <a:pPr algn="ctr" hangingPunct="0"/>
                <a:endParaRPr lang="en-US" b="0" dirty="0">
                  <a:latin typeface="Helvetica" pitchFamily="2" charset="0"/>
                  <a:ea typeface="Cambria Math" panose="02040503050406030204" pitchFamily="18" charset="0"/>
                  <a:cs typeface="+mj-cs"/>
                  <a:sym typeface="Calibri"/>
                </a:endParaRPr>
              </a:p>
              <a:p>
                <a:pPr algn="ctr" hangingPunct="0"/>
                <a:r>
                  <a:rPr lang="ru-RU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Например, числа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𝑎</m:t>
                    </m:r>
                  </m:oMath>
                </a14:m>
                <a:r>
                  <a:rPr lang="en-US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 </a:t>
                </a:r>
                <a:r>
                  <a:rPr lang="ru-RU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𝑏</m:t>
                    </m:r>
                  </m:oMath>
                </a14:m>
                <a:r>
                  <a:rPr lang="en-US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 </a:t>
                </a:r>
                <a:r>
                  <a:rPr lang="ru-RU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равны, если:</a:t>
                </a:r>
              </a:p>
              <a:p>
                <a:pPr algn="ctr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  <a:sym typeface="Calibri"/>
                        </a:rPr>
                        <m:t>𝜀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4" y="2303210"/>
                <a:ext cx="9726295" cy="1200327"/>
              </a:xfrm>
              <a:prstGeom prst="rect">
                <a:avLst/>
              </a:prstGeom>
              <a:blipFill>
                <a:blip r:embed="rId3"/>
                <a:stretch>
                  <a:fillRect t="-304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20774" y="4140586"/>
            <a:ext cx="4557658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eps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1e-6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1 * 10^-6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+=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+=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.println(Math.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- </a:t>
            </a:r>
            <a:r>
              <a:rPr lang="en-US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.3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&lt; eps)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865" y="4348510"/>
            <a:ext cx="1435618" cy="753700"/>
          </a:xfrm>
          <a:prstGeom prst="rect">
            <a:avLst/>
          </a:prstGeom>
        </p:spPr>
      </p:pic>
      <p:sp>
        <p:nvSpPr>
          <p:cNvPr id="15" name="Стрелка вправо 14"/>
          <p:cNvSpPr/>
          <p:nvPr/>
        </p:nvSpPr>
        <p:spPr>
          <a:xfrm>
            <a:off x="5983921" y="4477409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871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Точность вещественных чисел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34060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Теперь, решим задачу поиска корней квадратного уравнения 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“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правильно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”</a:t>
            </a:r>
            <a:endParaRPr lang="en-US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98680" y="1972135"/>
            <a:ext cx="4570482" cy="44935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Scanner scanner =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ru-RU" altLang="ru-RU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float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scanner.nextFloat()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float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scanner.nextFloat()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float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 = scanner.nextFloat()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float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eps =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1e-6f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(Math.</a:t>
            </a:r>
            <a:r>
              <a:rPr kumimoji="0" lang="ru-RU" altLang="ru-RU" sz="11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(a) &lt; eps)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Решаем линейное уравнение :)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 = b * b -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a * 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(Math.</a:t>
            </a:r>
            <a:r>
              <a:rPr kumimoji="0" lang="ru-RU" altLang="ru-RU" sz="11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(D) &lt; eps)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.println(-b / 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a))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eps)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x_1 = (-b - 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)Math.</a:t>
            </a:r>
            <a:r>
              <a:rPr kumimoji="0" lang="ru-RU" altLang="ru-RU" sz="11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(D)) / 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a)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float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x_2 = (-b + 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)Math.</a:t>
            </a:r>
            <a:r>
              <a:rPr kumimoji="0" lang="ru-RU" altLang="ru-RU" sz="11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(D)) / 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a)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.println(x_1)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.println(x_2)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"No roots"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044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34060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Условный (тернарный) оператор позволяет кратко записывать подобные выражения:</a:t>
            </a:r>
            <a:endParaRPr lang="en-US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46037" y="2146306"/>
            <a:ext cx="1675459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 &gt;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 = x 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 = x *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524574" y="2731098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13107" y="2792635"/>
            <a:ext cx="3365024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x &gt;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x 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x *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3907843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Общий вид таков:</a:t>
            </a:r>
            <a:endParaRPr lang="en-US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275446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&lt;</a:t>
            </a:r>
            <a:r>
              <a:rPr lang="ru-RU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условие</a:t>
            </a:r>
            <a:r>
              <a:rPr lang="en-US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 ? &lt;</a:t>
            </a:r>
            <a:r>
              <a:rPr lang="ru-RU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выражение когда истина</a:t>
            </a:r>
            <a:r>
              <a:rPr lang="en-US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 : &lt;</a:t>
            </a:r>
            <a:r>
              <a:rPr lang="ru-RU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выражение когда ложь</a:t>
            </a:r>
            <a:r>
              <a:rPr lang="en-US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72" y="5823264"/>
            <a:ext cx="7078063" cy="752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113652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В 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с </a:t>
            </a:r>
            <a:r>
              <a:rPr lang="en-US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void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-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функциями тернарный оператор не работает!</a:t>
            </a:r>
            <a:endParaRPr lang="en-US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687618" y="6045666"/>
            <a:ext cx="21810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Используйте </a:t>
            </a:r>
            <a:r>
              <a:rPr lang="en-US" sz="14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if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529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switch /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676557"/>
            <a:ext cx="349807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Бывает, приходится писать подобные конструкции: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20773" y="2972092"/>
            <a:ext cx="349807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"Нечто"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"Что-то"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"Не пойми что"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25673" y="2972092"/>
            <a:ext cx="3837910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"Нечто"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break;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"Что-то"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break;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default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"Не пойми что"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break;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995591" y="1690568"/>
            <a:ext cx="349807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Её же можно выразить через </a:t>
            </a:r>
            <a:r>
              <a:rPr lang="en-US" sz="16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switch / case</a:t>
            </a:r>
            <a:endParaRPr lang="ru-RU" sz="1600" dirty="0">
              <a:latin typeface="Courier New" panose="02070309020205020404" pitchFamily="49" charset="0"/>
              <a:ea typeface="+mj-ea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58074" y="5654111"/>
            <a:ext cx="55731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Проверяется, подходит ли </a:t>
            </a:r>
            <a:r>
              <a:rPr lang="en-US" sz="1200" dirty="0">
                <a:latin typeface="Helvetica" pitchFamily="2" charset="0"/>
                <a:ea typeface="+mj-ea"/>
                <a:cs typeface="+mj-cs"/>
                <a:sym typeface="Calibri"/>
              </a:rPr>
              <a:t>n</a:t>
            </a: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 под какой-то из перечисленных кейсов.</a:t>
            </a:r>
          </a:p>
          <a:p>
            <a:pPr algn="ctr"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Если есть </a:t>
            </a:r>
            <a:r>
              <a:rPr lang="en-US" sz="1200" dirty="0">
                <a:latin typeface="Helvetica" pitchFamily="2" charset="0"/>
                <a:ea typeface="+mj-ea"/>
                <a:cs typeface="+mj-cs"/>
                <a:sym typeface="Calibri"/>
              </a:rPr>
              <a:t>default</a:t>
            </a: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, туда попадают все случаи, для которых нет кейса</a:t>
            </a:r>
          </a:p>
        </p:txBody>
      </p:sp>
    </p:spTree>
    <p:extLst>
      <p:ext uri="{BB962C8B-B14F-4D97-AF65-F5344CB8AC3E}">
        <p14:creationId xmlns:p14="http://schemas.microsoft.com/office/powerpoint/2010/main" val="1821644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switch /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1398071"/>
            <a:ext cx="972629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break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можно не писать, тогда исполнение пойдёт в следующий кейс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02116" y="3086243"/>
            <a:ext cx="3781805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(month)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"January"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"February"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"March"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"April"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"May"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"June"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"July"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"August"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"September"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"October"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"November"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case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"December"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break;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default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"Incorrect month code"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break;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6362611" y="4423340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756" y="3972992"/>
            <a:ext cx="1018653" cy="1391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2346979"/>
            <a:ext cx="972629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Перечислим, какие месяцы остались до конца года, начиная с переданного:</a:t>
            </a:r>
          </a:p>
        </p:txBody>
      </p:sp>
    </p:spTree>
    <p:extLst>
      <p:ext uri="{BB962C8B-B14F-4D97-AF65-F5344CB8AC3E}">
        <p14:creationId xmlns:p14="http://schemas.microsoft.com/office/powerpoint/2010/main" val="1249512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Литералы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1398071"/>
            <a:ext cx="972629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Литерал – значение, написанное в коде явно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56012" y="2230454"/>
            <a:ext cx="4855816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07774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восьмеричная запись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0xFF00BB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шестнадцатеричная запись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0b10101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двоичная запись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132534L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0xCAEF00L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123_456_789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123_456_789_000_000L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3.14e20f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3.14 * 10^20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22e-13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2.7e0D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a string literal."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84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Литералы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1398071"/>
            <a:ext cx="972629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 строчных и символьных литералах можно передавать некоторые символы особым образом,</a:t>
            </a:r>
          </a:p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через обратный слеш: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5782" y="2759471"/>
            <a:ext cx="723627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 can skip line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Like this"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"If I want double quotes, I escape them with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 \"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like this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quote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759" y="4887723"/>
            <a:ext cx="445832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3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Область видимости переменных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1398071"/>
            <a:ext cx="972629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Переменные определяются только на некоторую конкретную область, в которой они живут и их можно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“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увидеть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”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03863" y="2399375"/>
            <a:ext cx="358303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= 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видно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B2A38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не видно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44638" y="4826117"/>
            <a:ext cx="2478564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 = x + 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видно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...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B2A38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B2A38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не видно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012857"/>
            <a:ext cx="972629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Если не хочется, чтобы набор переменных растёкся на всё тело функции, можно явно задать область видимости:</a:t>
            </a:r>
          </a:p>
        </p:txBody>
      </p:sp>
    </p:spTree>
    <p:extLst>
      <p:ext uri="{BB962C8B-B14F-4D97-AF65-F5344CB8AC3E}">
        <p14:creationId xmlns:p14="http://schemas.microsoft.com/office/powerpoint/2010/main" val="3027101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Сложение двоичных чисел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74730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Как самостоятельно сложить два числа в двоичной записи?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119816" y="3516410"/>
            <a:ext cx="15115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19 + 1 = 20</a:t>
            </a:r>
            <a:endParaRPr kumimoji="0" lang="ru-RU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46550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Да так же, как в начальной школе – в столбик!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67396"/>
              </p:ext>
            </p:extLst>
          </p:nvPr>
        </p:nvGraphicFramePr>
        <p:xfrm>
          <a:off x="4977345" y="3183713"/>
          <a:ext cx="1988930" cy="70487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1955147744"/>
                    </a:ext>
                  </a:extLst>
                </a:gridCol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397786">
                  <a:extLst>
                    <a:ext uri="{9D8B030D-6E8A-4147-A177-3AD203B41FA5}">
                      <a16:colId xmlns:a16="http://schemas.microsoft.com/office/drawing/2014/main" val="1864932074"/>
                    </a:ext>
                  </a:extLst>
                </a:gridCol>
                <a:gridCol w="397786">
                  <a:extLst>
                    <a:ext uri="{9D8B030D-6E8A-4147-A177-3AD203B41FA5}">
                      <a16:colId xmlns:a16="http://schemas.microsoft.com/office/drawing/2014/main" val="247045771"/>
                    </a:ext>
                  </a:extLst>
                </a:gridCol>
                <a:gridCol w="397786">
                  <a:extLst>
                    <a:ext uri="{9D8B030D-6E8A-4147-A177-3AD203B41FA5}">
                      <a16:colId xmlns:a16="http://schemas.microsoft.com/office/drawing/2014/main" val="911621397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27717"/>
                  </a:ext>
                </a:extLst>
              </a:tr>
            </a:tbl>
          </a:graphicData>
        </a:graphic>
      </p:graphicFrame>
      <p:sp>
        <p:nvSpPr>
          <p:cNvPr id="16" name="Плюс 15"/>
          <p:cNvSpPr/>
          <p:nvPr/>
        </p:nvSpPr>
        <p:spPr>
          <a:xfrm>
            <a:off x="6966274" y="3368503"/>
            <a:ext cx="315798" cy="332572"/>
          </a:xfrm>
          <a:prstGeom prst="mathPlus">
            <a:avLst>
              <a:gd name="adj1" fmla="val 60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Равно 16"/>
          <p:cNvSpPr/>
          <p:nvPr/>
        </p:nvSpPr>
        <p:spPr>
          <a:xfrm>
            <a:off x="6966274" y="3719579"/>
            <a:ext cx="315798" cy="332572"/>
          </a:xfrm>
          <a:prstGeom prst="mathEqual">
            <a:avLst>
              <a:gd name="adj1" fmla="val 4079"/>
              <a:gd name="adj2" fmla="val 173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44784"/>
              </p:ext>
            </p:extLst>
          </p:nvPr>
        </p:nvGraphicFramePr>
        <p:xfrm>
          <a:off x="6568488" y="3885865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84095"/>
              </p:ext>
            </p:extLst>
          </p:nvPr>
        </p:nvGraphicFramePr>
        <p:xfrm>
          <a:off x="6170702" y="3885865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07188"/>
              </p:ext>
            </p:extLst>
          </p:nvPr>
        </p:nvGraphicFramePr>
        <p:xfrm>
          <a:off x="5772916" y="3885865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4250"/>
              </p:ext>
            </p:extLst>
          </p:nvPr>
        </p:nvGraphicFramePr>
        <p:xfrm>
          <a:off x="5375130" y="3885865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29436"/>
              </p:ext>
            </p:extLst>
          </p:nvPr>
        </p:nvGraphicFramePr>
        <p:xfrm>
          <a:off x="4977344" y="3885865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6437"/>
              </p:ext>
            </p:extLst>
          </p:nvPr>
        </p:nvGraphicFramePr>
        <p:xfrm>
          <a:off x="4977345" y="5171698"/>
          <a:ext cx="1988930" cy="70487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1955147744"/>
                    </a:ext>
                  </a:extLst>
                </a:gridCol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397786">
                  <a:extLst>
                    <a:ext uri="{9D8B030D-6E8A-4147-A177-3AD203B41FA5}">
                      <a16:colId xmlns:a16="http://schemas.microsoft.com/office/drawing/2014/main" val="1864932074"/>
                    </a:ext>
                  </a:extLst>
                </a:gridCol>
                <a:gridCol w="397786">
                  <a:extLst>
                    <a:ext uri="{9D8B030D-6E8A-4147-A177-3AD203B41FA5}">
                      <a16:colId xmlns:a16="http://schemas.microsoft.com/office/drawing/2014/main" val="247045771"/>
                    </a:ext>
                  </a:extLst>
                </a:gridCol>
                <a:gridCol w="397786">
                  <a:extLst>
                    <a:ext uri="{9D8B030D-6E8A-4147-A177-3AD203B41FA5}">
                      <a16:colId xmlns:a16="http://schemas.microsoft.com/office/drawing/2014/main" val="911621397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27717"/>
                  </a:ext>
                </a:extLst>
              </a:tr>
            </a:tbl>
          </a:graphicData>
        </a:graphic>
      </p:graphicFrame>
      <p:sp>
        <p:nvSpPr>
          <p:cNvPr id="24" name="Плюс 23"/>
          <p:cNvSpPr/>
          <p:nvPr/>
        </p:nvSpPr>
        <p:spPr>
          <a:xfrm>
            <a:off x="6966274" y="5356488"/>
            <a:ext cx="315798" cy="332572"/>
          </a:xfrm>
          <a:prstGeom prst="mathPlus">
            <a:avLst>
              <a:gd name="adj1" fmla="val 60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Равно 24"/>
          <p:cNvSpPr/>
          <p:nvPr/>
        </p:nvSpPr>
        <p:spPr>
          <a:xfrm>
            <a:off x="6966274" y="5707564"/>
            <a:ext cx="315798" cy="332572"/>
          </a:xfrm>
          <a:prstGeom prst="mathEqual">
            <a:avLst>
              <a:gd name="adj1" fmla="val 4079"/>
              <a:gd name="adj2" fmla="val 173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97954"/>
              </p:ext>
            </p:extLst>
          </p:nvPr>
        </p:nvGraphicFramePr>
        <p:xfrm>
          <a:off x="6568488" y="5873850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84095"/>
              </p:ext>
            </p:extLst>
          </p:nvPr>
        </p:nvGraphicFramePr>
        <p:xfrm>
          <a:off x="6170702" y="5873850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07188"/>
              </p:ext>
            </p:extLst>
          </p:nvPr>
        </p:nvGraphicFramePr>
        <p:xfrm>
          <a:off x="5772916" y="5873850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31513"/>
              </p:ext>
            </p:extLst>
          </p:nvPr>
        </p:nvGraphicFramePr>
        <p:xfrm>
          <a:off x="5375130" y="5873850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29436"/>
              </p:ext>
            </p:extLst>
          </p:nvPr>
        </p:nvGraphicFramePr>
        <p:xfrm>
          <a:off x="4977344" y="5873850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119816" y="5504395"/>
            <a:ext cx="15115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22 + 7 = 29</a:t>
            </a:r>
            <a:endParaRPr kumimoji="0" lang="ru-RU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151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 animBg="1"/>
      <p:bldP spid="17" grpId="0" animBg="1"/>
      <p:bldP spid="24" grpId="0" animBg="1"/>
      <p:bldP spid="25" grpId="0" animBg="1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Ошибки компиляции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87234"/>
            <a:ext cx="35411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i="1" dirty="0">
                <a:latin typeface="Helvetica" pitchFamily="2" charset="0"/>
                <a:ea typeface="+mj-ea"/>
                <a:cs typeface="+mj-cs"/>
                <a:sym typeface="Calibri"/>
              </a:rPr>
              <a:t>Я что-то нажал, и всё сломалось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67086" y="2103720"/>
            <a:ext cx="264848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x *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61880" y="2103720"/>
            <a:ext cx="6708082" cy="2400657"/>
          </a:xfrm>
          <a:prstGeom prst="rect">
            <a:avLst/>
          </a:prstGeom>
          <a:solidFill>
            <a:srgbClr val="2B2B2B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dirty="0">
                <a:solidFill>
                  <a:srgbClr val="FF6E67"/>
                </a:solidFill>
                <a:latin typeface="Consolas" panose="020B0609020204030204" pitchFamily="49" charset="0"/>
              </a:rPr>
              <a:t>java: incompatible types: possible lossy conversion from double to float</a:t>
            </a:r>
          </a:p>
          <a:p>
            <a:pPr>
              <a:lnSpc>
                <a:spcPts val="2000"/>
              </a:lnSpc>
            </a:pPr>
            <a:r>
              <a:rPr lang="ru-RU" sz="1200" dirty="0">
                <a:solidFill>
                  <a:srgbClr val="FF6E67"/>
                </a:solidFill>
                <a:latin typeface="Consolas" panose="020B0609020204030204" pitchFamily="49" charset="0"/>
              </a:rPr>
              <a:t>java: incompatible types: possible lossy conversion from float to int</a:t>
            </a:r>
          </a:p>
          <a:p>
            <a:pPr>
              <a:lnSpc>
                <a:spcPts val="2000"/>
              </a:lnSpc>
            </a:pPr>
            <a:r>
              <a:rPr lang="ru-RU" sz="1200" dirty="0">
                <a:solidFill>
                  <a:srgbClr val="FF6E67"/>
                </a:solidFill>
                <a:latin typeface="Consolas" panose="020B0609020204030204" pitchFamily="49" charset="0"/>
              </a:rPr>
              <a:t>java: incompatible types: int cannot be converted to boolean</a:t>
            </a:r>
          </a:p>
          <a:p>
            <a:pPr>
              <a:lnSpc>
                <a:spcPts val="2000"/>
              </a:lnSpc>
            </a:pPr>
            <a:r>
              <a:rPr lang="ru-RU" sz="1200" dirty="0">
                <a:solidFill>
                  <a:srgbClr val="FF6E67"/>
                </a:solidFill>
                <a:latin typeface="Consolas" panose="020B0609020204030204" pitchFamily="49" charset="0"/>
              </a:rPr>
              <a:t>java: no suitable method found for println(float,int)</a:t>
            </a:r>
          </a:p>
          <a:p>
            <a:pPr>
              <a:lnSpc>
                <a:spcPts val="2000"/>
              </a:lnSpc>
            </a:pPr>
            <a:r>
              <a:rPr lang="ru-RU" sz="1200" dirty="0">
                <a:solidFill>
                  <a:srgbClr val="FF6E67"/>
                </a:solidFill>
                <a:latin typeface="Consolas" panose="020B0609020204030204" pitchFamily="49" charset="0"/>
              </a:rPr>
              <a:t>    method java.io.PrintStream.println() is not applicable</a:t>
            </a:r>
          </a:p>
          <a:p>
            <a:pPr>
              <a:lnSpc>
                <a:spcPts val="2000"/>
              </a:lnSpc>
            </a:pPr>
            <a:r>
              <a:rPr lang="ru-RU" sz="1200" dirty="0">
                <a:solidFill>
                  <a:srgbClr val="FF6E67"/>
                </a:solidFill>
                <a:latin typeface="Consolas" panose="020B0609020204030204" pitchFamily="49" charset="0"/>
              </a:rPr>
              <a:t>      (actual and formal argument lists differ in length)</a:t>
            </a:r>
          </a:p>
          <a:p>
            <a:pPr>
              <a:lnSpc>
                <a:spcPts val="2000"/>
              </a:lnSpc>
            </a:pPr>
            <a:r>
              <a:rPr lang="ru-RU" sz="1200" dirty="0">
                <a:solidFill>
                  <a:srgbClr val="FF6E67"/>
                </a:solidFill>
                <a:latin typeface="Consolas" panose="020B0609020204030204" pitchFamily="49" charset="0"/>
              </a:rPr>
              <a:t>    method java.io.PrintStream.println(boolean) is not applicable</a:t>
            </a:r>
          </a:p>
          <a:p>
            <a:pPr>
              <a:lnSpc>
                <a:spcPts val="2000"/>
              </a:lnSpc>
            </a:pPr>
            <a:r>
              <a:rPr lang="ru-RU" sz="1200" dirty="0">
                <a:solidFill>
                  <a:srgbClr val="FF6E67"/>
                </a:solidFill>
                <a:latin typeface="Consolas" panose="020B0609020204030204" pitchFamily="49" charset="0"/>
              </a:rPr>
              <a:t>      (actual and formal argument lists differ in length)</a:t>
            </a:r>
            <a:endParaRPr lang="en-US" sz="1200" dirty="0">
              <a:solidFill>
                <a:srgbClr val="FF6E67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200" dirty="0">
                <a:solidFill>
                  <a:srgbClr val="FF6E67"/>
                </a:solidFill>
                <a:latin typeface="Consolas" panose="020B0609020204030204" pitchFamily="49" charset="0"/>
              </a:rPr>
              <a:t>    ...</a:t>
            </a:r>
            <a:endParaRPr lang="ru-RU" sz="1200" dirty="0">
              <a:solidFill>
                <a:srgbClr val="FF6E6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26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Ошибки компиляции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87234"/>
            <a:ext cx="35411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i="1" dirty="0">
                <a:latin typeface="Helvetica" pitchFamily="2" charset="0"/>
                <a:ea typeface="+mj-ea"/>
                <a:cs typeface="+mj-cs"/>
                <a:sym typeface="Calibri"/>
              </a:rPr>
              <a:t>Я что-то нажал, и всё сломалось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823738"/>
            <a:ext cx="972629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Можно разделить ошибки компиляции на три вида: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2595311"/>
            <a:ext cx="972629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Лексические – появляются на ранней стадии компиляции, когда проверяется, что код состоит из правильных слов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26262" y="4149609"/>
            <a:ext cx="4557658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1000000000000000000000000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48176" y="4631104"/>
            <a:ext cx="397204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200" dirty="0" err="1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en-US" sz="12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литерал не может быть таким большим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48176" y="5032955"/>
            <a:ext cx="397204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имя переменной не может начинаться с цифры</a:t>
            </a:r>
          </a:p>
        </p:txBody>
      </p:sp>
    </p:spTree>
    <p:extLst>
      <p:ext uri="{BB962C8B-B14F-4D97-AF65-F5344CB8AC3E}">
        <p14:creationId xmlns:p14="http://schemas.microsoft.com/office/powerpoint/2010/main" val="243101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Ошибки компиляции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87234"/>
            <a:ext cx="35411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i="1" dirty="0">
                <a:latin typeface="Helvetica" pitchFamily="2" charset="0"/>
                <a:ea typeface="+mj-ea"/>
                <a:cs typeface="+mj-cs"/>
                <a:sym typeface="Calibri"/>
              </a:rPr>
              <a:t>Я что-то нажал, и всё сломалось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2606961"/>
            <a:ext cx="972629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Синтаксические – появляются на стадии компиляции, когда проверяется общая корректность структуры кода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48176" y="4894455"/>
            <a:ext cx="397204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забыли точку с запятой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48176" y="5171452"/>
            <a:ext cx="397204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не закрыли скобку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33499" y="4478955"/>
            <a:ext cx="455765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= 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28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Ошибки компиляции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87234"/>
            <a:ext cx="35411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i="1" dirty="0">
                <a:latin typeface="Helvetica" pitchFamily="2" charset="0"/>
                <a:ea typeface="+mj-ea"/>
                <a:cs typeface="+mj-cs"/>
                <a:sym typeface="Calibri"/>
              </a:rPr>
              <a:t>Я что-то нажал, и всё сломалось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754809"/>
            <a:ext cx="972629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Семантические – ошибки уже в какой-то более умной логике кода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48176" y="4894455"/>
            <a:ext cx="397204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попытка присвоить </a:t>
            </a:r>
            <a:r>
              <a:rPr lang="en-US" sz="12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float</a:t>
            </a:r>
            <a:r>
              <a:rPr lang="en-US" sz="12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к </a:t>
            </a:r>
            <a:r>
              <a:rPr lang="en-US" sz="1200" dirty="0" err="1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endParaRPr lang="ru-RU" sz="12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48176" y="5171452"/>
            <a:ext cx="397204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оператор </a:t>
            </a:r>
            <a:r>
              <a:rPr lang="en-US" sz="1200" dirty="0">
                <a:latin typeface="Helvetica" pitchFamily="2" charset="0"/>
                <a:ea typeface="+mj-ea"/>
                <a:cs typeface="+mj-cs"/>
                <a:sym typeface="Calibri"/>
              </a:rPr>
              <a:t>“</a:t>
            </a:r>
            <a:r>
              <a:rPr lang="ru-RU" sz="1200" dirty="0">
                <a:latin typeface="Consolas" panose="020B0609020204030204" pitchFamily="49" charset="0"/>
                <a:sym typeface="Calibri"/>
              </a:rPr>
              <a:t>–</a:t>
            </a:r>
            <a:r>
              <a:rPr lang="en-US" sz="1200" dirty="0">
                <a:latin typeface="Helvetica" pitchFamily="2" charset="0"/>
                <a:ea typeface="+mj-ea"/>
                <a:cs typeface="+mj-cs"/>
                <a:sym typeface="Calibri"/>
              </a:rPr>
              <a:t>”</a:t>
            </a:r>
            <a:r>
              <a:rPr lang="ru-RU" sz="1200" dirty="0">
                <a:latin typeface="Helvetica" pitchFamily="2" charset="0"/>
                <a:ea typeface="+mj-ea"/>
                <a:cs typeface="+mj-cs"/>
                <a:sym typeface="Calibri"/>
              </a:rPr>
              <a:t> не определён для </a:t>
            </a:r>
            <a:r>
              <a:rPr lang="en-US" sz="1200" dirty="0" err="1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boolean</a:t>
            </a:r>
            <a:endParaRPr lang="ru-RU" sz="12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6425" y="4478954"/>
            <a:ext cx="455765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boolean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04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Класс </a:t>
            </a:r>
            <a:r>
              <a:rPr lang="en-US" dirty="0"/>
              <a:t>Math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823738"/>
            <a:ext cx="972629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Для математических функций в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есть специальный класс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Math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3230168"/>
            <a:ext cx="972629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Явно импортировать его, как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Scanner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, не нужно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;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Math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доступен всегда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95046" y="2280730"/>
            <a:ext cx="4177747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square_root = Math.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cubic_root = 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)Math.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cbrt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fourth_root = 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)Math.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0" y="4041525"/>
            <a:ext cx="972629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Многие функции из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Math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работают только с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double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, их результат придется явно приводить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852882"/>
            <a:ext cx="972629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Но есть и функции с версиями для:</a:t>
            </a:r>
          </a:p>
          <a:p>
            <a:pPr algn="ctr" hangingPunct="0"/>
            <a:r>
              <a:rPr lang="en-US" sz="1600" dirty="0" err="1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en-US" sz="1600" dirty="0">
                <a:ea typeface="+mj-ea"/>
                <a:cs typeface="+mj-cs"/>
                <a:sym typeface="Calibri"/>
              </a:rPr>
              <a:t>,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long</a:t>
            </a:r>
            <a:r>
              <a:rPr lang="en-US" sz="1600" dirty="0">
                <a:ea typeface="+mj-ea"/>
                <a:cs typeface="+mj-cs"/>
                <a:sym typeface="Calibri"/>
              </a:rPr>
              <a:t>,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float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и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double</a:t>
            </a:r>
            <a:endParaRPr lang="ru-RU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5894648"/>
            <a:ext cx="972629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Полный список можно посмотреть в документации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  <a:hlinkClick r:id="rId3"/>
              </a:rPr>
              <a:t>https://docs.oracle.com/javase/8/docs/api/java/lang/Math.html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5682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Бонус: инкремент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197399"/>
            <a:ext cx="972629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есть оператор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“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инкремент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”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, увеличивающий значение в переменной на 1: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68945" y="1598402"/>
            <a:ext cx="2371162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5171120" y="1719782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88" y="1743238"/>
            <a:ext cx="468510" cy="448989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8945" y="3529946"/>
            <a:ext cx="2223686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(++i)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(j++)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(j)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2728831"/>
            <a:ext cx="972629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Инкрементов два вида: префиксный и постфиксный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055519"/>
            <a:ext cx="984279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Отличие в том, что префиксный возвращает, что стало после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;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а постфиксный, что было до его вызова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5171120" y="4066824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064" y="3658376"/>
            <a:ext cx="296438" cy="13127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772359"/>
            <a:ext cx="972629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Теперь мы можем посмотреть приоритет всех операторов в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!</a:t>
            </a:r>
            <a:b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</a:b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  <a:hlinkClick r:id="rId5"/>
              </a:rPr>
              <a:t>https://docs.oracle.com/javase/tutorial/java/nutsandbolts/operators.html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640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4" grpId="0" animBg="1"/>
      <p:bldP spid="5" grpId="0" animBg="1"/>
      <p:bldP spid="15" grpId="0"/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Представление целых чисел в памяти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74730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Рассмотрим как хранится в памяти переменная типа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byte: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91743"/>
              </p:ext>
            </p:extLst>
          </p:nvPr>
        </p:nvGraphicFramePr>
        <p:xfrm>
          <a:off x="4284430" y="2920672"/>
          <a:ext cx="3398984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24873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2915215043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1411060484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2255900697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3749611127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4279252829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193584352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sp>
        <p:nvSpPr>
          <p:cNvPr id="7" name="Правая фигурная скобка 6"/>
          <p:cNvSpPr/>
          <p:nvPr/>
        </p:nvSpPr>
        <p:spPr>
          <a:xfrm rot="5400000">
            <a:off x="4368905" y="3188633"/>
            <a:ext cx="247927" cy="4168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6068397" y="1906022"/>
            <a:ext cx="247928" cy="29821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189720" y="3521036"/>
            <a:ext cx="151158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>
                <a:latin typeface="Helvetica" pitchFamily="2" charset="0"/>
                <a:ea typeface="+mj-ea"/>
                <a:cs typeface="+mj-cs"/>
                <a:sym typeface="Calibri"/>
              </a:rPr>
              <a:t>Самый старший бит</a:t>
            </a:r>
          </a:p>
          <a:p>
            <a:pPr algn="ctr" hangingPunct="0"/>
            <a:r>
              <a:rPr lang="ru-RU" sz="1100" dirty="0">
                <a:latin typeface="Helvetica" pitchFamily="2" charset="0"/>
                <a:ea typeface="+mj-ea"/>
                <a:cs typeface="+mj-cs"/>
                <a:sym typeface="Calibri"/>
              </a:rPr>
              <a:t>отвечает за знак:</a:t>
            </a:r>
          </a:p>
          <a:p>
            <a:pPr algn="ctr" hangingPunct="0"/>
            <a:r>
              <a:rPr lang="ru-RU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0: +</a:t>
            </a:r>
          </a:p>
          <a:p>
            <a:pPr algn="ctr" hangingPunct="0"/>
            <a:r>
              <a:rPr kumimoji="0" lang="ru-RU" sz="16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1:</a:t>
            </a:r>
            <a:r>
              <a:rPr kumimoji="0" lang="ru-RU" sz="1600" b="0" strike="noStrike" cap="none" spc="0" normalizeH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 -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397239" y="3521036"/>
            <a:ext cx="1590243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>
                <a:latin typeface="Helvetica" pitchFamily="2" charset="0"/>
                <a:ea typeface="+mj-ea"/>
                <a:cs typeface="+mj-cs"/>
                <a:sym typeface="Calibri"/>
              </a:rPr>
              <a:t>Остальные 7 кодируют само значение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58558" y="2912225"/>
            <a:ext cx="15115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= 22</a:t>
            </a:r>
            <a:endParaRPr kumimoji="0" lang="ru-RU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122383" y="4268739"/>
            <a:ext cx="218102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Для положительных чисел это просто двоичное представление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122383" y="5324219"/>
            <a:ext cx="218102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Отрицательные числа представляются иначе: </a:t>
            </a:r>
            <a:r>
              <a:rPr lang="ru-RU" sz="1400" i="1" dirty="0">
                <a:latin typeface="Helvetica" pitchFamily="2" charset="0"/>
                <a:ea typeface="+mj-ea"/>
                <a:cs typeface="+mj-cs"/>
                <a:sym typeface="Calibri"/>
              </a:rPr>
              <a:t>дополнительным кодом</a:t>
            </a:r>
            <a:endParaRPr kumimoji="0" lang="ru-RU" sz="1400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368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Дополнительный код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56968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Для простоты будем использовать 4-битную переменную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10440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Рассмотрим как бы она выглядела, если бы вообще не имела знака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732721" y="3008715"/>
            <a:ext cx="650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732721" y="2870169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0357" y="3147260"/>
            <a:ext cx="1847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1775" y="3156496"/>
            <a:ext cx="79557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15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5753012" y="2879405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60648" y="3147260"/>
            <a:ext cx="1847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7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90521"/>
              </p:ext>
            </p:extLst>
          </p:nvPr>
        </p:nvGraphicFramePr>
        <p:xfrm>
          <a:off x="3571984" y="3657475"/>
          <a:ext cx="1286342" cy="281949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4317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64317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940884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91807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530792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38721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52730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5593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77994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54497"/>
              </p:ext>
            </p:extLst>
          </p:nvPr>
        </p:nvGraphicFramePr>
        <p:xfrm>
          <a:off x="7063329" y="3657475"/>
          <a:ext cx="1286342" cy="281949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4317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64317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940884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91807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530792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38721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52730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5593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77994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2129" y="4508885"/>
            <a:ext cx="218102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Вся первая половина значений имеет старший бит 0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189560" y="4616607"/>
            <a:ext cx="21810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А вся вторая половина – старший бит 1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079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7" grpId="0"/>
      <p:bldP spid="18" grpId="0"/>
      <p:bldP spid="22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Дополнительный код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56968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А что вообще произойдёт при переполнении переменной?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10440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Вычислим в столбик такую сумму: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732721" y="4968275"/>
            <a:ext cx="650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732721" y="4829729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0357" y="5106820"/>
            <a:ext cx="1847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1775" y="5116056"/>
            <a:ext cx="79557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15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5753012" y="4838965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60648" y="5106820"/>
            <a:ext cx="1847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7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05886"/>
              </p:ext>
            </p:extLst>
          </p:nvPr>
        </p:nvGraphicFramePr>
        <p:xfrm>
          <a:off x="6267758" y="2809671"/>
          <a:ext cx="1591144" cy="70487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397786">
                  <a:extLst>
                    <a:ext uri="{9D8B030D-6E8A-4147-A177-3AD203B41FA5}">
                      <a16:colId xmlns:a16="http://schemas.microsoft.com/office/drawing/2014/main" val="1864932074"/>
                    </a:ext>
                  </a:extLst>
                </a:gridCol>
                <a:gridCol w="397786">
                  <a:extLst>
                    <a:ext uri="{9D8B030D-6E8A-4147-A177-3AD203B41FA5}">
                      <a16:colId xmlns:a16="http://schemas.microsoft.com/office/drawing/2014/main" val="247045771"/>
                    </a:ext>
                  </a:extLst>
                </a:gridCol>
                <a:gridCol w="397786">
                  <a:extLst>
                    <a:ext uri="{9D8B030D-6E8A-4147-A177-3AD203B41FA5}">
                      <a16:colId xmlns:a16="http://schemas.microsoft.com/office/drawing/2014/main" val="911621397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2771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534417" y="3160747"/>
            <a:ext cx="218102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Т. к. пятый бит не влезает, он просто отбрасывается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Плюс 2"/>
          <p:cNvSpPr/>
          <p:nvPr/>
        </p:nvSpPr>
        <p:spPr>
          <a:xfrm>
            <a:off x="7858902" y="2994461"/>
            <a:ext cx="315798" cy="332572"/>
          </a:xfrm>
          <a:prstGeom prst="mathPlus">
            <a:avLst>
              <a:gd name="adj1" fmla="val 60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Равно 18"/>
          <p:cNvSpPr/>
          <p:nvPr/>
        </p:nvSpPr>
        <p:spPr>
          <a:xfrm>
            <a:off x="7858902" y="3345537"/>
            <a:ext cx="315798" cy="332572"/>
          </a:xfrm>
          <a:prstGeom prst="mathEqual">
            <a:avLst>
              <a:gd name="adj1" fmla="val 4079"/>
              <a:gd name="adj2" fmla="val 173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76657"/>
              </p:ext>
            </p:extLst>
          </p:nvPr>
        </p:nvGraphicFramePr>
        <p:xfrm>
          <a:off x="7461116" y="3511823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43128"/>
              </p:ext>
            </p:extLst>
          </p:nvPr>
        </p:nvGraphicFramePr>
        <p:xfrm>
          <a:off x="7063330" y="3511823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62200"/>
              </p:ext>
            </p:extLst>
          </p:nvPr>
        </p:nvGraphicFramePr>
        <p:xfrm>
          <a:off x="6665544" y="3511823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02021"/>
              </p:ext>
            </p:extLst>
          </p:nvPr>
        </p:nvGraphicFramePr>
        <p:xfrm>
          <a:off x="6267758" y="3511823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7232"/>
              </p:ext>
            </p:extLst>
          </p:nvPr>
        </p:nvGraphicFramePr>
        <p:xfrm>
          <a:off x="5869972" y="3511823"/>
          <a:ext cx="397786" cy="352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786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sp>
        <p:nvSpPr>
          <p:cNvPr id="36" name="Полилиния 35"/>
          <p:cNvSpPr/>
          <p:nvPr/>
        </p:nvSpPr>
        <p:spPr>
          <a:xfrm>
            <a:off x="2732720" y="4257069"/>
            <a:ext cx="6474691" cy="711205"/>
          </a:xfrm>
          <a:custGeom>
            <a:avLst/>
            <a:gdLst>
              <a:gd name="connsiteX0" fmla="*/ 6474691 w 6474691"/>
              <a:gd name="connsiteY0" fmla="*/ 711205 h 711205"/>
              <a:gd name="connsiteX1" fmla="*/ 3001818 w 6474691"/>
              <a:gd name="connsiteY1" fmla="*/ 5 h 711205"/>
              <a:gd name="connsiteX2" fmla="*/ 0 w 6474691"/>
              <a:gd name="connsiteY2" fmla="*/ 701968 h 71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4691" h="711205">
                <a:moveTo>
                  <a:pt x="6474691" y="711205"/>
                </a:moveTo>
                <a:cubicBezTo>
                  <a:pt x="5277812" y="356374"/>
                  <a:pt x="4080933" y="1544"/>
                  <a:pt x="3001818" y="5"/>
                </a:cubicBezTo>
                <a:cubicBezTo>
                  <a:pt x="1922703" y="-1534"/>
                  <a:pt x="961351" y="350217"/>
                  <a:pt x="0" y="701968"/>
                </a:cubicBezTo>
              </a:path>
            </a:pathLst>
          </a:custGeom>
          <a:noFill/>
          <a:ln w="12700" cap="flat">
            <a:headEnd type="none"/>
            <a:tailEnd type="stealth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205717" y="583985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Получается, что мы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“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зациклились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”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– вернулись в самое начало к нулю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857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2" grpId="0"/>
      <p:bldP spid="27" grpId="0"/>
      <p:bldP spid="3" grpId="0" animBg="1"/>
      <p:bldP spid="19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Дополнительный код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56968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Теперь попробуем перейти к знаковым числам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732721" y="2435127"/>
            <a:ext cx="650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732721" y="2296581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0357" y="2573672"/>
            <a:ext cx="1847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1775" y="2582908"/>
            <a:ext cx="79557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15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5753012" y="2305817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60648" y="2573672"/>
            <a:ext cx="1847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205717" y="332624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Перенесём вторую половину значений в начало интервала – слева от нуля</a:t>
            </a:r>
          </a:p>
          <a:p>
            <a:pPr algn="ctr" hangingPunct="0"/>
            <a:r>
              <a:rPr kumimoji="0" lang="ru-RU" sz="16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Так</a:t>
            </a:r>
            <a:r>
              <a:rPr kumimoji="0" lang="ru-RU" sz="1600" b="0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как мы всё равно зацикливаемся, никакого смысла мы не теряем: после 7 всё так же идёт 8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5998512" y="2305817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06148" y="2573672"/>
            <a:ext cx="1847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8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732721" y="4570112"/>
            <a:ext cx="650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732721" y="4431566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40357" y="4708657"/>
            <a:ext cx="1847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91775" y="4717893"/>
            <a:ext cx="79557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7</a:t>
            </a: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5753012" y="4440802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42225" y="4708657"/>
            <a:ext cx="4117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15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5998512" y="4440802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06148" y="4708657"/>
            <a:ext cx="1847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0</a:t>
            </a: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2732721" y="6049977"/>
            <a:ext cx="650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2732721" y="5911431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50274" y="6188522"/>
            <a:ext cx="56489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-8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91775" y="6197758"/>
            <a:ext cx="79557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7</a:t>
            </a: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5753012" y="5920667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42225" y="6188522"/>
            <a:ext cx="4117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-1</a:t>
            </a: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5998512" y="5920667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06148" y="6188522"/>
            <a:ext cx="1847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205716" y="526505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А теперь просто возьмём и переименуем левую часть в отрицательные числа: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997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4" grpId="0"/>
      <p:bldP spid="35" grpId="0"/>
      <p:bldP spid="39" grpId="0"/>
      <p:bldP spid="41" grpId="0"/>
      <p:bldP spid="44" grpId="0"/>
      <p:bldP spid="45" grpId="0"/>
      <p:bldP spid="47" grpId="0"/>
      <p:bldP spid="49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Дополнительный код</a:t>
            </a:r>
            <a:endParaRPr lang="en-RU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2732721" y="2229091"/>
            <a:ext cx="650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2732721" y="2090545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50274" y="2367636"/>
            <a:ext cx="56489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-8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91775" y="2376872"/>
            <a:ext cx="79557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7</a:t>
            </a: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5753012" y="2099781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42225" y="2367636"/>
            <a:ext cx="4117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-1</a:t>
            </a: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5998512" y="2099781"/>
            <a:ext cx="0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06148" y="2367636"/>
            <a:ext cx="1847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205716" y="144417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А теперь просто возьмём и переименуем левую часть в отрицательные числа: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205715" y="295309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Битовые представления при этом остались те же</a:t>
            </a: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51583"/>
              </p:ext>
            </p:extLst>
          </p:nvPr>
        </p:nvGraphicFramePr>
        <p:xfrm>
          <a:off x="1120775" y="3657475"/>
          <a:ext cx="1286342" cy="281949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4317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64317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940884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91807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530792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38721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52730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5593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779941"/>
                  </a:ext>
                </a:extLst>
              </a:tr>
            </a:tbl>
          </a:graphicData>
        </a:graphic>
      </p:graphicFrame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9740"/>
              </p:ext>
            </p:extLst>
          </p:nvPr>
        </p:nvGraphicFramePr>
        <p:xfrm>
          <a:off x="2576492" y="3657475"/>
          <a:ext cx="1286342" cy="281949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4317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64317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940884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91807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530792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38721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52730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5593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779941"/>
                  </a:ext>
                </a:extLst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61700"/>
              </p:ext>
            </p:extLst>
          </p:nvPr>
        </p:nvGraphicFramePr>
        <p:xfrm>
          <a:off x="5711249" y="3657475"/>
          <a:ext cx="1286342" cy="281949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4317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64317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940884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91807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530792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38721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52730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5593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779941"/>
                  </a:ext>
                </a:extLst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7958"/>
              </p:ext>
            </p:extLst>
          </p:nvPr>
        </p:nvGraphicFramePr>
        <p:xfrm>
          <a:off x="7166966" y="3657475"/>
          <a:ext cx="1286342" cy="281949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4317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64317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</a:tblGrid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940884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91807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530792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38721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52730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55935"/>
                  </a:ext>
                </a:extLst>
              </a:tr>
              <a:tr h="352437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779941"/>
                  </a:ext>
                </a:extLst>
              </a:tr>
            </a:tbl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4189076" y="4550229"/>
            <a:ext cx="1219200" cy="8599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622683" y="3656731"/>
            <a:ext cx="349311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Самый смысл в том, что в такой записи мы всё ещё честно зацикливаемся при арифметических операциях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622683" y="4441831"/>
            <a:ext cx="349311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Такая запись отрицательных чисел и называется </a:t>
            </a:r>
            <a:r>
              <a:rPr lang="ru-RU" sz="1400" i="1" dirty="0">
                <a:latin typeface="Helvetica" pitchFamily="2" charset="0"/>
                <a:ea typeface="+mj-ea"/>
                <a:cs typeface="+mj-cs"/>
                <a:sym typeface="Calibri"/>
              </a:rPr>
              <a:t>дополнительный код</a:t>
            </a:r>
            <a:endParaRPr kumimoji="0" lang="ru-RU" sz="1400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622683" y="4974694"/>
            <a:ext cx="349311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Числа друг друга дополняют:</a:t>
            </a:r>
          </a:p>
          <a:p>
            <a:pPr algn="ctr" hangingPunct="0"/>
            <a:r>
              <a:rPr kumimoji="0" lang="ru-RU" sz="14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Если тупо сложить битовые представления -1</a:t>
            </a:r>
            <a:r>
              <a:rPr kumimoji="0" lang="ru-RU" sz="1400" b="0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и 1, получим ровно 0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622683" y="5779531"/>
            <a:ext cx="349311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И вообще сложение не требует никаких знаний о знаке числа, достаточно просто сложить битовые представления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78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 animBg="1"/>
      <p:bldP spid="52" grpId="0"/>
      <p:bldP spid="53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Побитовые операторы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35492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Пусть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 = 0011 1100</a:t>
            </a:r>
          </a:p>
          <a:p>
            <a:pPr algn="ctr" hangingPunct="0"/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    B = 0000 1101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99949"/>
              </p:ext>
            </p:extLst>
          </p:nvPr>
        </p:nvGraphicFramePr>
        <p:xfrm>
          <a:off x="1120774" y="2144160"/>
          <a:ext cx="10233026" cy="4457316"/>
        </p:xfrm>
        <a:graphic>
          <a:graphicData uri="http://schemas.openxmlformats.org/drawingml/2006/table">
            <a:tbl>
              <a:tblPr/>
              <a:tblGrid>
                <a:gridCol w="2547033">
                  <a:extLst>
                    <a:ext uri="{9D8B030D-6E8A-4147-A177-3AD203B41FA5}">
                      <a16:colId xmlns:a16="http://schemas.microsoft.com/office/drawing/2014/main" val="3922671767"/>
                    </a:ext>
                  </a:extLst>
                </a:gridCol>
                <a:gridCol w="4271989">
                  <a:extLst>
                    <a:ext uri="{9D8B030D-6E8A-4147-A177-3AD203B41FA5}">
                      <a16:colId xmlns:a16="http://schemas.microsoft.com/office/drawing/2014/main" val="2371552914"/>
                    </a:ext>
                  </a:extLst>
                </a:gridCol>
                <a:gridCol w="3414004">
                  <a:extLst>
                    <a:ext uri="{9D8B030D-6E8A-4147-A177-3AD203B41FA5}">
                      <a16:colId xmlns:a16="http://schemas.microsoft.com/office/drawing/2014/main" val="21959674"/>
                    </a:ext>
                  </a:extLst>
                </a:gridCol>
              </a:tblGrid>
              <a:tr h="300372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Оператор</a:t>
                      </a:r>
                      <a:br>
                        <a:rPr lang="en-US" sz="1200" b="1" dirty="0">
                          <a:effectLst/>
                        </a:rPr>
                      </a:br>
                      <a:endParaRPr lang="en-US" sz="1200" b="1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Описание</a:t>
                      </a:r>
                      <a:br>
                        <a:rPr lang="en-US" sz="1200" b="1" dirty="0">
                          <a:effectLst/>
                        </a:rPr>
                      </a:br>
                      <a:endParaRPr lang="en-US" sz="1200" b="1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Пример</a:t>
                      </a:r>
                      <a:br>
                        <a:rPr lang="en-US" sz="1200" b="1" dirty="0">
                          <a:effectLst/>
                        </a:rPr>
                      </a:br>
                      <a:endParaRPr lang="en-US" sz="1200" b="1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045482"/>
                  </a:ext>
                </a:extLst>
              </a:tr>
              <a:tr h="4302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&amp; (</a:t>
                      </a:r>
                      <a:r>
                        <a:rPr lang="ru-RU" sz="1200" dirty="0">
                          <a:effectLst/>
                        </a:rPr>
                        <a:t>побитовый</a:t>
                      </a:r>
                      <a:r>
                        <a:rPr lang="ru-RU" sz="1200" baseline="0" dirty="0">
                          <a:effectLst/>
                        </a:rPr>
                        <a:t> И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aseline="0" dirty="0">
                          <a:effectLst/>
                        </a:rPr>
                        <a:t>П</a:t>
                      </a:r>
                      <a:r>
                        <a:rPr lang="ru-RU" sz="1200" dirty="0">
                          <a:effectLst/>
                        </a:rPr>
                        <a:t>рименяет</a:t>
                      </a:r>
                      <a:r>
                        <a:rPr lang="ru-RU" sz="1200" baseline="0" dirty="0">
                          <a:effectLst/>
                        </a:rPr>
                        <a:t> логическое И к битам операндов</a:t>
                      </a:r>
                      <a:endParaRPr lang="en-US" sz="1200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(A &amp; B) 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0000 1100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950018"/>
                  </a:ext>
                </a:extLst>
              </a:tr>
              <a:tr h="4302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| (</a:t>
                      </a:r>
                      <a:r>
                        <a:rPr lang="ru-RU" sz="1200" dirty="0">
                          <a:effectLst/>
                        </a:rPr>
                        <a:t>побитовый ИЛИ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aseline="0" dirty="0">
                          <a:effectLst/>
                        </a:rPr>
                        <a:t>П</a:t>
                      </a:r>
                      <a:r>
                        <a:rPr lang="ru-RU" sz="1200" dirty="0">
                          <a:effectLst/>
                        </a:rPr>
                        <a:t>рименяет</a:t>
                      </a:r>
                      <a:r>
                        <a:rPr lang="ru-RU" sz="1200" baseline="0" dirty="0">
                          <a:effectLst/>
                        </a:rPr>
                        <a:t> логическое ИЛИ к битам операндов</a:t>
                      </a:r>
                      <a:endParaRPr lang="en-US" sz="1200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(A | B) 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0011 1101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220308"/>
                  </a:ext>
                </a:extLst>
              </a:tr>
              <a:tr h="4302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^ (</a:t>
                      </a:r>
                      <a:r>
                        <a:rPr lang="ru-RU" sz="1200" dirty="0">
                          <a:effectLst/>
                        </a:rPr>
                        <a:t>побитовый</a:t>
                      </a:r>
                      <a:r>
                        <a:rPr lang="en-US" sz="1200" dirty="0">
                          <a:effectLst/>
                        </a:rPr>
                        <a:t> XOR)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aseline="0" dirty="0">
                          <a:effectLst/>
                        </a:rPr>
                        <a:t>П</a:t>
                      </a:r>
                      <a:r>
                        <a:rPr lang="ru-RU" sz="1200" dirty="0">
                          <a:effectLst/>
                        </a:rPr>
                        <a:t>рименяет</a:t>
                      </a:r>
                      <a:r>
                        <a:rPr lang="ru-RU" sz="1200" baseline="0" dirty="0">
                          <a:effectLst/>
                        </a:rPr>
                        <a:t> логическое ИСКЛЮЧАЮЩЕЕ ИЛИ к битам операндов</a:t>
                      </a:r>
                      <a:endParaRPr lang="en-US" sz="1200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(A ^ B) 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0011 0001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803905"/>
                  </a:ext>
                </a:extLst>
              </a:tr>
              <a:tr h="5601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~ (</a:t>
                      </a:r>
                      <a:r>
                        <a:rPr lang="ru-RU" sz="1200" dirty="0">
                          <a:effectLst/>
                        </a:rPr>
                        <a:t>побитовый НЕ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Переворачивает</a:t>
                      </a:r>
                      <a:r>
                        <a:rPr lang="ru-RU" sz="1200" baseline="0" dirty="0">
                          <a:effectLst/>
                        </a:rPr>
                        <a:t> каждый бит числа на противоположный</a:t>
                      </a:r>
                      <a:endParaRPr lang="en-US" sz="1200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(~A) 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1100 0011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34753"/>
                  </a:ext>
                </a:extLst>
              </a:tr>
              <a:tr h="690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&lt;&lt; (</a:t>
                      </a:r>
                      <a:r>
                        <a:rPr lang="ru-RU" sz="1200" dirty="0">
                          <a:effectLst/>
                        </a:rPr>
                        <a:t>битовый сдвиг влево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Биты левого операнда сдвигаются влево на число позиций, задаваемое правым операндом</a:t>
                      </a:r>
                      <a:endParaRPr lang="en-US" sz="1200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A &lt;&lt; 2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1111 0000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88384"/>
                  </a:ext>
                </a:extLst>
              </a:tr>
              <a:tr h="690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&gt;&gt; (</a:t>
                      </a:r>
                      <a:r>
                        <a:rPr lang="ru-RU" sz="1200" dirty="0">
                          <a:effectLst/>
                        </a:rPr>
                        <a:t>битовый</a:t>
                      </a:r>
                      <a:r>
                        <a:rPr lang="ru-RU" sz="1200" baseline="0" dirty="0">
                          <a:effectLst/>
                        </a:rPr>
                        <a:t> сдвиг вправо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Биты левого операнда сдвигаются вправо на число позиций, задаваемое правым операндом</a:t>
                      </a:r>
                      <a:endParaRPr lang="en-US" sz="1200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A &gt;&gt; 2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) ==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0000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1111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597978"/>
                  </a:ext>
                </a:extLst>
              </a:tr>
              <a:tr h="819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&gt;&gt;&gt; (</a:t>
                      </a:r>
                      <a:r>
                        <a:rPr lang="ru-RU" sz="1200" dirty="0">
                          <a:effectLst/>
                        </a:rPr>
                        <a:t>беззнаковый битовый</a:t>
                      </a:r>
                      <a:r>
                        <a:rPr lang="ru-RU" sz="1200" baseline="0" dirty="0">
                          <a:effectLst/>
                        </a:rPr>
                        <a:t> сдвиг вправо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Биты левого операнда сдвигаются вправо на число позиций, задаваемое правым операндом</a:t>
                      </a:r>
                      <a:endParaRPr lang="en-US" sz="1200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A &gt;&gt;&gt;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ru-RU" sz="120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0000 1111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58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125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33489"/>
              </p:ext>
            </p:extLst>
          </p:nvPr>
        </p:nvGraphicFramePr>
        <p:xfrm>
          <a:off x="1120775" y="1142674"/>
          <a:ext cx="10233026" cy="2606373"/>
        </p:xfrm>
        <a:graphic>
          <a:graphicData uri="http://schemas.openxmlformats.org/drawingml/2006/table">
            <a:tbl>
              <a:tblPr/>
              <a:tblGrid>
                <a:gridCol w="2547033">
                  <a:extLst>
                    <a:ext uri="{9D8B030D-6E8A-4147-A177-3AD203B41FA5}">
                      <a16:colId xmlns:a16="http://schemas.microsoft.com/office/drawing/2014/main" val="3922671767"/>
                    </a:ext>
                  </a:extLst>
                </a:gridCol>
                <a:gridCol w="4271989">
                  <a:extLst>
                    <a:ext uri="{9D8B030D-6E8A-4147-A177-3AD203B41FA5}">
                      <a16:colId xmlns:a16="http://schemas.microsoft.com/office/drawing/2014/main" val="2371552914"/>
                    </a:ext>
                  </a:extLst>
                </a:gridCol>
                <a:gridCol w="3414004">
                  <a:extLst>
                    <a:ext uri="{9D8B030D-6E8A-4147-A177-3AD203B41FA5}">
                      <a16:colId xmlns:a16="http://schemas.microsoft.com/office/drawing/2014/main" val="21959674"/>
                    </a:ext>
                  </a:extLst>
                </a:gridCol>
              </a:tblGrid>
              <a:tr h="300372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Оператор</a:t>
                      </a:r>
                      <a:br>
                        <a:rPr lang="en-US" sz="1200" b="1" dirty="0">
                          <a:effectLst/>
                        </a:rPr>
                      </a:br>
                      <a:endParaRPr lang="en-US" sz="1200" b="1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Описание</a:t>
                      </a:r>
                      <a:br>
                        <a:rPr lang="en-US" sz="1200" b="1" dirty="0">
                          <a:effectLst/>
                        </a:rPr>
                      </a:br>
                      <a:endParaRPr lang="en-US" sz="1200" b="1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Пример</a:t>
                      </a:r>
                      <a:br>
                        <a:rPr lang="en-US" sz="1200" b="1" dirty="0">
                          <a:effectLst/>
                        </a:rPr>
                      </a:br>
                      <a:endParaRPr lang="en-US" sz="1200" b="1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045482"/>
                  </a:ext>
                </a:extLst>
              </a:tr>
              <a:tr h="690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&lt;&lt; (</a:t>
                      </a:r>
                      <a:r>
                        <a:rPr lang="ru-RU" sz="1200" dirty="0">
                          <a:effectLst/>
                        </a:rPr>
                        <a:t>битовый сдвиг влево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Биты левого операнда сдвигаются влево на число позиций, задаваемое правым операндом</a:t>
                      </a:r>
                      <a:endParaRPr lang="en-US" sz="1200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A &lt;&lt; 2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1111 0000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88384"/>
                  </a:ext>
                </a:extLst>
              </a:tr>
              <a:tr h="690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&gt;&gt; (</a:t>
                      </a:r>
                      <a:r>
                        <a:rPr lang="ru-RU" sz="1200" dirty="0">
                          <a:effectLst/>
                        </a:rPr>
                        <a:t>битовый</a:t>
                      </a:r>
                      <a:r>
                        <a:rPr lang="ru-RU" sz="1200" baseline="0" dirty="0">
                          <a:effectLst/>
                        </a:rPr>
                        <a:t> сдвиг вправо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Биты левого операнда сдвигаются вправо на число позиций, задаваемое правым операндом</a:t>
                      </a:r>
                      <a:endParaRPr lang="en-US" sz="1200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A &gt;&gt; 2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) ==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0000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1111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597978"/>
                  </a:ext>
                </a:extLst>
              </a:tr>
              <a:tr h="819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&gt;&gt;&gt; (</a:t>
                      </a:r>
                      <a:r>
                        <a:rPr lang="ru-RU" sz="1200" dirty="0">
                          <a:effectLst/>
                        </a:rPr>
                        <a:t>беззнаковый битовый</a:t>
                      </a:r>
                      <a:r>
                        <a:rPr lang="ru-RU" sz="1200" baseline="0" dirty="0">
                          <a:effectLst/>
                        </a:rPr>
                        <a:t> сдвиг вправо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Биты левого операнда сдвигаются вправо на число позиций, задаваемое правым операндом</a:t>
                      </a:r>
                      <a:endParaRPr lang="en-US" sz="1200" dirty="0">
                        <a:effectLst/>
                      </a:endParaRP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A &gt;&gt;&gt;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ru-RU" sz="120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0000 1111</a:t>
                      </a:r>
                    </a:p>
                  </a:txBody>
                  <a:tcPr marL="20295" marR="20295" marT="20295" marB="2029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584917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Побитовые операторы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374140" y="381820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Сдвиг влево вытягивает из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-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за границы числа нули:</a:t>
            </a:r>
            <a:endParaRPr lang="en-US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374139" y="415675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(0000 0001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&lt;&lt; 1</a:t>
            </a:r>
            <a:r>
              <a:rPr lang="ru-RU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== 0000 0010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374139" y="464351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Беззнаковый сдвиг вправо тоже:</a:t>
            </a:r>
            <a:endParaRPr lang="en-US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374139" y="500651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11</a:t>
            </a:r>
            <a:r>
              <a:rPr lang="ru-RU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00 0001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&gt;&gt;&gt; 3</a:t>
            </a:r>
            <a:r>
              <a:rPr lang="ru-RU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== 0001 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374139" y="545994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Знаковый сдвиг вправо ведёт себя иначе, он копирует самый левый бит:</a:t>
            </a:r>
            <a:endParaRPr lang="en-US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374139" y="582294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Consolas" panose="020B0609020204030204" pitchFamily="49" charset="0"/>
                <a:sym typeface="Calibri"/>
              </a:rPr>
              <a:t>(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11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00 0001 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&gt;&gt; 3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)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 == 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111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1 1000</a:t>
            </a:r>
            <a:endParaRPr lang="ru-RU" sz="1600" dirty="0">
              <a:latin typeface="Consolas" panose="020B0609020204030204" pitchFamily="49" charset="0"/>
              <a:sym typeface="Calibri"/>
            </a:endParaRPr>
          </a:p>
          <a:p>
            <a:pPr algn="ctr" hangingPunct="0"/>
            <a:r>
              <a:rPr lang="ru-RU" sz="1600" dirty="0">
                <a:latin typeface="Consolas" panose="020B0609020204030204" pitchFamily="49" charset="0"/>
                <a:sym typeface="Calibri"/>
              </a:rPr>
              <a:t>(0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1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00 0001 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&gt;&gt; 3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)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 == 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0000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 1000</a:t>
            </a:r>
          </a:p>
        </p:txBody>
      </p:sp>
    </p:spTree>
    <p:extLst>
      <p:ext uri="{BB962C8B-B14F-4D97-AF65-F5344CB8AC3E}">
        <p14:creationId xmlns:p14="http://schemas.microsoft.com/office/powerpoint/2010/main" val="2728806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26559</TotalTime>
  <Words>2706</Words>
  <Application>Microsoft Macintosh PowerPoint</Application>
  <PresentationFormat>Widescreen</PresentationFormat>
  <Paragraphs>383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Courier New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1335</cp:revision>
  <dcterms:created xsi:type="dcterms:W3CDTF">2020-10-11T07:52:54Z</dcterms:created>
  <dcterms:modified xsi:type="dcterms:W3CDTF">2021-11-29T13:23:35Z</dcterms:modified>
</cp:coreProperties>
</file>