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338" r:id="rId2"/>
    <p:sldId id="299" r:id="rId3"/>
    <p:sldId id="324" r:id="rId4"/>
    <p:sldId id="325" r:id="rId5"/>
    <p:sldId id="326" r:id="rId6"/>
    <p:sldId id="327" r:id="rId7"/>
    <p:sldId id="328" r:id="rId8"/>
    <p:sldId id="329" r:id="rId9"/>
    <p:sldId id="323" r:id="rId10"/>
    <p:sldId id="331" r:id="rId11"/>
    <p:sldId id="330" r:id="rId12"/>
    <p:sldId id="332" r:id="rId13"/>
    <p:sldId id="333" r:id="rId14"/>
    <p:sldId id="305" r:id="rId15"/>
    <p:sldId id="300" r:id="rId16"/>
    <p:sldId id="334" r:id="rId17"/>
    <p:sldId id="302" r:id="rId18"/>
    <p:sldId id="335" r:id="rId19"/>
    <p:sldId id="303" r:id="rId20"/>
    <p:sldId id="304" r:id="rId21"/>
    <p:sldId id="336" r:id="rId22"/>
    <p:sldId id="301" r:id="rId23"/>
    <p:sldId id="33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12/07/2021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73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378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687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5323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207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768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715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339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1202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265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0886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8273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628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975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22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86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414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667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356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824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31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098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ilde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math/BigInteg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math/BigDecim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oracle.com/javase/8/docs/api/java/math/RoundingMod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en-US" sz="2000" dirty="0" smtClean="0">
                <a:latin typeface="Helvetica" pitchFamily="2" charset="0"/>
              </a:rPr>
              <a:t>5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>
                <a:latin typeface="Helvetica" pitchFamily="2" charset="0"/>
              </a:rPr>
              <a:t>Основы процедурного программирования на </a:t>
            </a:r>
            <a:r>
              <a:rPr lang="en-US" sz="2800" dirty="0">
                <a:latin typeface="Helvetica" pitchFamily="2" charset="0"/>
              </a:rPr>
              <a:t>Java </a:t>
            </a:r>
            <a:r>
              <a:rPr lang="ru-RU" sz="2800" dirty="0">
                <a:latin typeface="Helvetica" pitchFamily="2" charset="0"/>
              </a:rPr>
              <a:t>(часть </a:t>
            </a:r>
            <a:r>
              <a:rPr lang="en-US" sz="2800" dirty="0" smtClean="0"/>
              <a:t>3</a:t>
            </a:r>
            <a:r>
              <a:rPr lang="ru-RU" sz="2800" dirty="0" smtClean="0">
                <a:latin typeface="Helvetica" pitchFamily="2" charset="0"/>
              </a:rPr>
              <a:t>)</a:t>
            </a:r>
            <a:endParaRPr lang="ru-RU" sz="2800" dirty="0">
              <a:latin typeface="Helvetica" pitchFamily="2" charset="0"/>
            </a:endParaRP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Массивы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45126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явно перечислить начальные значения элементов массива: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42608" y="2336835"/>
            <a:ext cx="425949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 =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76" y="2304821"/>
            <a:ext cx="727066" cy="58724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42608" y="4899209"/>
            <a:ext cx="425949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 =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.println(array.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7247119" y="2451631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7247120" y="5014007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177" y="4899209"/>
            <a:ext cx="533581" cy="555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04432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можно узнать размер массива, что очень пригодится в циклах: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94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7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Многомерные массивы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47897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Помимо обычного одномерного массива, существуют и многомерные массивы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53702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Одномерный массив задаёт последовательность элементов,</a:t>
            </a:r>
          </a:p>
          <a:p>
            <a:pPr algn="ctr" hangingPunct="0"/>
            <a:r>
              <a:rPr kumimoji="0" lang="ru-RU" sz="1600" b="0" strike="noStrike" cap="none" spc="0" normalizeH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Двумерный массив – таблицу элементов,</a:t>
            </a:r>
          </a:p>
          <a:p>
            <a:pPr algn="ctr" hangingPunct="0"/>
            <a:r>
              <a:rPr kumimoji="0" lang="ru-RU" sz="1600" b="0" strike="noStrike" cap="none" spc="0" normalizeH="0" baseline="0" dirty="0" smtClean="0">
                <a:ln>
                  <a:noFill/>
                </a:ln>
                <a:effectLst/>
                <a:uFillTx/>
                <a:ea typeface="+mj-ea"/>
                <a:cs typeface="+mj-cs"/>
                <a:sym typeface="Calibri"/>
              </a:rPr>
              <a:t>И так</a:t>
            </a:r>
            <a:r>
              <a:rPr kumimoji="0" lang="ru-RU" sz="1600" b="0" strike="noStrike" cap="none" spc="0" normalizeH="0" dirty="0" smtClean="0">
                <a:ln>
                  <a:noFill/>
                </a:ln>
                <a:effectLst/>
                <a:uFillTx/>
                <a:ea typeface="+mj-ea"/>
                <a:cs typeface="+mj-cs"/>
                <a:sym typeface="Calibri"/>
              </a:rPr>
              <a:t> далее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57855" y="3120876"/>
            <a:ext cx="545213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[][] multiplication_table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multiplication_table.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&lt; multiplication_table[i].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++j)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multiplication_table[i][j] = i * 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.println(multiplication_table[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4875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 самом деле, многомерный массив – это массив массивов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12" y="3791286"/>
            <a:ext cx="410340" cy="361099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>
            <a:off x="8911156" y="3825025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415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2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Особенность объектных типов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3161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мы видели, объект массива изменяем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59175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Наконец-то у нас есть хороший пример, чтобы продемонстрировать факт того,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переменная объектного типа не хранит в себе сам объект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68436" y="2198123"/>
            <a:ext cx="205376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6094065" y="2857346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16" y="2736853"/>
            <a:ext cx="269890" cy="539779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6094065" y="3779486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216" y="3640363"/>
            <a:ext cx="369331" cy="571868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13558" y="4601209"/>
            <a:ext cx="230864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b = 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16" y="5118838"/>
            <a:ext cx="299043" cy="57316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216" y="6062189"/>
            <a:ext cx="326414" cy="547909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>
            <a:off x="6094065" y="5258610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6094065" y="6189333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062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1" grpId="0" animBg="1"/>
      <p:bldP spid="13" grpId="0" animBg="1"/>
      <p:bldP spid="9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Особенность объектных типов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66572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Поскольку объектные переменные не хранят сам объект, у них бывает пустое состояние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78906" y="2765762"/>
            <a:ext cx="316625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b =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20808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Такое состояние задается через специальное значение </a:t>
            </a:r>
            <a:r>
              <a:rPr lang="en-US" sz="1600" dirty="0" smtClean="0">
                <a:solidFill>
                  <a:srgbClr val="CC78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kumimoji="0" lang="ru-RU" sz="1600" b="0" strike="noStrike" cap="none" spc="0" normalizeH="0" baseline="0" dirty="0" smtClean="0">
              <a:ln>
                <a:noFill/>
              </a:ln>
              <a:solidFill>
                <a:srgbClr val="CC78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970" y="3027213"/>
            <a:ext cx="778920" cy="646650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6788419" y="3203727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25385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работает с любыми объектными типами:</a:t>
            </a:r>
            <a:endParaRPr kumimoji="0" lang="ru-RU" sz="1600" b="0" strike="noStrike" cap="none" spc="0" normalizeH="0" baseline="0" dirty="0" smtClean="0">
              <a:ln>
                <a:noFill/>
              </a:ln>
              <a:solidFill>
                <a:srgbClr val="CC78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49260" y="4673876"/>
            <a:ext cx="266932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bigint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15" y="6145683"/>
            <a:ext cx="2238212" cy="3646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72566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не с примитивными:</a:t>
            </a:r>
            <a:endParaRPr kumimoji="0" lang="ru-RU" sz="1600" b="0" strike="noStrike" cap="none" spc="0" normalizeH="0" baseline="0" dirty="0" smtClean="0">
              <a:ln>
                <a:noFill/>
              </a:ln>
              <a:solidFill>
                <a:srgbClr val="CC78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596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0" grpId="0" animBg="1"/>
      <p:bldP spid="22" grpId="0"/>
      <p:bldP spid="1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final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6942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существуют возможность объявить переменную, значение которой запрещено изменять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0389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этого при объявлении используется слово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final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29" y="2374469"/>
            <a:ext cx="1661978" cy="1165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670075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Данное слово исключительно ограничивает наши возможности,</a:t>
            </a:r>
          </a:p>
          <a:p>
            <a:pPr algn="ctr" hangingPunct="0"/>
            <a:r>
              <a:rPr kumimoji="0" lang="ru-RU" sz="1600" b="0" strike="noStrike" cap="none" spc="0" normalizeH="0" baseline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но</a:t>
            </a:r>
            <a:r>
              <a:rPr kumimoji="0" lang="ru-RU" sz="1600" b="0" strike="noStrike" cap="none" spc="0" normalizeH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ограничения бывают полезны, чтобы избежать случайных ошибок</a:t>
            </a:r>
          </a:p>
          <a:p>
            <a:pPr algn="ctr" hangingPunct="0"/>
            <a:r>
              <a:rPr lang="ru-RU" sz="1600" baseline="0" dirty="0" smtClean="0">
                <a:latin typeface="Helvetica" pitchFamily="2" charset="0"/>
                <a:ea typeface="+mj-ea"/>
                <a:cs typeface="+mj-cs"/>
                <a:sym typeface="Calibri"/>
              </a:rPr>
              <a:t>и сделать свой код более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понятным при прочтении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65008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Важно отметить, что для объектны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х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типов сам объект остаётся изменяемым,</a:t>
            </a:r>
          </a:p>
          <a:p>
            <a:pPr algn="ctr" hangingPunct="0"/>
            <a:r>
              <a:rPr kumimoji="0" lang="ru-RU" sz="1600" b="0" strike="noStrike" cap="none" spc="0" normalizeH="0" baseline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за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прещается только менять ссылку, которую хранит переменная: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259" y="5297148"/>
            <a:ext cx="2467319" cy="1305107"/>
          </a:xfrm>
          <a:prstGeom prst="rect">
            <a:avLst/>
          </a:prstGeom>
        </p:spPr>
      </p:pic>
      <p:sp>
        <p:nvSpPr>
          <p:cNvPr id="18" name="Знак запрета 17"/>
          <p:cNvSpPr/>
          <p:nvPr/>
        </p:nvSpPr>
        <p:spPr>
          <a:xfrm>
            <a:off x="4507347" y="6399055"/>
            <a:ext cx="175491" cy="17549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Знак запрета 18"/>
          <p:cNvSpPr/>
          <p:nvPr/>
        </p:nvSpPr>
        <p:spPr>
          <a:xfrm>
            <a:off x="4876801" y="3030554"/>
            <a:ext cx="175491" cy="17549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Знак запрета 21"/>
          <p:cNvSpPr/>
          <p:nvPr/>
        </p:nvSpPr>
        <p:spPr>
          <a:xfrm>
            <a:off x="4876801" y="3296343"/>
            <a:ext cx="175491" cy="17549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68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Строки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6968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 самого начала изучения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мы говорим о текстовых строках,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до сих пор ничего о них не знаем, даже какой у них тип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47419" y="2771074"/>
            <a:ext cx="207300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abc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26843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Ожидаемо, строки имеют тип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32239" y="3950917"/>
            <a:ext cx="290335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cde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"cde"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cde)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c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.substring(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d = cde.substring(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34936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Строки не ограничены только хранением, у них есть много интересных фишек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772" y="5626155"/>
            <a:ext cx="66415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iamfloat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2.78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result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number is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 the other one is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iamfloat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.println(result)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61" y="5694220"/>
            <a:ext cx="2351357" cy="510200"/>
          </a:xfrm>
          <a:prstGeom prst="rect">
            <a:avLst/>
          </a:prstGeom>
        </p:spPr>
      </p:pic>
      <p:sp>
        <p:nvSpPr>
          <p:cNvPr id="23" name="Стрелка вправо 22"/>
          <p:cNvSpPr/>
          <p:nvPr/>
        </p:nvSpPr>
        <p:spPr>
          <a:xfrm>
            <a:off x="7889103" y="5802510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079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6" grpId="0" animBg="1"/>
      <p:bldP spid="20" grpId="0"/>
      <p:bldP spid="7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Строки</a:t>
            </a:r>
            <a:endParaRPr lang="en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50115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Документация строки тут:</a:t>
            </a:r>
          </a:p>
          <a:p>
            <a:pPr algn="ctr" hangingPunct="0"/>
            <a:r>
              <a:rPr kumimoji="0" lang="en-US" sz="1600" b="0" strike="noStrike" cap="none" spc="0" normalizeH="0" baseline="0" dirty="0" smtClean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https://docs.oracle.com/javase/7/docs/api/java/lang/String.html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86524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Строки – неизменяемые объекты (также говорят иммутабельные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/immutable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8641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 них метод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charAt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(), позволяющий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прочитать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символ по данному индексу, как в массиве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252" y="3863050"/>
            <a:ext cx="2876951" cy="495369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>
            <a:off x="6475940" y="3963922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966" y="3941511"/>
            <a:ext cx="311368" cy="3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4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StringBuilder</a:t>
            </a:r>
            <a:endParaRPr lang="en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8051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если хочется собрать строку по кусочкам, как изменяемый объект, то можно воспользоваться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StringBuilder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по сути, изменяемой строкой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761" y="2487383"/>
            <a:ext cx="579197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builder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"Testing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set+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har</a:t>
            </a:r>
            <a:r>
              <a:rPr lang="en-US" altLang="ru-RU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t()"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builder.setCharAt(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6965468" y="2663736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94" y="2623941"/>
            <a:ext cx="2519179" cy="3732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49236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Самый главный метод билдера –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append()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kumimoji="0" lang="ru-RU" sz="1600" b="0" strike="noStrike" cap="none" spc="0" normalizeH="0" baseline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Он</a:t>
            </a:r>
            <a:r>
              <a:rPr kumimoji="0" lang="ru-RU" sz="1600" b="0" strike="noStrike" cap="none" spc="0" normalizeH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добавляет текстовое представление объекта в конец строки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90761" y="4191414"/>
            <a:ext cx="5112297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 = -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sign = number &gt;=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non-negative"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negative"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builder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(number) 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builder.append(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greatest"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builder.append(sign)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number is: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builder.append(number)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final_string = builder.toString()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.println(final_string)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6285795" y="5325381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821" y="5325381"/>
            <a:ext cx="3996177" cy="3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57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8" grpId="0"/>
      <p:bldP spid="9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StringBuilder</a:t>
            </a:r>
            <a:endParaRPr lang="en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73528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Документация: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https://docs.oracle.com/javase/7/docs/api/java/lang/StringBuilder.html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1053" y="1596211"/>
            <a:ext cx="392286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builder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builder.insert(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builder.deleteCharAt(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builder.insert(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builder.insert(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"di"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builder.delete(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builder.replace(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"bserv"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builder.reverse()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.println(builder)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625624" y="2137505"/>
            <a:ext cx="74571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sword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625624" y="2655098"/>
            <a:ext cx="63350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sord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625624" y="3396025"/>
            <a:ext cx="108234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disorder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625624" y="3936393"/>
            <a:ext cx="74571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order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625624" y="4453985"/>
            <a:ext cx="108234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observer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625624" y="5094632"/>
            <a:ext cx="108234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revresbo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8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Задание методов в </a:t>
            </a:r>
            <a:r>
              <a:rPr lang="en-US" dirty="0" smtClean="0"/>
              <a:t>Main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6968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 сих пор мы не умели создавать функции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0007" y="2805898"/>
            <a:ext cx="400782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* x *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8778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Пора научиться, тут всё просто: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36509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Научились.</a:t>
            </a:r>
          </a:p>
        </p:txBody>
      </p:sp>
    </p:spTree>
    <p:extLst>
      <p:ext uri="{BB962C8B-B14F-4D97-AF65-F5344CB8AC3E}">
        <p14:creationId xmlns:p14="http://schemas.microsoft.com/office/powerpoint/2010/main" val="3529997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Большие числа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3169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Диапазон значений, которые мы можем хранить в целочисленной переменной, довольно ограничен: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281265"/>
                  </p:ext>
                </p:extLst>
              </p:nvPr>
            </p:nvGraphicFramePr>
            <p:xfrm>
              <a:off x="2149673" y="1708042"/>
              <a:ext cx="7668492" cy="746760"/>
            </p:xfrm>
            <a:graphic>
              <a:graphicData uri="http://schemas.openxmlformats.org/drawingml/2006/table">
                <a:tbl>
                  <a:tblPr/>
                  <a:tblGrid>
                    <a:gridCol w="907728">
                      <a:extLst>
                        <a:ext uri="{9D8B030D-6E8A-4147-A177-3AD203B41FA5}">
                          <a16:colId xmlns:a16="http://schemas.microsoft.com/office/drawing/2014/main" val="1832095213"/>
                        </a:ext>
                      </a:extLst>
                    </a:gridCol>
                    <a:gridCol w="1542219">
                      <a:extLst>
                        <a:ext uri="{9D8B030D-6E8A-4147-A177-3AD203B41FA5}">
                          <a16:colId xmlns:a16="http://schemas.microsoft.com/office/drawing/2014/main" val="2172882107"/>
                        </a:ext>
                      </a:extLst>
                    </a:gridCol>
                    <a:gridCol w="2807854">
                      <a:extLst>
                        <a:ext uri="{9D8B030D-6E8A-4147-A177-3AD203B41FA5}">
                          <a16:colId xmlns:a16="http://schemas.microsoft.com/office/drawing/2014/main" val="95749983"/>
                        </a:ext>
                      </a:extLst>
                    </a:gridCol>
                    <a:gridCol w="2410691">
                      <a:extLst>
                        <a:ext uri="{9D8B030D-6E8A-4147-A177-3AD203B41FA5}">
                          <a16:colId xmlns:a16="http://schemas.microsoft.com/office/drawing/2014/main" val="26234631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5381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05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−9223372036854775808</m:t>
                                </m:r>
                                <m:r>
                                  <a:rPr lang="en-US" sz="105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≈−9.22∙</m:t>
                                </m:r>
                                <m:sSup>
                                  <m:sSupPr>
                                    <m:ctrlP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05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05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9223372036854775807</m:t>
                                </m:r>
                                <m:r>
                                  <a:rPr lang="en-US" sz="105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≈9.22∙</m:t>
                                </m:r>
                                <m:sSup>
                                  <m:sSupPr>
                                    <m:ctrlP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5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05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34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281265"/>
                  </p:ext>
                </p:extLst>
              </p:nvPr>
            </p:nvGraphicFramePr>
            <p:xfrm>
              <a:off x="2149673" y="1708042"/>
              <a:ext cx="7668492" cy="746760"/>
            </p:xfrm>
            <a:graphic>
              <a:graphicData uri="http://schemas.openxmlformats.org/drawingml/2006/table">
                <a:tbl>
                  <a:tblPr/>
                  <a:tblGrid>
                    <a:gridCol w="907728">
                      <a:extLst>
                        <a:ext uri="{9D8B030D-6E8A-4147-A177-3AD203B41FA5}">
                          <a16:colId xmlns:a16="http://schemas.microsoft.com/office/drawing/2014/main" val="1832095213"/>
                        </a:ext>
                      </a:extLst>
                    </a:gridCol>
                    <a:gridCol w="1542219">
                      <a:extLst>
                        <a:ext uri="{9D8B030D-6E8A-4147-A177-3AD203B41FA5}">
                          <a16:colId xmlns:a16="http://schemas.microsoft.com/office/drawing/2014/main" val="2172882107"/>
                        </a:ext>
                      </a:extLst>
                    </a:gridCol>
                    <a:gridCol w="2807854">
                      <a:extLst>
                        <a:ext uri="{9D8B030D-6E8A-4147-A177-3AD203B41FA5}">
                          <a16:colId xmlns:a16="http://schemas.microsoft.com/office/drawing/2014/main" val="95749983"/>
                        </a:ext>
                      </a:extLst>
                    </a:gridCol>
                    <a:gridCol w="2410691">
                      <a:extLst>
                        <a:ext uri="{9D8B030D-6E8A-4147-A177-3AD203B41FA5}">
                          <a16:colId xmlns:a16="http://schemas.microsoft.com/office/drawing/2014/main" val="2623463190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538195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419" t="-103279" r="-863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8182" t="-103279" r="-50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3440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3805"/>
              </p:ext>
            </p:extLst>
          </p:nvPr>
        </p:nvGraphicFramePr>
        <p:xfrm>
          <a:off x="1120749" y="5629908"/>
          <a:ext cx="9726318" cy="105731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0234">
                  <a:extLst>
                    <a:ext uri="{9D8B030D-6E8A-4147-A177-3AD203B41FA5}">
                      <a16:colId xmlns:a16="http://schemas.microsoft.com/office/drawing/2014/main" val="131502844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769726003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70009403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712300761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1395811572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719474333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1266064605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99997417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748334242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411795852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193454212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231716385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889013427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31191525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449789518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4237606325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520883678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745987921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175563192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585135027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764640442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3072132951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195514774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1864932074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247045771"/>
                    </a:ext>
                  </a:extLst>
                </a:gridCol>
                <a:gridCol w="360234">
                  <a:extLst>
                    <a:ext uri="{9D8B030D-6E8A-4147-A177-3AD203B41FA5}">
                      <a16:colId xmlns:a16="http://schemas.microsoft.com/office/drawing/2014/main" val="91162139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2771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54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87166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как быть, если нужны очень большие целые числа, и без всяких погрешностей?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33052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вообще хранить такое большое число?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97276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Вспомним про массивы, которые позволяли хранить в себе целую последовательность значений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не имели таких явных ограничений на размер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86137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ведь просто хранить каждую цифру огромного числа в отдельной ячейке массива, а арифметические операции реализовать руками, аналогично счёту в столбик!</a:t>
            </a:r>
          </a:p>
        </p:txBody>
      </p:sp>
      <p:sp>
        <p:nvSpPr>
          <p:cNvPr id="37" name="Плюс 36"/>
          <p:cNvSpPr/>
          <p:nvPr/>
        </p:nvSpPr>
        <p:spPr>
          <a:xfrm>
            <a:off x="10847067" y="5834714"/>
            <a:ext cx="315798" cy="332572"/>
          </a:xfrm>
          <a:prstGeom prst="mathPlus">
            <a:avLst>
              <a:gd name="adj1" fmla="val 6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Равно 37"/>
          <p:cNvSpPr/>
          <p:nvPr/>
        </p:nvSpPr>
        <p:spPr>
          <a:xfrm>
            <a:off x="10847067" y="6185790"/>
            <a:ext cx="315798" cy="332572"/>
          </a:xfrm>
          <a:prstGeom prst="mathEqual">
            <a:avLst>
              <a:gd name="adj1" fmla="val 4079"/>
              <a:gd name="adj2" fmla="val 173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151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Рекурсия</a:t>
            </a:r>
            <a:endParaRPr lang="en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14953" y="1444171"/>
            <a:ext cx="737486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Рекурсия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вызов функции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неё же самой, непосредственно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 через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другие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функции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499" y="643581"/>
            <a:ext cx="2630431" cy="218595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1680" y="3572958"/>
            <a:ext cx="4160113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&lt;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.println(n)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448254"/>
            <a:ext cx="73748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Напишем рекурсивную функцию, выводящую на экран числа от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 1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191" y="3737375"/>
            <a:ext cx="279991" cy="1917934"/>
          </a:xfrm>
          <a:prstGeom prst="rect">
            <a:avLst/>
          </a:prstGeom>
        </p:spPr>
      </p:pic>
      <p:sp>
        <p:nvSpPr>
          <p:cNvPr id="26" name="Стрелка вправо 25"/>
          <p:cNvSpPr/>
          <p:nvPr/>
        </p:nvSpPr>
        <p:spPr>
          <a:xfrm>
            <a:off x="7801004" y="4549530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Рекурсия</a:t>
            </a:r>
            <a:endParaRPr lang="en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1679" y="1741738"/>
            <a:ext cx="358303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printFromNTo1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2296489" y="1158977"/>
            <a:ext cx="73748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Напишем рекурсивную функцию, выводящую на экран числа от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 1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892" y="1752267"/>
            <a:ext cx="279991" cy="1917934"/>
          </a:xfrm>
          <a:prstGeom prst="rect">
            <a:avLst/>
          </a:prstGeom>
        </p:spPr>
      </p:pic>
      <p:sp>
        <p:nvSpPr>
          <p:cNvPr id="26" name="Стрелка вправо 25"/>
          <p:cNvSpPr/>
          <p:nvPr/>
        </p:nvSpPr>
        <p:spPr>
          <a:xfrm>
            <a:off x="7357657" y="2564422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2296489" y="4215108"/>
            <a:ext cx="73748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как вывести от 1 до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31679" y="4690085"/>
            <a:ext cx="358303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7357657" y="5512769"/>
            <a:ext cx="799289" cy="2936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230" y="4783139"/>
            <a:ext cx="294280" cy="17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0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Стек вызовов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5492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Пусть, мы исполняем код:</a:t>
            </a:r>
            <a:endParaRPr lang="en-US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92406" y="1693476"/>
            <a:ext cx="358303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printFrom1ToN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72867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в данный момент исполняется строчка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System.out.println(n)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 ==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28600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Следовательно в данный момент стек вызовов выглядит так: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13382" y="4636610"/>
            <a:ext cx="254108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FFC66D"/>
                </a:solidFill>
                <a:latin typeface="Consolas" panose="020B0609020204030204" pitchFamily="49" charset="0"/>
              </a:rPr>
              <a:t>m</a:t>
            </a:r>
            <a:r>
              <a:rPr lang="en-US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ain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ru-RU" altLang="ru-RU" sz="1600" dirty="0" smtClean="0">
              <a:solidFill>
                <a:srgbClr val="FFC66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600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25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Переполнение стека вызовов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1952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Следовательно в данный момент стек вызовов выглядит так: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13382" y="1570137"/>
            <a:ext cx="254108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FFC66D"/>
                </a:solidFill>
                <a:latin typeface="Consolas" panose="020B0609020204030204" pitchFamily="49" charset="0"/>
              </a:rPr>
              <a:t>m</a:t>
            </a:r>
            <a:r>
              <a:rPr lang="en-US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ain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ru-RU" altLang="ru-RU" sz="1600" dirty="0" smtClean="0">
              <a:solidFill>
                <a:srgbClr val="FFC66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printFrom1ToN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600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en-US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ru-RU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89807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Получается, что при вызове функции надо полностью запоминать всё состояние локальных переменных и место, куда надо вернуться после вызова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67542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при большой глубине стека вызовов, каждый вызов висит в памяти, занимая её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20654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размер стека становится слишком большим, программа экстренно завершается с ошибкой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Такая ситуация называется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stack overflow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 переполнение стека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9722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Поэтому, рекурсию нужно использовать аккуратно и только при её полезности</a:t>
            </a:r>
          </a:p>
        </p:txBody>
      </p:sp>
    </p:spTree>
    <p:extLst>
      <p:ext uri="{BB962C8B-B14F-4D97-AF65-F5344CB8AC3E}">
        <p14:creationId xmlns:p14="http://schemas.microsoft.com/office/powerpoint/2010/main" val="9516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BigInteger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8394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рано пугаться, разработчики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уже сделали всё за нас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8061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длинной арифметики есть специальный тип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реализованный похожим образом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3490" y="2777290"/>
            <a:ext cx="456086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a = BigInteger.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 = a.multiply(a)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5711460" y="5046409"/>
            <a:ext cx="544921" cy="2906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7" y="5790319"/>
            <a:ext cx="994548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2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BigInteger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8394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Привычные нам операторы (+, -, *,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др.) работают только с примитивными типами</a:t>
            </a:r>
          </a:p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вообще не позволяет переопределить операторы для каких-то новых типов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27914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 для всех операций нужно использовать встроенные функции объектов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08673" y="3238553"/>
            <a:ext cx="4150495" cy="2031325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add(BigInteger other)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subtract(BigInteger other)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multiply(BigInteger other)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divide(BigInteger other)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mod(BigInteger other)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BigInteger sqrt(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compareTo(BigInteger other)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intValue()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longValue()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75884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Вот некоторые из них: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68736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Полный список тут: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https://docs.oracle.com/javase/7/docs/api/java/math/BigInteger.html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29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BigInteger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146842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Функция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compareTo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используется для сравнения двух больших чисел и устроена по смыслу так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57943" y="2799434"/>
            <a:ext cx="1675459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a.compareTo(b)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4435" y="2153104"/>
            <a:ext cx="2172390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&lt; b)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== b)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Равно 9"/>
          <p:cNvSpPr/>
          <p:nvPr/>
        </p:nvSpPr>
        <p:spPr>
          <a:xfrm>
            <a:off x="5612634" y="2667816"/>
            <a:ext cx="742569" cy="571015"/>
          </a:xfrm>
          <a:prstGeom prst="mathEqual">
            <a:avLst>
              <a:gd name="adj1" fmla="val 4079"/>
              <a:gd name="adj2" fmla="val 173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6" y="5640361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неизменяем, для него нет аналогов составных операторов, таких как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+=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у простых типов</a:t>
            </a:r>
            <a:endParaRPr kumimoji="0" lang="ru-RU" sz="14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7" y="6101402"/>
            <a:ext cx="97262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Любые операции просто создают для результата новый объект,</a:t>
            </a:r>
          </a:p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который мы записываем обратно в переменную</a:t>
            </a:r>
            <a:endParaRPr kumimoji="0" lang="ru-RU" sz="14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75755" y="3955968"/>
            <a:ext cx="341632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a = BigInteger.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b = BigInteger.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(a.compareTo(b) &lt;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 = a.multiply(BigInteger.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/>
      <p:bldP spid="1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BigInteger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146842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Создание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 числа производится при помощи функции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BigInteger.valueOf()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7" y="274067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его можно создать из текстовой строки, в которой написано число</a:t>
            </a:r>
          </a:p>
          <a:p>
            <a:pPr algn="ctr" hangingPunct="0"/>
            <a:r>
              <a:rPr kumimoji="0" lang="ru-RU" sz="1600" b="0" strike="noStrike" cap="none" spc="0" normalizeH="0" baseline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Для</a:t>
            </a:r>
            <a:r>
              <a:rPr kumimoji="0" lang="ru-RU" sz="1600" b="0" strike="noStrike" cap="none" spc="0" normalizeH="0" dirty="0" smtClean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этого нам придётся уже самим использовать </a:t>
            </a:r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new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20057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Внутри себя, данная функция создаст новый объект с помощью </a:t>
            </a:r>
            <a:r>
              <a:rPr lang="en-US" sz="1600" dirty="0" smtClean="0">
                <a:solidFill>
                  <a:srgbClr val="015DAC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new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и вернёт его нам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3174" y="3721845"/>
            <a:ext cx="916148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a = BigInteger.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1234567891234567891L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b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"-123456789123456789123456789123456789123456789"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535853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Через текстовую строку можно передать значения произвольного размера,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через число только то, что в это число влезает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173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BigDecimal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54231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что там с дробными числами? – спросите вы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48866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для них тоже есть специальный тип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BigDecimal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который хранит дробное число как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BigInteger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позицию точки в числе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80522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Методы аналогичны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BigInteger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но с делением есть нюанс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906" y="4524896"/>
            <a:ext cx="4259499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 a = BigDecimal.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10.25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 b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"0.8"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.println(a.divide(b))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6824431" y="4749841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85180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 сработало, но, например, число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1/3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представляется только периодической дробью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подобное деление уже вызовет ошибку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12" y="4839955"/>
            <a:ext cx="1235179" cy="3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11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BigDecimal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54231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деления придётся явно указывать количество знаков после запятой, которое нам необходимо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8558682" y="3400967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778458"/>
            <a:ext cx="9726295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методы класса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BigDecimal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увидеть тут: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https://docs.oracle.com/javase/7/docs/api/java/math/BigDecimal.html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виды округления перечислены тут:</a:t>
            </a:r>
          </a:p>
          <a:p>
            <a:pPr algn="ctr" hangingPunct="0"/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  <a:hlinkClick r:id="rId4"/>
              </a:rPr>
              <a:t>https://docs.oracle.com/javase/8/docs/api/java/math/RoundingMode.html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5091" y="3171866"/>
            <a:ext cx="7340471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 a = BigDecimal.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).setScale(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RoundingMode.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HALF_UP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 b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.println(a.divide(b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RoundingMode.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HALF_UP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95235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Ввиду того, что ограничение числа знаков может привести к потере информации,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нужно также указать способ округления числа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257" y="3530876"/>
            <a:ext cx="1158961" cy="2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49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4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Массивы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653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Чтобы создать переменную для массива, нужно приписать к имени типа пустые квадратные скобки: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26404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Дальнейшее использование нам уже знакомо: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59319" y="264218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Массивный тип не является примитивным!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создания самого объекта массива нужно использовать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new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5271" y="1952288"/>
            <a:ext cx="137730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49874" y="3609070"/>
            <a:ext cx="286809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57852" y="4757179"/>
            <a:ext cx="5452134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+ 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+ array[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600573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создании, все элементы массива инициализируются нулями</a:t>
            </a:r>
            <a:endParaRPr kumimoji="0" lang="ru-RU" sz="1600" b="0" strike="noStrike" cap="none" spc="0" normalizeH="0" baseline="0" dirty="0" smtClean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926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33" grpId="0"/>
      <p:bldP spid="3" grpId="0" animBg="1"/>
      <p:bldP spid="5" grpId="0" animBg="1"/>
      <p:bldP spid="6" grpId="0" animBg="1"/>
      <p:bldP spid="34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26916</TotalTime>
  <Words>1353</Words>
  <Application>Microsoft Office PowerPoint</Application>
  <PresentationFormat>Широкоэкранный</PresentationFormat>
  <Paragraphs>288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Courier New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1366</cp:revision>
  <dcterms:created xsi:type="dcterms:W3CDTF">2020-10-11T07:52:54Z</dcterms:created>
  <dcterms:modified xsi:type="dcterms:W3CDTF">2021-12-06T23:10:16Z</dcterms:modified>
</cp:coreProperties>
</file>