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338" r:id="rId2"/>
    <p:sldId id="337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rbomemes" initials="t" lastIdx="2" clrIdx="0">
    <p:extLst>
      <p:ext uri="{19B8F6BF-5375-455C-9EA6-DF929625EA0E}">
        <p15:presenceInfo xmlns:p15="http://schemas.microsoft.com/office/powerpoint/2012/main" userId="turbomem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7832"/>
    <a:srgbClr val="015DAC"/>
    <a:srgbClr val="FF6E67"/>
    <a:srgbClr val="FB2A38"/>
    <a:srgbClr val="2B2B2B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23" autoAdjust="0"/>
    <p:restoredTop sz="89286"/>
  </p:normalViewPr>
  <p:slideViewPr>
    <p:cSldViewPr snapToGrid="0">
      <p:cViewPr varScale="1">
        <p:scale>
          <a:sx n="104" d="100"/>
          <a:sy n="104" d="100"/>
        </p:scale>
        <p:origin x="22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01/17/2022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32203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166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19090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99227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48444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93223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98648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91042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57092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30643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21192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100913"/>
            <a:ext cx="10302749" cy="3073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Название лекции</a:t>
            </a:r>
          </a:p>
          <a:p>
            <a:pPr lvl="0"/>
            <a:r>
              <a:rPr lang="ru-RU" dirty="0"/>
              <a:t>Программирование на языке </a:t>
            </a:r>
            <a:r>
              <a:rPr lang="en-US" dirty="0"/>
              <a:t>Java</a:t>
            </a:r>
          </a:p>
          <a:p>
            <a:pPr lvl="0"/>
            <a:r>
              <a:rPr lang="ru-RU" dirty="0"/>
              <a:t>Имя лектора</a:t>
            </a:r>
          </a:p>
          <a:p>
            <a:pPr lvl="0"/>
            <a:r>
              <a:rPr lang="ru-RU" dirty="0"/>
              <a:t>Название курса</a:t>
            </a:r>
          </a:p>
        </p:txBody>
      </p:sp>
      <p:pic>
        <p:nvPicPr>
          <p:cNvPr id="18" name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238" y="4938293"/>
            <a:ext cx="3039763" cy="1918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8" name="Picture 4" descr="Фирменный стиль, логотипы и шаблоны НИУ ВШЭ – О Вышке – Национальный  исследовательский университет «Высшая школа экономики»">
            <a:extLst>
              <a:ext uri="{FF2B5EF4-FFF2-40B4-BE49-F238E27FC236}">
                <a16:creationId xmlns:a16="http://schemas.microsoft.com/office/drawing/2014/main" id="{E3C6C220-9B16-A149-878A-0907C03ECD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24" y="683359"/>
            <a:ext cx="9502346" cy="114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865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" y="280852"/>
            <a:ext cx="770023" cy="77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15DAC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4"/>
            <a:ext cx="9726295" cy="5487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apache.org/proper/commons-lan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technotes/tools/windows/javadoc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otSpot_(virtual_machine)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tutorial/essential/environment/paths.html" TargetMode="External"/><Relationship Id="rId5" Type="http://schemas.openxmlformats.org/officeDocument/2006/relationships/hyperlink" Target="https://jdk.java.net/17/" TargetMode="External"/><Relationship Id="rId4" Type="http://schemas.openxmlformats.org/officeDocument/2006/relationships/hyperlink" Target="https://www.oracle.com/java/technologies/download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technotes/tools/windows/javac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7/docs/technotes/tools/windows/javap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technotes/tools/windows/java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deployment/jar/basics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8/docs/technotes/tools/windows/ja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019795"/>
            <a:ext cx="10401872" cy="3143501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ru-RU" sz="2000" dirty="0">
                <a:latin typeface="Helvetica" pitchFamily="2" charset="0"/>
              </a:rPr>
              <a:t>Лекция </a:t>
            </a:r>
            <a:r>
              <a:rPr lang="en-US" sz="2000" dirty="0" smtClean="0">
                <a:latin typeface="Helvetica" pitchFamily="2" charset="0"/>
              </a:rPr>
              <a:t>6</a:t>
            </a:r>
            <a:endParaRPr lang="ru-RU" sz="2000" dirty="0">
              <a:latin typeface="Helvetica" pitchFamily="2" charset="0"/>
            </a:endParaRPr>
          </a:p>
          <a:p>
            <a:r>
              <a:rPr lang="ru-RU" sz="2800" dirty="0" smtClean="0"/>
              <a:t>Командная строка, компилятор </a:t>
            </a:r>
            <a:r>
              <a:rPr lang="ru-RU" sz="2800" dirty="0" err="1"/>
              <a:t>Java</a:t>
            </a:r>
            <a:r>
              <a:rPr lang="ru-RU" sz="2800" dirty="0"/>
              <a:t> и </a:t>
            </a:r>
            <a:r>
              <a:rPr lang="ru-RU" sz="2800" dirty="0" smtClean="0"/>
              <a:t>документация</a:t>
            </a:r>
            <a:endParaRPr lang="ru-RU" sz="2800" dirty="0" smtClean="0">
              <a:latin typeface="Helvetica" pitchFamily="2" charset="0"/>
            </a:endParaRPr>
          </a:p>
          <a:p>
            <a:r>
              <a:rPr lang="ru-RU" sz="3600" dirty="0" smtClean="0">
                <a:latin typeface="Helvetica" pitchFamily="2" charset="0"/>
              </a:rPr>
              <a:t>Программирование на языке </a:t>
            </a:r>
            <a:r>
              <a:rPr lang="en-US" sz="3600" dirty="0" smtClean="0">
                <a:latin typeface="Helvetica" pitchFamily="2" charset="0"/>
              </a:rPr>
              <a:t>Java</a:t>
            </a:r>
            <a:endParaRPr lang="ru-RU" sz="3600" dirty="0" smtClean="0">
              <a:latin typeface="Helvetica" pitchFamily="2" charset="0"/>
            </a:endParaRPr>
          </a:p>
          <a:p>
            <a:endParaRPr lang="ru-RU" sz="2400" dirty="0">
              <a:latin typeface="Helvetica" pitchFamily="2" charset="0"/>
            </a:endParaRPr>
          </a:p>
          <a:p>
            <a:r>
              <a:rPr lang="ru-RU" sz="2400" dirty="0">
                <a:latin typeface="Helvetica" pitchFamily="2" charset="0"/>
              </a:rPr>
              <a:t>Роман Гуров</a:t>
            </a:r>
          </a:p>
          <a:p>
            <a:r>
              <a:rPr lang="ru-RU" sz="1600" dirty="0">
                <a:latin typeface="Helvetica" pitchFamily="2" charset="0"/>
              </a:rPr>
              <a:t>ВШЭ БИ 2021</a:t>
            </a:r>
          </a:p>
          <a:p>
            <a:endParaRPr lang="ru-RU" sz="3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15965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Сторонние </a:t>
            </a:r>
            <a:r>
              <a:rPr lang="ru-RU" dirty="0"/>
              <a:t>библиотеки</a:t>
            </a:r>
            <a:endParaRPr lang="en-US" dirty="0" smtClean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668446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Как упоминалось ранее, в параметр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-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classpath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можно указать сразу несколько путей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2432652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Применяется это для того, чтобы программа могла помимо стандартной библиотеки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Java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использовать и сторонние библиотеки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3443079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Если в нашей программе импортируется какой-то сторонний класс,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то он будет искаться в остальных перечисленных путях (и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jar-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файлах)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5043278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Попробуем воспользоваться сторонней библиотекой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  <a:hlinkClick r:id="rId3"/>
              </a:rPr>
              <a:t>commons-</a:t>
            </a:r>
            <a:r>
              <a:rPr lang="en-US" sz="1600" dirty="0" err="1" smtClean="0">
                <a:latin typeface="Helvetica" pitchFamily="2" charset="0"/>
                <a:ea typeface="+mj-ea"/>
                <a:cs typeface="+mj-cs"/>
                <a:sym typeface="Calibri"/>
                <a:hlinkClick r:id="rId3"/>
              </a:rPr>
              <a:t>lang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…</a:t>
            </a:r>
            <a:endParaRPr lang="ru-RU" sz="1600" dirty="0" smtClean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85002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/>
      <p:bldP spid="11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Javadoc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668446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Можно заметить, что все документации библиотек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Java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(и стандартной тоже) выглядят одинаково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2432652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Причина этому – удобная утилита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  <a:hlinkClick r:id="rId3"/>
              </a:rPr>
              <a:t>javadoc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, которая умеет генерировать документацию в формате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HTML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прямо из кода программы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3232751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Для добавления документации к функции внутри кода,</a:t>
            </a:r>
            <a:endParaRPr lang="en-US" sz="1600" dirty="0" smtClean="0">
              <a:latin typeface="Helvetica" pitchFamily="2" charset="0"/>
              <a:ea typeface="+mj-ea"/>
              <a:cs typeface="+mj-cs"/>
              <a:sym typeface="Calibri"/>
            </a:endParaRP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нужно использовать специальный комментарий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/**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38488" y="4032850"/>
            <a:ext cx="6896440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* Печатает число ДВАЖДЫ!</a:t>
            </a:r>
            <a:b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77B767"/>
                </a:solidFill>
                <a:effectLst/>
                <a:latin typeface="Consolas" panose="020B0609020204030204" pitchFamily="49" charset="0"/>
              </a:rPr>
              <a:t>&lt;p&gt;</a:t>
            </a:r>
            <a:b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77B767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77B76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* Идеальная функция на случай, когда вас стабильно не понимают с первого раза.</a:t>
            </a:r>
            <a:b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* Используется прямо из метода {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}.</a:t>
            </a:r>
            <a:b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*</a:t>
            </a:r>
            <a:b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A653B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то самое число, которое надо напечатать дважды</a:t>
            </a:r>
            <a:b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see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*/</a:t>
            </a:r>
            <a:b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printNumberTwice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(n)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(n)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9056915" y="4986958"/>
            <a:ext cx="1937656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Посмотрим на это в действии…</a:t>
            </a:r>
          </a:p>
        </p:txBody>
      </p:sp>
    </p:spTree>
    <p:extLst>
      <p:ext uri="{BB962C8B-B14F-4D97-AF65-F5344CB8AC3E}">
        <p14:creationId xmlns:p14="http://schemas.microsoft.com/office/powerpoint/2010/main" val="1720794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/>
      <p:bldP spid="11" grpId="0"/>
      <p:bldP spid="4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JIT-</a:t>
            </a:r>
            <a:r>
              <a:rPr lang="ru-RU" dirty="0" smtClean="0"/>
              <a:t>компиляция</a:t>
            </a:r>
            <a:endParaRPr lang="en-US" dirty="0" smtClean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668446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Можно подумать, что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JVM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постоянно работает в режиме интерпретатора: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читает </a:t>
            </a:r>
            <a:r>
              <a:rPr lang="ru-RU" sz="1600" dirty="0" err="1" smtClean="0">
                <a:latin typeface="Helvetica" pitchFamily="2" charset="0"/>
                <a:ea typeface="+mj-ea"/>
                <a:cs typeface="+mj-cs"/>
                <a:sym typeface="Calibri"/>
              </a:rPr>
              <a:t>байткод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и выполняет соответствующий ему машинный код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2660711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Но постоянно иметь такую прослойку – очень медленно, особенно для арифметики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3149915"/>
            <a:ext cx="9726295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Сложение чисел – это одна быстрая инструкция процессора, но если для её исполнения нужно каждый раз смотреть </a:t>
            </a:r>
            <a:r>
              <a:rPr lang="ru-RU" sz="1600" dirty="0" err="1" smtClean="0">
                <a:latin typeface="Helvetica" pitchFamily="2" charset="0"/>
                <a:ea typeface="+mj-ea"/>
                <a:cs typeface="+mj-cs"/>
                <a:sym typeface="Calibri"/>
              </a:rPr>
              <a:t>байткод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и выбирать соответствующее действие,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то время выполнения может вырасти в несколько раз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4188032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Чтобы избавиться от этой проблемы, применяется </a:t>
            </a:r>
            <a:r>
              <a:rPr lang="en-US" sz="1600" b="1" dirty="0" smtClean="0">
                <a:latin typeface="Helvetica" pitchFamily="2" charset="0"/>
                <a:ea typeface="+mj-ea"/>
                <a:cs typeface="+mj-cs"/>
                <a:sym typeface="Calibri"/>
              </a:rPr>
              <a:t>J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ust-</a:t>
            </a:r>
            <a:r>
              <a:rPr lang="en-US" sz="1600" b="1" dirty="0" smtClean="0">
                <a:latin typeface="Helvetica" pitchFamily="2" charset="0"/>
                <a:ea typeface="+mj-ea"/>
                <a:cs typeface="+mj-cs"/>
                <a:sym typeface="Calibri"/>
              </a:rPr>
              <a:t>i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n-</a:t>
            </a:r>
            <a:r>
              <a:rPr lang="en-US" sz="1600" b="1" dirty="0" smtClean="0">
                <a:latin typeface="Helvetica" pitchFamily="2" charset="0"/>
                <a:ea typeface="+mj-ea"/>
                <a:cs typeface="+mj-cs"/>
                <a:sym typeface="Calibri"/>
              </a:rPr>
              <a:t>T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ime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компиляция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–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байт-код может превращаться в машинный код на лету, во время исполнения программы</a:t>
            </a:r>
            <a:endParaRPr lang="en-US" sz="1600" dirty="0" smtClean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5124203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  <a:hlinkClick r:id="rId3"/>
              </a:rPr>
              <a:t>Hotspot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– имплементация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JVM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, которая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умеет анализировать нагруженные участки кода (методы и циклы) и автоматически решать, когда выгодно применять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JIT-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компиляцию</a:t>
            </a:r>
            <a:endParaRPr lang="en-US" sz="1600" dirty="0" smtClean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5934198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Такая техника, когда динамическая перекомпиляция кода происходит на основании 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текущей статистики исполнения, называется </a:t>
            </a:r>
            <a:r>
              <a:rPr lang="ru-RU" sz="1600" i="1" dirty="0" smtClean="0">
                <a:latin typeface="Helvetica" pitchFamily="2" charset="0"/>
                <a:ea typeface="+mj-ea"/>
                <a:cs typeface="+mj-cs"/>
                <a:sym typeface="Calibri"/>
              </a:rPr>
              <a:t>адаптивной оптимизацией</a:t>
            </a:r>
            <a:endParaRPr lang="en-US" sz="1600" i="1" dirty="0" smtClean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53635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  <p:bldP spid="13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Что такое </a:t>
            </a:r>
            <a:r>
              <a:rPr lang="en-US" dirty="0" smtClean="0"/>
              <a:t>JDK</a:t>
            </a:r>
            <a:r>
              <a:rPr lang="ru-RU" dirty="0"/>
              <a:t>?</a:t>
            </a:r>
            <a:endParaRPr lang="ru-RU" dirty="0" smtClean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829127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b="1" dirty="0" smtClean="0">
                <a:latin typeface="Helvetica" pitchFamily="2" charset="0"/>
                <a:ea typeface="+mj-ea"/>
                <a:cs typeface="+mj-cs"/>
                <a:sym typeface="Calibri"/>
              </a:rPr>
              <a:t>J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ava </a:t>
            </a:r>
            <a:r>
              <a:rPr lang="en-US" sz="1600" b="1" dirty="0" smtClean="0">
                <a:latin typeface="Helvetica" pitchFamily="2" charset="0"/>
                <a:ea typeface="+mj-ea"/>
                <a:cs typeface="+mj-cs"/>
                <a:sym typeface="Calibri"/>
              </a:rPr>
              <a:t>D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evelopment </a:t>
            </a:r>
            <a:r>
              <a:rPr lang="en-US" sz="1600" b="1" dirty="0" smtClean="0">
                <a:latin typeface="Helvetica" pitchFamily="2" charset="0"/>
                <a:ea typeface="+mj-ea"/>
                <a:cs typeface="+mj-cs"/>
                <a:sym typeface="Calibri"/>
              </a:rPr>
              <a:t>K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it –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буквально набор разработки на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Java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– комплект программ, позволяющий  создавать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Java-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приложения.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2903358"/>
            <a:ext cx="2504168" cy="30353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4093029" y="2903358"/>
            <a:ext cx="6754041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Существует несколько поставщиков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JDK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, отличающихся стабильностью, качеством поддержки и, иногда, функциональностью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4093027" y="3782514"/>
            <a:ext cx="6754041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Самый эталонный (и дорогой для коммерческого использования) –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  <a:hlinkClick r:id="rId4"/>
              </a:rPr>
              <a:t>Oracle JDK</a:t>
            </a:r>
            <a:endParaRPr lang="ru-RU" sz="1600" dirty="0" smtClean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4093028" y="4609147"/>
            <a:ext cx="6754041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От тех же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Oracle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существует и открытая бесплатная версия –</a:t>
            </a:r>
          </a:p>
          <a:p>
            <a:pPr algn="ctr" hangingPunct="0"/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  <a:hlinkClick r:id="rId5"/>
              </a:rPr>
              <a:t>OpenJDK</a:t>
            </a:r>
            <a:endParaRPr lang="ru-RU" sz="1600" dirty="0" smtClean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4093026" y="5488303"/>
            <a:ext cx="675404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Попробуем самостоятельно установить себе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JDK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4093025" y="6028907"/>
            <a:ext cx="6754041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Если где-либо вдруг не находит установленный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JDK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–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  <a:hlinkClick r:id="rId6"/>
              </a:rPr>
              <a:t>проверьте переменные среды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PATH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и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JAVA_HOME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(</a:t>
            </a:r>
            <a:r>
              <a:rPr lang="ru-RU" sz="1600" dirty="0">
                <a:latin typeface="Helvetica" pitchFamily="2" charset="0"/>
                <a:sym typeface="Calibri"/>
              </a:rPr>
              <a:t>не относится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к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IntelliJ IDEA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1669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Компилятор </a:t>
            </a:r>
            <a:r>
              <a:rPr lang="en-US" dirty="0" smtClean="0"/>
              <a:t>Java</a:t>
            </a:r>
            <a:endParaRPr lang="ru-RU" dirty="0" smtClean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742041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Для компиляции кода используется утилита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  <a:hlinkClick r:id="rId3"/>
              </a:rPr>
              <a:t>javac</a:t>
            </a:r>
            <a:endParaRPr lang="ru-RU" sz="1600" dirty="0" smtClean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2579842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Достаточно просто вызвать её, передав в командной строке имена исходных файлов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:</a:t>
            </a:r>
          </a:p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javac Main.java NotMain.java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3663864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Результатом компиляции будут являться файлы с расширением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.class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:</a:t>
            </a:r>
          </a:p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Main.class, NotMain.class, ...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4455499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Скомпилированная программа хранится в этих файлах в формате </a:t>
            </a:r>
            <a:r>
              <a:rPr lang="ru-RU" sz="1600" i="1" dirty="0" smtClean="0">
                <a:latin typeface="Helvetica" pitchFamily="2" charset="0"/>
                <a:ea typeface="+mj-ea"/>
                <a:cs typeface="+mj-cs"/>
                <a:sym typeface="Calibri"/>
              </a:rPr>
              <a:t>байт-кода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5462576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Эти файлы можно «</a:t>
            </a:r>
            <a:r>
              <a:rPr lang="ru-RU" sz="1600" i="1" dirty="0" smtClean="0">
                <a:latin typeface="Helvetica" pitchFamily="2" charset="0"/>
                <a:ea typeface="+mj-ea"/>
                <a:cs typeface="+mj-cs"/>
                <a:sym typeface="Calibri"/>
              </a:rPr>
              <a:t>прочитать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» утилитой 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  <a:hlinkClick r:id="rId4"/>
              </a:rPr>
              <a:t>j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  <a:hlinkClick r:id="rId4"/>
              </a:rPr>
              <a:t>avap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04731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Запускатор </a:t>
            </a:r>
            <a:r>
              <a:rPr lang="en-US" dirty="0" smtClean="0"/>
              <a:t>Java</a:t>
            </a:r>
            <a:endParaRPr lang="ru-RU" dirty="0" smtClean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157267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Файлы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.class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по сути и являются готовым скомпилированным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java-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приложением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Каждый из них по отдельности задаёт кусочек, соответствующий своему файлу с кодом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825792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 отличие от нативных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(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например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,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на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Windows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это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.exe)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приложений, приложения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Java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не воспринимаются процессором напрямую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2770875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Для запуска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Java-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программы нужно использовать утилиту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  <a:hlinkClick r:id="rId3"/>
              </a:rPr>
              <a:t>java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3147013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Использование: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java &lt;</a:t>
            </a:r>
            <a:r>
              <a:rPr lang="ru-RU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имя класса, содержащего точку входа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&gt;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Пример: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java Main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4070338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А как по этому имени класса ищется конкретный файл?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4781404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Во-первых, в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Java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имя файла обязано соответствовать имени класса внутри него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5492470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Во-вторых, есть специальный параметр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-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classpath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,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позволяющий указать пути для поиска классов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068795" y="5893920"/>
            <a:ext cx="983025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Если этот параметр не указан, то поиск производится в директории, из которой вызвана утилита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85061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8" grpId="0"/>
      <p:bldP spid="9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JVM</a:t>
            </a:r>
            <a:endParaRPr lang="ru-RU" dirty="0" smtClean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157267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А почему, собственно, нельзя запускать приложение напрямую?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И кто же их в итоге запускает?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825792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b="1" dirty="0" smtClean="0">
                <a:latin typeface="Helvetica" pitchFamily="2" charset="0"/>
                <a:ea typeface="+mj-ea"/>
                <a:cs typeface="+mj-cs"/>
                <a:sym typeface="Calibri"/>
              </a:rPr>
              <a:t>J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ava </a:t>
            </a:r>
            <a:r>
              <a:rPr lang="en-US" sz="1600" b="1" dirty="0" smtClean="0">
                <a:latin typeface="Helvetica" pitchFamily="2" charset="0"/>
                <a:ea typeface="+mj-ea"/>
                <a:cs typeface="+mj-cs"/>
                <a:sym typeface="Calibri"/>
              </a:rPr>
              <a:t>V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irtual </a:t>
            </a:r>
            <a:r>
              <a:rPr lang="en-US" sz="1600" b="1" dirty="0" smtClean="0">
                <a:latin typeface="Helvetica" pitchFamily="2" charset="0"/>
                <a:ea typeface="+mj-ea"/>
                <a:cs typeface="+mj-cs"/>
                <a:sym typeface="Calibri"/>
              </a:rPr>
              <a:t>M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achine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– виртуальная машина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Java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– специальная программа, 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читающая и исполняющая байт-код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Java</a:t>
            </a:r>
            <a:endParaRPr lang="ru-RU" sz="1600" dirty="0" smtClean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2781435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По сути, ваше приложение запускается не напрямую, а через посредника –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JVM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3491558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Самое большое преимущество этого – кроссплатформенность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Байт-код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Java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не привязан ни к какой операционной системе или архитектуре процессора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2" y="5019444"/>
            <a:ext cx="983025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Также, использование виртуальной машины позволяет языку иметь более гибкую функциональность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2" y="4310022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Если есть реализация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JVM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для некоторой платформы, то все </a:t>
            </a:r>
            <a:r>
              <a:rPr lang="en-US" sz="1600" dirty="0" smtClean="0">
                <a:latin typeface="Helvetica" pitchFamily="2" charset="0"/>
                <a:sym typeface="Calibri"/>
              </a:rPr>
              <a:t>Java</a:t>
            </a:r>
            <a:r>
              <a:rPr lang="ru-RU" sz="1600" dirty="0" smtClean="0">
                <a:latin typeface="Helvetica" pitchFamily="2" charset="0"/>
                <a:sym typeface="Calibri"/>
              </a:rPr>
              <a:t>-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программы уже работают на ней!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2" y="5962557"/>
            <a:ext cx="983025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Но всё это ценой меньшей производительности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0358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9" grpId="0"/>
      <p:bldP spid="15" grpId="0"/>
      <p:bldP spid="12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JVM</a:t>
            </a:r>
            <a:r>
              <a:rPr lang="ru-RU" dirty="0" smtClean="0"/>
              <a:t> не только для </a:t>
            </a:r>
            <a:r>
              <a:rPr lang="en-US" dirty="0" smtClean="0"/>
              <a:t>Java</a:t>
            </a:r>
            <a:endParaRPr lang="ru-RU" dirty="0" smtClean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527381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Байт-код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Java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не привязан к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Java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, никто не запрещает создать свой язык, который бы компилировался в байт-код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Java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, или даже написать такой компилятор для уже существующего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2257851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Примеры других языков на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JVM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2621576"/>
            <a:ext cx="9726295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/>
              <a:t>Clojure</a:t>
            </a:r>
            <a:endParaRPr lang="ru-RU" sz="1600" dirty="0"/>
          </a:p>
          <a:p>
            <a:pPr marL="285750" indent="-28575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Scala</a:t>
            </a:r>
            <a:endParaRPr lang="ru-RU" sz="1600" dirty="0" smtClean="0"/>
          </a:p>
          <a:p>
            <a:pPr marL="285750" indent="-28575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/>
              <a:t>Jython</a:t>
            </a:r>
            <a:r>
              <a:rPr lang="en-US" sz="1600" dirty="0" smtClean="0"/>
              <a:t> – </a:t>
            </a:r>
            <a:r>
              <a:rPr lang="ru-RU" sz="1600" dirty="0" smtClean="0"/>
              <a:t>имплементация языка </a:t>
            </a:r>
            <a:r>
              <a:rPr lang="en-US" sz="1600" dirty="0" smtClean="0"/>
              <a:t>Python</a:t>
            </a:r>
            <a:endParaRPr lang="ru-RU" sz="1600" dirty="0" smtClean="0"/>
          </a:p>
          <a:p>
            <a:pPr marL="285750" indent="-28575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/>
              <a:t>jRuby</a:t>
            </a:r>
            <a:r>
              <a:rPr lang="ru-RU" sz="1600" dirty="0" smtClean="0"/>
              <a:t> – интерпретатор языка </a:t>
            </a:r>
            <a:r>
              <a:rPr lang="en-US" sz="1600" dirty="0" smtClean="0"/>
              <a:t>Ruby</a:t>
            </a:r>
            <a:endParaRPr lang="ru-RU" sz="1600" dirty="0" smtClean="0"/>
          </a:p>
          <a:p>
            <a:pPr marL="285750" indent="-28575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/>
              <a:t>Kotlin</a:t>
            </a:r>
            <a:r>
              <a:rPr lang="en-US" sz="1600" dirty="0" smtClean="0"/>
              <a:t> – </a:t>
            </a:r>
            <a:r>
              <a:rPr lang="ru-RU" sz="1600" dirty="0" smtClean="0"/>
              <a:t>«убийца» </a:t>
            </a:r>
            <a:r>
              <a:rPr lang="en-US" sz="1600" dirty="0" smtClean="0"/>
              <a:t>Java </a:t>
            </a:r>
            <a:r>
              <a:rPr lang="ru-RU" sz="1600" dirty="0" smtClean="0"/>
              <a:t>от компании </a:t>
            </a:r>
            <a:r>
              <a:rPr lang="en-US" sz="1600" dirty="0" err="1" smtClean="0"/>
              <a:t>JetBrains</a:t>
            </a:r>
            <a:endParaRPr lang="ru-RU" sz="1600" dirty="0" smtClean="0"/>
          </a:p>
          <a:p>
            <a:pPr marL="285750" indent="-28575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/>
              <a:t>Nashorn</a:t>
            </a:r>
            <a:r>
              <a:rPr lang="ru-RU" sz="1600" dirty="0" smtClean="0"/>
              <a:t> </a:t>
            </a:r>
            <a:r>
              <a:rPr lang="ru-RU" sz="1600" dirty="0"/>
              <a:t>– </a:t>
            </a:r>
            <a:r>
              <a:rPr lang="ru-RU" sz="1600" dirty="0" smtClean="0"/>
              <a:t>движок </a:t>
            </a:r>
            <a:r>
              <a:rPr lang="en-US" sz="1600" dirty="0"/>
              <a:t>JavaScript</a:t>
            </a:r>
            <a:endParaRPr lang="ru-RU" sz="1600" dirty="0" smtClean="0"/>
          </a:p>
          <a:p>
            <a:pPr marL="285750" indent="-28575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Groovy</a:t>
            </a:r>
            <a:endParaRPr lang="ru-RU" sz="1600" dirty="0" smtClean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5871909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Общая платформа позволяет всем этим языкам пользоваться богатым набор 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существующих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Java-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библиотек</a:t>
            </a:r>
          </a:p>
        </p:txBody>
      </p:sp>
    </p:spTree>
    <p:extLst>
      <p:ext uri="{BB962C8B-B14F-4D97-AF65-F5344CB8AC3E}">
        <p14:creationId xmlns:p14="http://schemas.microsoft.com/office/powerpoint/2010/main" val="439589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1258160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Существует некоторый недостаток: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Как передать своё приложение пользователям, чтобы они смогли его запустить?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2002897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Не хотелось бы давать им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JDK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вместе со всеми компиляторами и вспомогательными утилитами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3435850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b="1" dirty="0" smtClean="0">
                <a:latin typeface="Helvetica" pitchFamily="2" charset="0"/>
                <a:ea typeface="+mj-ea"/>
                <a:cs typeface="+mj-cs"/>
                <a:sym typeface="Calibri"/>
              </a:rPr>
              <a:t>J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ava </a:t>
            </a:r>
            <a:r>
              <a:rPr lang="en-US" sz="1600" b="1" dirty="0" smtClean="0">
                <a:latin typeface="Helvetica" pitchFamily="2" charset="0"/>
                <a:ea typeface="+mj-ea"/>
                <a:cs typeface="+mj-cs"/>
                <a:sym typeface="Calibri"/>
              </a:rPr>
              <a:t>R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untime </a:t>
            </a:r>
            <a:r>
              <a:rPr lang="en-US" sz="1600" b="1" dirty="0" smtClean="0">
                <a:latin typeface="Helvetica" pitchFamily="2" charset="0"/>
                <a:ea typeface="+mj-ea"/>
                <a:cs typeface="+mj-cs"/>
                <a:sym typeface="Calibri"/>
              </a:rPr>
              <a:t>E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nvironment –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минимальная среда для выполнения программ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2495193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К сожалению,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JVM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не входит в поставку большинства операционных систем,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поэтому поставлять что-то придётся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3921309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JRE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уже входит в состав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JDK</a:t>
            </a:r>
            <a:endParaRPr lang="ru-RU" sz="1600" dirty="0" smtClean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4657489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Если требуется только запускать приложения, но не заниматься их разработкой,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то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JRE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– корректный вариант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5727721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Можно поставлять конкретную версию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JRE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вместе со своим приложением,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или предложить пользователю загрузить и установить его самостоятельно с сайта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Oracle</a:t>
            </a:r>
            <a:endParaRPr lang="ru-RU" sz="1600" dirty="0" smtClean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68467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Jar-</a:t>
            </a:r>
            <a:r>
              <a:rPr lang="ru-RU" dirty="0" smtClean="0"/>
              <a:t>файлы</a:t>
            </a:r>
            <a:endParaRPr lang="en-US" dirty="0" smtClean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781796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Приложение, разбросанное по куче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.class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файлов выглядит неудобно и не самодостаточно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2659352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Java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позволяет запаковать всё нужное в один архив в формате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.jar</a:t>
            </a:r>
            <a:endParaRPr lang="ru-RU" sz="1600" dirty="0" smtClean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4593709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Например, в манифесте может быть указана точка входа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3672696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Помимо классов, в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jar-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архиве хранится манифест –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файл, описывающий дополнительные сведения о программе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5740623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Технически,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jar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просто является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zip-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архивом и открывается любым архиватором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8901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Jar-</a:t>
            </a:r>
            <a:r>
              <a:rPr lang="ru-RU" dirty="0" smtClean="0"/>
              <a:t>файлы</a:t>
            </a:r>
            <a:endParaRPr lang="en-US" dirty="0" smtClean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886160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Для работы с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jar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  <a:hlinkClick r:id="rId3"/>
              </a:rPr>
              <a:t>используется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утилита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  <a:hlinkClick r:id="rId4"/>
              </a:rPr>
              <a:t>jar</a:t>
            </a:r>
            <a:endParaRPr lang="ru-RU" sz="1600" dirty="0" smtClean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7" y="2542579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Создание: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jar cfe MyProgram.jar Main &lt;</a:t>
            </a:r>
            <a:r>
              <a:rPr lang="ru-RU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список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.class </a:t>
            </a:r>
            <a:r>
              <a:rPr lang="ru-RU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файлов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&gt;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2923604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Просмотр списка файлов: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jar </a:t>
            </a:r>
            <a:r>
              <a:rPr lang="en-US" sz="1600" dirty="0" err="1">
                <a:latin typeface="Consolas" panose="020B0609020204030204" pitchFamily="49" charset="0"/>
                <a:ea typeface="+mj-ea"/>
                <a:cs typeface="+mj-cs"/>
                <a:sym typeface="Calibri"/>
              </a:rPr>
              <a:t>t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 MyProgram.jar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3304630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Распаковка: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jar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xf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 MyProgram.jar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3955618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Запуск: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java -jar MyProgram.jar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4681176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Запуск у явным указанием точки входа: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java -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classpath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 MyProgram.jar Main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2" y="5406734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Для последнего не требуется наличие точки входа в манифесте, поэтому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jar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можно создать вот так:</a:t>
            </a:r>
          </a:p>
          <a:p>
            <a:pPr algn="ctr" hangingPunct="0"/>
            <a:r>
              <a:rPr lang="en-US" sz="1600" dirty="0">
                <a:latin typeface="Consolas" panose="020B0609020204030204" pitchFamily="49" charset="0"/>
                <a:sym typeface="Calibri"/>
              </a:rPr>
              <a:t>jar </a:t>
            </a:r>
            <a:r>
              <a:rPr lang="en-US" sz="1600" dirty="0" err="1" smtClean="0">
                <a:latin typeface="Consolas" panose="020B0609020204030204" pitchFamily="49" charset="0"/>
                <a:sym typeface="Calibri"/>
              </a:rPr>
              <a:t>cf</a:t>
            </a:r>
            <a:r>
              <a:rPr lang="en-US" sz="1600" dirty="0" smtClean="0">
                <a:latin typeface="Consolas" panose="020B0609020204030204" pitchFamily="49" charset="0"/>
                <a:sym typeface="Calibri"/>
              </a:rPr>
              <a:t> MyProgram.jar &lt;</a:t>
            </a:r>
            <a:r>
              <a:rPr lang="ru-RU" sz="1600" dirty="0">
                <a:latin typeface="Consolas" panose="020B0609020204030204" pitchFamily="49" charset="0"/>
                <a:sym typeface="Calibri"/>
              </a:rPr>
              <a:t>список </a:t>
            </a:r>
            <a:r>
              <a:rPr lang="en-US" sz="1600" dirty="0">
                <a:latin typeface="Consolas" panose="020B0609020204030204" pitchFamily="49" charset="0"/>
                <a:sym typeface="Calibri"/>
              </a:rPr>
              <a:t>.class </a:t>
            </a:r>
            <a:r>
              <a:rPr lang="ru-RU" sz="1600" dirty="0">
                <a:latin typeface="Consolas" panose="020B0609020204030204" pitchFamily="49" charset="0"/>
                <a:sym typeface="Calibri"/>
              </a:rPr>
              <a:t>файлов</a:t>
            </a:r>
            <a:r>
              <a:rPr lang="en-US" sz="1600" dirty="0">
                <a:latin typeface="Consolas" panose="020B0609020204030204" pitchFamily="49" charset="0"/>
                <a:sym typeface="Calibri"/>
              </a:rPr>
              <a:t>&gt;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58794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/>
      <p:bldP spid="14" grpId="0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27388</TotalTime>
  <Words>955</Words>
  <Application>Microsoft Office PowerPoint</Application>
  <PresentationFormat>Широкоэкранный</PresentationFormat>
  <Paragraphs>118</Paragraphs>
  <Slides>12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Helvetica</vt:lpstr>
      <vt:lpstr>Proxima Nova Bold</vt:lpstr>
      <vt:lpstr>Proxima Nova Regular</vt:lpstr>
      <vt:lpstr>3.Алгоритмы поиска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turbomemes</cp:lastModifiedBy>
  <cp:revision>1402</cp:revision>
  <dcterms:created xsi:type="dcterms:W3CDTF">2020-10-11T07:52:54Z</dcterms:created>
  <dcterms:modified xsi:type="dcterms:W3CDTF">2022-01-17T09:56:38Z</dcterms:modified>
</cp:coreProperties>
</file>