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38" r:id="rId2"/>
    <p:sldId id="33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9" r:id="rId13"/>
    <p:sldId id="348" r:id="rId14"/>
    <p:sldId id="350" r:id="rId15"/>
    <p:sldId id="358" r:id="rId16"/>
    <p:sldId id="351" r:id="rId17"/>
    <p:sldId id="352" r:id="rId18"/>
    <p:sldId id="353" r:id="rId19"/>
    <p:sldId id="354" r:id="rId20"/>
    <p:sldId id="355" r:id="rId21"/>
    <p:sldId id="356" r:id="rId22"/>
    <p:sldId id="35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015DAC"/>
    <a:srgbClr val="FF6E67"/>
    <a:srgbClr val="FB2A38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01/24/2022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22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726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04428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538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307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8582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440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5298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1202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0736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756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58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019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949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3893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829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026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501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691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94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1724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package/namingpkg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7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 smtClean="0"/>
              <a:t>Основы объектно-ориентированного программирования</a:t>
            </a:r>
            <a:endParaRPr lang="ru-RU" sz="2800" dirty="0" smtClean="0">
              <a:latin typeface="Helvetica" pitchFamily="2" charset="0"/>
            </a:endParaRP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Модификаторы доступа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 что же с сокрытием?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7939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С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уществует три модификатора доступа для полей и методов: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public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private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protected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541036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public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доступен снаружи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private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доступен только в методах своего класса, снаружи невидим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protected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private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но доступен ещё и в классах-наследниках (об этом в следующий раз)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4764" y="3555254"/>
            <a:ext cx="2912977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TestClass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int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int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float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HiddenMethod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42.f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float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AccessibleMethod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HiddenMethod()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22" y="4172131"/>
            <a:ext cx="3908308" cy="17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Аннотации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Аннотации – специальные метки, которые можно применять к разным сущностям языка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5" y="1737004"/>
            <a:ext cx="3922869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result =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.println(result)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@Deprecated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"ded"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45" y="2846401"/>
            <a:ext cx="3067478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83922" y="1934911"/>
            <a:ext cx="461252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@Deprecated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аннотация, используемая, чтобы сообщить о том, что нечто устарело и может быть удалено в следующей версии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05080" y="3679584"/>
            <a:ext cx="3570208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result =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iDontCare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.println(result)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@SuppressWarnings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"deprecated"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iDontCare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@Deprecated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toBeRemovedSoon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"ded"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75946" y="5034172"/>
            <a:ext cx="461252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@SuppressWarnings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– аннотация, используемая, чтобы подавлять некоторые предупреждения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20" y="5957153"/>
            <a:ext cx="392375" cy="3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6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static</a:t>
            </a:r>
            <a:endParaRPr lang="ru-RU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Ключевое 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static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может быть указано у поля или метода и делает его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привязанным к конкретному объекту класса.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3950" y="2208487"/>
            <a:ext cx="366799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CountingNumber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CountingNumber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created_count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private int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created_count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static int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etCreatedCount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created_count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83922" y="2309780"/>
            <a:ext cx="46875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CountingNumber num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CountingNumber(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.println(CountingNumber.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etCreatedCount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CountingNumber(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.println(CountingNumber.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etCreatedCount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442" y="3782259"/>
            <a:ext cx="340462" cy="710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34717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Статичное поле общее и одно для всех объектов класса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Статичный метод не имеет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this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 является по смыслу обыкновенной функцией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622370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Теперь мы наконец-то понимаем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! :)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48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Immutable </a:t>
            </a:r>
            <a:r>
              <a:rPr lang="ru-RU" dirty="0" smtClean="0"/>
              <a:t>классы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сделать все поля класса приватными и не изменять их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ни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одном методе,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класс получится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неизменяемым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96226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Объекты такого класса можно передавать в любые функции и быть уверенным,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что сам объект никак не изменится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67146" y="2830484"/>
            <a:ext cx="983355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это открывает возможность кэширования некоторых объектов, например, значений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BigInteger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0824" y="3768932"/>
            <a:ext cx="740619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 ==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 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val &lt;=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posConst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)val]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 &lt;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val &gt;= -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16L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negConst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)(-val)] :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BigInteger(val)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63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Вложенные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Внутри класса можно объявить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вложенный класс: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0775" y="1962266"/>
            <a:ext cx="426270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new_value)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new_value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ManagedStringView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getReadonlyView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ManagedStringView()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ManagedStringView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460" y="1962266"/>
            <a:ext cx="6363588" cy="27340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048" y="5056060"/>
            <a:ext cx="600159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20460" y="5873061"/>
            <a:ext cx="636358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 вложенного класса может быть создан только из нестатичного метода внешнего класса, потому что он запоминает ссылку на внешний объект и может использовать его поля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31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Вложенные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если объявить вложенный класс как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static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то он станет самостоятельным классом, объект которого можно создать отовсюду, ссылок на внешний объект он захватывать уже не будет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174" y="5716462"/>
            <a:ext cx="600159" cy="457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4875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ничто не мешает сделать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то же самое вручную: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7455" y="2208487"/>
            <a:ext cx="4314001" cy="44550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new_value)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new_value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ManagedStringView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getReadonlyView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ManagedStringView(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class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ManagedStringView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ManagedString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private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ManagedStringView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(ManagedString owner)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owner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owner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33" y="2772075"/>
            <a:ext cx="620164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4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Перечисления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Предположим, что хотим передать день недели в функцию: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3401" y="1752785"/>
            <a:ext cx="3801041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dayOfTheWeek)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(dayOfTheWeek &lt;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|| dayOfTheWeek 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error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94512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можно задать дни и более явно, при помощи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перечисления</a:t>
            </a:r>
            <a:r>
              <a:rPr lang="en-US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(enumeration)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20775" y="3349589"/>
            <a:ext cx="759053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(DayOfTheWeek.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enum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DayOfTheWeek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MONDAY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TUESDAY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THURSDAY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SATURDAY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SUNDAY</a:t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(DayOfTheWeek dayOfTheWeek)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 need to check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day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dayOfTheWeek.name()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has number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(dayOfTheWeek.ordinal()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54" y="4666434"/>
            <a:ext cx="2372056" cy="228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634633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Перечисление полезно в любом месте, где нужно хранить выбор из нескольких альтернатив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118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Пакеты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16856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Как вообще уживаются несколько классов внутри большого проекта ещё и с библиотеками?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1808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этого несколько классов упаковываются в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пакет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– фактически общую директорию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06359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Иерархия директорий в проекте может выглядеть примерно так: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19" y="2399547"/>
            <a:ext cx="2715004" cy="1457528"/>
          </a:xfrm>
          <a:prstGeom prst="rect">
            <a:avLst/>
          </a:prstGeom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246957" y="4015221"/>
            <a:ext cx="511229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ru.hse.studylib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java.util.concurrent.ThreadLocalRandom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MarkUtils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GenerateMark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ThreadLocalRandom.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().nextInt(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20774" y="4015221"/>
            <a:ext cx="392286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org.example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ru.hse.studylib.MarkUtils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MarkUtils.GenerateMark()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92769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каждого файла с кодом нужно указать имя пакета, которому он принадлежит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628163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Имя пакета соответствует его реальному пути на диске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924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Пакеты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168561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не указать ключевое 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package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то будет считаться, что файл принадлежит 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корневому пакету и доступен всегда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06359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Самый простой способ обратиться к классу из пакета – написать его полный путь: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56150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Если хочется писать только имя класса, то нужно помочь компилятору найти нужный пакет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помощи слова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import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2405" y="2417537"/>
            <a:ext cx="358303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java.math.BigInteger bigint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22486" y="4223223"/>
            <a:ext cx="392286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java.math.BigInteger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BigInteger bigint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79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Пакеты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168561"/>
            <a:ext cx="97262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можно импортировать сразу все классы из пакета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звёздочкой: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356150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Ещё существует статический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import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 который импортирует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статические методы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класса: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22486" y="1595844"/>
            <a:ext cx="392286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java.math.*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BigInteger bigint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BigDecimal bigdec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22486" y="4068440"/>
            <a:ext cx="392286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java.lang.Math.*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static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java.lang.System.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 =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.println(val)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606455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Использовать его рекомендуется очень умеренно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115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Класс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 понятием класса мы уже немного знакомы: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74123" y="1690520"/>
            <a:ext cx="601959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java.math.BigInteger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Scanner scanner 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value = scanner.nextBigInteger()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.println(value.pow(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33921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Переменные объектного типа хранят в себе ссылку на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 класса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99908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 – это пользовательский тип данных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73437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Объектно-ориентированное программирование – парадигма программирования,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основывающаяся на концепции таких «объектов»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509" y="6269683"/>
            <a:ext cx="1526857" cy="4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Пакеты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168561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одном файле может быть объявлено не более одного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public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этом имя этого класса обязано совпадать с именем файла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2017655"/>
            <a:ext cx="97262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Но может быть объявлено неограниченное число классов без какого-либо модификатора доступа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12732" y="2454978"/>
            <a:ext cx="494237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org.example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.println(Internal.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ANTIPERFECT_NUMBER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Internal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ANTIPERFECT_NUMBER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-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5518238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Отсутствие модификатора доступа – является ещё одним, четвёртым, модификатором доступа,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который называется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package-private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211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Пакеты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417293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Отсутствие модификатора доступа – является ещё одним, четвёртым, модификатором доступа,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который называется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package-private</a:t>
            </a:r>
            <a:endParaRPr lang="ru-RU" sz="16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2146965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Сущность, объявленная без модификаторов, будет доступна всем классам, содержащимся в пакете с тем же именем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35" y="2876637"/>
            <a:ext cx="2896004" cy="1571844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904691" y="3896722"/>
            <a:ext cx="494237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org.example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.println(Internal.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ANTIPERFECT_NUMBER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Internal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ANTIPERFECT_NUMBER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-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54255" y="3167050"/>
            <a:ext cx="524983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public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классы видны из любого пакета</a:t>
            </a:r>
          </a:p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package-private</a:t>
            </a:r>
            <a:r>
              <a:rPr lang="en-US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классы видны только из этого же пакета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2800" y="5799190"/>
            <a:ext cx="52498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private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protected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классов не существует</a:t>
            </a:r>
            <a:endParaRPr lang="ru-RU" sz="1400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872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Названия пакетов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1417293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качестве начала названия пакета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  <a:hlinkClick r:id="rId3"/>
              </a:rPr>
              <a:t>официально предлагается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использовать доменное имя веб-сайта вашего проекта или организации в обратном порядке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2222732"/>
            <a:ext cx="972629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Например: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com.google.somelibrary</a:t>
            </a:r>
            <a:endParaRPr lang="en-US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Или: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ru.hse.studylib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3190676"/>
            <a:ext cx="972629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Встроенные пакеты стандартной библиотеки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начинаются с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javax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6" y="3912399"/>
            <a:ext cx="9726294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java.lang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java.io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java.math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java.time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java.util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java.util.regex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javax.xml.parsers</a:t>
            </a:r>
          </a:p>
        </p:txBody>
      </p:sp>
    </p:spTree>
    <p:extLst>
      <p:ext uri="{BB962C8B-B14F-4D97-AF65-F5344CB8AC3E}">
        <p14:creationId xmlns:p14="http://schemas.microsoft.com/office/powerpoint/2010/main" val="3521884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Инкапсуляция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245183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объединение является одним из основополагающих принципов ООП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называется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инкапсуляцией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14707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Также, инкапсуляция включает в себя и понятие сокрытия – объект открывает только свой некоторый внешний интерфейс, но не выдаёт наружу всю внутреннюю кухню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11792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BigInteger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хранит внутри себя число в некотором виде (например, массив цифр), но не даёт нам возможности как-то на этот вид взглянуть или поменять данные напрямую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73175" y="134329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 даёт возможность объединить в одной сущности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определённый набор данных и функций над ними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273174" y="537602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 этом плане инкапсуляция воплощает концепцию «черного ящика»</a:t>
            </a:r>
          </a:p>
        </p:txBody>
      </p:sp>
    </p:spTree>
    <p:extLst>
      <p:ext uri="{BB962C8B-B14F-4D97-AF65-F5344CB8AC3E}">
        <p14:creationId xmlns:p14="http://schemas.microsoft.com/office/powerpoint/2010/main" val="2690060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Класс и объект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Важно не путать понятия объекта и класса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7548" y="1865001"/>
            <a:ext cx="5352747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Scanner scanner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value = scanner.nextBigInteger()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.println(value.pow(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394204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Класс – описательный шаблон, по которому можно создать объект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438619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 – конкретный экземпляр класса, хранящий в себе данные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 позволяющий вызывать над ними функции</a:t>
            </a:r>
            <a:endParaRPr lang="ru-RU" sz="1600" i="1" dirty="0" smtClean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44757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Объект класса создаётся при помощи оператора </a:t>
            </a:r>
            <a:r>
              <a:rPr lang="ru-RU" altLang="ru-RU" sz="16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643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Поля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5268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Поле класса – переменная, которая будет храниться внутри объекта класса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99241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Поля описывают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данные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класса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4" y="3212694"/>
            <a:ext cx="326563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float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68655" y="2889529"/>
            <a:ext cx="455765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car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200.f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ru-RU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...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2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Методы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2240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 класса – функция, вызываемая у объекта класса и имеющая доступ к его полям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37935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Методы описывают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действия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над данными класса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775" y="2500261"/>
            <a:ext cx="525336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float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float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time_seconds)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3.6f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time_seconds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25672" y="2823426"/>
            <a:ext cx="495520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car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200.f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distance_2_minute = car.getDistance(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.println(distance_2_minute)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8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Конструктор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Не хочется каждый раз при создании класса вбивать в него все данные отдельно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864340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Конструктор – специальный метод класса, вызываемый в момент создания объекта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его инициализации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8100" y="2646831"/>
            <a:ext cx="596188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float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lang="en-US" altLang="ru-RU" sz="12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model)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98680" y="5441991"/>
            <a:ext cx="4060727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car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220.f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"E36"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594421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Ключевое слово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this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ссылается на текущий объект, в методе которого мы находимся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Пригождается, когда имя параметра метода совпадает с именем поля</a:t>
            </a:r>
          </a:p>
        </p:txBody>
      </p:sp>
    </p:spTree>
    <p:extLst>
      <p:ext uri="{BB962C8B-B14F-4D97-AF65-F5344CB8AC3E}">
        <p14:creationId xmlns:p14="http://schemas.microsoft.com/office/powerpoint/2010/main" val="4066507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Делегация конструкторов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Иногда, параметров много и хочется дать возможность не указывать значения некоторых из них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69775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Для этого можно определить несколько версий конструктора для разных наборов параметров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1491" y="2131541"/>
            <a:ext cx="596188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float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model)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speed_kph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manufacturer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manufacturer)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manufacturer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speed_kph)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(speed_kph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740073" y="3236271"/>
            <a:ext cx="343592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ещё одно применение для ключевого слова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this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740073" y="4640199"/>
            <a:ext cx="343592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Делегироваться можно только в один конструктор и он должен быть первой строчкой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253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Перегрузка методов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26397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Возможность определять методы с одним именем и разными параметрами не ограничивается конструкторами и не обязательно связана с делегацией вызовов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2039211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понятие называют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перегрузкой методов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51" y="2568224"/>
            <a:ext cx="352474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3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28124</TotalTime>
  <Words>1098</Words>
  <Application>Microsoft Office PowerPoint</Application>
  <PresentationFormat>Широкоэкранный</PresentationFormat>
  <Paragraphs>171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1452</cp:revision>
  <dcterms:created xsi:type="dcterms:W3CDTF">2020-10-11T07:52:54Z</dcterms:created>
  <dcterms:modified xsi:type="dcterms:W3CDTF">2022-01-24T09:39:54Z</dcterms:modified>
</cp:coreProperties>
</file>