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338" r:id="rId2"/>
    <p:sldId id="33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8" r:id="rId18"/>
    <p:sldId id="359" r:id="rId19"/>
    <p:sldId id="353" r:id="rId20"/>
    <p:sldId id="354" r:id="rId21"/>
    <p:sldId id="355" r:id="rId22"/>
    <p:sldId id="356" r:id="rId23"/>
    <p:sldId id="35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66"/>
    <a:srgbClr val="FEFEFE"/>
    <a:srgbClr val="CC7832"/>
    <a:srgbClr val="015DAC"/>
    <a:srgbClr val="FF6E67"/>
    <a:srgbClr val="FB2A38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01/31/2022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22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123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980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915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1906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89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7991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5676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011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8891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313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586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79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8972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104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597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940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995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997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7213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81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16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Appendabl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8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 smtClean="0"/>
              <a:t>Наследование и абстракции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Переопределение методов класса </a:t>
            </a:r>
            <a:r>
              <a:rPr lang="en-US" dirty="0" smtClean="0"/>
              <a:t>Object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262266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Попробуем создать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ComplexNumber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переопределить для него методы базового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1757837"/>
            <a:ext cx="4980851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ru-RU" altLang="ru-RU" sz="1000" dirty="0">
                <a:solidFill>
                  <a:srgbClr val="A9B7C6"/>
                </a:solidFill>
                <a:latin typeface="Consolas" panose="020B0609020204030204" pitchFamily="49" charset="0"/>
              </a:rPr>
              <a:t>java.util.Objects</a:t>
            </a:r>
            <a: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ru-RU" altLang="ru-RU" sz="10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ComplexNumber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imaginary)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real_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real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imaginary_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imaginary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real_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+ i *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imaginary_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other)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other)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(!(other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ComplexNumber))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 comp = (ComplexNumber) other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real_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real_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comp.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imaginary_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imaginary_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real_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imaginary_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real_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imaginary_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0324" y="2131536"/>
            <a:ext cx="48397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ComplexNumber comp1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ComplexNumber(-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20.4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 comp2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ComplexNumber(-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20.4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.println(comp1)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.println(comp1 == comp2)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.println(comp1.equals(comp2))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.println(comp1.hashCode()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comp2.hashCode())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10" y="4440898"/>
            <a:ext cx="170521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5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Java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511648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smtClean="0">
                <a:latin typeface="Helvetica" pitchFamily="2" charset="0"/>
                <a:ea typeface="+mj-ea"/>
                <a:cs typeface="+mj-cs"/>
                <a:sym typeface="Calibri"/>
              </a:rPr>
              <a:t>Полиморфизм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ещё один основополагающий принцип ООП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общем смысле,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означает возможность обращаться с разными объектами одинаковым образом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30597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Примером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статического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полиморфизма является уже знакомое нам понятие – перегрузка методов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663720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куда более интересным является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динамический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полиморфизм, работающий на этапе выполнения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756822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Статический полиморфизм происходит на этапе компиляции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14255" y="4163628"/>
            <a:ext cx="232307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base"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derived"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56218" y="4710747"/>
            <a:ext cx="313419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Base base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.println(base.tell())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6356309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преобразовать объект к своему родителю и использовать его так, будто бы это и есть родитель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496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  <p:bldP spid="9" grpId="0"/>
      <p:bldP spid="10" grpId="0"/>
      <p:bldP spid="3" grpId="0" animBg="1"/>
      <p:bldP spid="5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Java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14255" y="1457374"/>
            <a:ext cx="232307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base"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derived"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56218" y="1632650"/>
            <a:ext cx="313419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Base base =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.println(base.tell())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97" y="2707946"/>
            <a:ext cx="1390432" cy="31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65005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преобразовать объект к своему родителю и использовать его так, будто бы это и есть родитель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111008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объект при этом всё так же остаётся объектом класса-наследника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571961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в наследнике переопределён какой-то метод, то даже после преобразования к родителю будет вызываться его переопределённая версия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5773561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запрета дальнейшего переопределения метода в наследниках, можно обозначить метод как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final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029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Java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521067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этом и заключается полиморфизм – мы обрабатываем объекты разных типов так, будто бы тип один: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2330479"/>
            <a:ext cx="2262158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base!"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Foo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foo!"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bar!"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Baz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baz!"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03403" y="2007314"/>
            <a:ext cx="4108817" cy="43242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Base[]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generateArray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Base[] result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Base[n]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0.33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result[i]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Foo()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result[i]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Bar()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result[i]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Baz()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= 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)).nextInt()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Base[] bases =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generateArray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bases.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.println(bases[i].tell())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889" y="3165947"/>
            <a:ext cx="71447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5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Абстрактные классы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521067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Рассмотрим цепочку наследования из первого слайда: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Животное-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Кошка-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&gt;</a:t>
            </a:r>
            <a:r>
              <a:rPr lang="ru-RU" sz="1600" dirty="0" smtClean="0">
                <a:solidFill>
                  <a:srgbClr val="323332"/>
                </a:solidFill>
                <a:latin typeface="Consolas" panose="020B0609020204030204" pitchFamily="49" charset="0"/>
                <a:sym typeface="Calibri"/>
              </a:rPr>
              <a:t>Робокот_3000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13789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 из себя должны представлять объекты классов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Животное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Кошка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7" y="2754721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 самом деле, ничего! Они являются лишь абстрактными понятиями, которые может и имеют некоторую функциональность и данные, но не могут быть использованы без конкретной реализации в наследнике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685585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Поэтому нужен способ запретить инстанциировать такие абстрактные классы, с чем нам помогает ключевое 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abstract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22007" y="4390431"/>
            <a:ext cx="27238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AbstractNamePrinter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59" y="5735149"/>
            <a:ext cx="337232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7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Абстрактные классы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92508" y="1236721"/>
            <a:ext cx="3499676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NamePrinter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AbstractNamePrinter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NamePrinter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54301" y="1726443"/>
            <a:ext cx="27238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AbstractNamePrinter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92508" y="2309461"/>
            <a:ext cx="392286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PrettyNamePrinter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AbstractNamePrinter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PrettyNamePrinter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"[{("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")}]"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11724" y="5304706"/>
            <a:ext cx="2912977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MaineCoon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AbstractCat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meow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959696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Может быть и так, что реализация некоторого метода в абстрактном классе бессмысленна,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хочется потребовать, чтобы каждый наследник предоставлял свою реализацию данного метода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212036" y="5547079"/>
            <a:ext cx="2691763" cy="5770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 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AbstractCat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abstract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meow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032626" y="5307262"/>
            <a:ext cx="2765501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RoboCat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AbstractCat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meow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"M3-0w!!1"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693356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Такой метод помечается ключевым словом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abstract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не имеет тела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825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4" grpId="0" animBg="1"/>
      <p:bldP spid="14" grpId="0"/>
      <p:bldP spid="15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 иерархии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иерархии классов, реализующей геометрические фигуры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30415" y="2510489"/>
            <a:ext cx="570701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"("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74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Пример иерархии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2440444"/>
            <a:ext cx="392286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 color)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abstract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775" y="4039949"/>
            <a:ext cx="4769254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(Point 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color)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Math.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45355" y="4039949"/>
            <a:ext cx="4346062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(Point corner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color)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corner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45355" y="904240"/>
            <a:ext cx="505138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(Point 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 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color)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(color)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.getX()) *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-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.getX()) *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.getY())) /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0775" y="1192776"/>
            <a:ext cx="152477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enum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8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 иерархии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1900" y="1368584"/>
            <a:ext cx="540404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Circle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Square(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(Triangle)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{circle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findShapeWithMaxArea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findShapeWithMaxArea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(Shape[]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NEGATIVE_INFINITY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(Shape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shape.getArea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maxShape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78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Интерфейсы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Помимо абстрактных классов, существует понятие интерфейса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01206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 интерфейса все методы всегда являются абстрактными и публичными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4639" y="3101248"/>
            <a:ext cx="247856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2513278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Объявляется интерфейс ключевым словом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interface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вместо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class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181663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Поля могут быть только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public static final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то есть константы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600357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могут быть и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static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5536999"/>
            <a:ext cx="1066908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Цель интерфейса – определить некий контракт – набор методов, которые обязуется иметь класс, реализующий этот интерфейс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337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Наследование классов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>
                <a:latin typeface="Helvetica" pitchFamily="2" charset="0"/>
                <a:ea typeface="+mj-ea"/>
                <a:cs typeface="+mj-cs"/>
                <a:sym typeface="Calibri"/>
              </a:rPr>
              <a:t>Наследование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(англ. inheritance) — концепция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ООП,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согласно которой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может наследовать данные и функциональность некоторого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другого класса,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способствуя повторному использованию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общего 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3799" y="2454709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Животное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2921" y="3129026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Кошка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474" y="3129026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Собака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0775" y="3952559"/>
            <a:ext cx="194087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Сибирская_кошка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1464" y="3952559"/>
            <a:ext cx="194087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Барханный_кот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2342" y="3952559"/>
            <a:ext cx="194087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Робокот_3000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6" name="Прямая со стрелкой 5"/>
          <p:cNvCxnSpPr>
            <a:stCxn id="4" idx="2"/>
            <a:endCxn id="12" idx="0"/>
          </p:cNvCxnSpPr>
          <p:nvPr/>
        </p:nvCxnSpPr>
        <p:spPr>
          <a:xfrm flipH="1">
            <a:off x="4251903" y="2793261"/>
            <a:ext cx="1940878" cy="3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2"/>
            <a:endCxn id="15" idx="0"/>
          </p:cNvCxnSpPr>
          <p:nvPr/>
        </p:nvCxnSpPr>
        <p:spPr>
          <a:xfrm>
            <a:off x="6192781" y="2793261"/>
            <a:ext cx="1995675" cy="3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2"/>
            <a:endCxn id="18" idx="0"/>
          </p:cNvCxnSpPr>
          <p:nvPr/>
        </p:nvCxnSpPr>
        <p:spPr>
          <a:xfrm>
            <a:off x="4251903" y="3467578"/>
            <a:ext cx="1940878" cy="4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2"/>
            <a:endCxn id="17" idx="0"/>
          </p:cNvCxnSpPr>
          <p:nvPr/>
        </p:nvCxnSpPr>
        <p:spPr>
          <a:xfrm>
            <a:off x="4251903" y="3467578"/>
            <a:ext cx="0" cy="4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2"/>
            <a:endCxn id="16" idx="0"/>
          </p:cNvCxnSpPr>
          <p:nvPr/>
        </p:nvCxnSpPr>
        <p:spPr>
          <a:xfrm flipH="1">
            <a:off x="2091214" y="3467578"/>
            <a:ext cx="2160689" cy="48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20775" y="4501632"/>
            <a:ext cx="97262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Суперкласс (англ. super class), родительский класс (англ. parent class), предок, родитель или надкласс — класс, </a:t>
            </a:r>
            <a:r>
              <a:rPr lang="ru-RU" sz="1400" dirty="0" smtClean="0"/>
              <a:t>от которого наследуется некоторый другой класс</a:t>
            </a:r>
            <a:endParaRPr lang="ru-RU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Подкласс (англ. subclass), производный класс (англ. derived class), дочерний класс (англ. child class), класс потомок, класс </a:t>
            </a:r>
            <a:r>
              <a:rPr lang="ru-RU" sz="1400" dirty="0" smtClean="0"/>
              <a:t>наследник </a:t>
            </a:r>
            <a:r>
              <a:rPr lang="ru-RU" sz="1400" dirty="0"/>
              <a:t>— класс, наследуемый </a:t>
            </a:r>
            <a:r>
              <a:rPr lang="ru-RU" sz="1400" dirty="0" smtClean="0"/>
              <a:t>от некоторого суперкласса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Базовый класс (англ. base class) — это класс, находящийся на вершине иерархии наследования классов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94372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Кошка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суперкласс для 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Сибирская_кошка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628381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Животное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базовый класс в данной иерархии</a:t>
            </a:r>
          </a:p>
        </p:txBody>
      </p:sp>
    </p:spTree>
    <p:extLst>
      <p:ext uri="{BB962C8B-B14F-4D97-AF65-F5344CB8AC3E}">
        <p14:creationId xmlns:p14="http://schemas.microsoft.com/office/powerpoint/2010/main" val="9516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2" grpId="0"/>
      <p:bldP spid="15" grpId="0"/>
      <p:bldP spid="16" grpId="0"/>
      <p:bldP spid="17" grpId="0"/>
      <p:bldP spid="18" grpId="0"/>
      <p:bldP spid="31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Интерфейсы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указания того, что класс реализует интерфейс, используется ключевое 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implements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1657" y="2310156"/>
            <a:ext cx="247856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92832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Несмотря на все запреты, интерфейс может предоставлять реализацию метода по-умолчанию: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0437" y="2125489"/>
            <a:ext cx="477246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Program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program is running!"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64966" y="4636477"/>
            <a:ext cx="383791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StupidRunnable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default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runWithLog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"Started run"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"Finished run"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04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Интерфейсы</a:t>
            </a:r>
            <a:r>
              <a:rPr lang="en-US" dirty="0" smtClean="0"/>
              <a:t> </a:t>
            </a:r>
            <a:r>
              <a:rPr lang="ru-RU" dirty="0" smtClean="0"/>
              <a:t>и множественное наследование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1373514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отличие от суперклассов, ограничений на количество реализуемых интерфейсов нет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8099" y="2012944"/>
            <a:ext cx="647164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</a:t>
            </a:r>
            <a:endParaRPr lang="en-US" altLang="ru-RU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AbstractStringBuilder</a:t>
            </a:r>
            <a:endParaRPr lang="en-US" altLang="ru-RU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Comparable&lt;StringBuilder&gt;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 {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//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3636423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Эта возможность позволяет спокойно жить без возможности наследоваться от нескольких классов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81" y="441351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Отсутствие множественного наследования спасает нас от проблемы ромбовидного наследования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6781" y="4852055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Base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903" y="5526372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Derived1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2456" y="5526372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Derived2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17" name="Прямая со стрелкой 16"/>
          <p:cNvCxnSpPr>
            <a:stCxn id="13" idx="2"/>
            <a:endCxn id="15" idx="0"/>
          </p:cNvCxnSpPr>
          <p:nvPr/>
        </p:nvCxnSpPr>
        <p:spPr>
          <a:xfrm flipH="1">
            <a:off x="4094885" y="5190607"/>
            <a:ext cx="1940878" cy="3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2"/>
            <a:endCxn id="16" idx="0"/>
          </p:cNvCxnSpPr>
          <p:nvPr/>
        </p:nvCxnSpPr>
        <p:spPr>
          <a:xfrm>
            <a:off x="6035763" y="5190607"/>
            <a:ext cx="1995675" cy="3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6781" y="6413000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Frankenstein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20" name="Прямая со стрелкой 19"/>
          <p:cNvCxnSpPr>
            <a:stCxn id="15" idx="2"/>
            <a:endCxn id="19" idx="0"/>
          </p:cNvCxnSpPr>
          <p:nvPr/>
        </p:nvCxnSpPr>
        <p:spPr>
          <a:xfrm>
            <a:off x="4094885" y="5864924"/>
            <a:ext cx="1940878" cy="54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6" idx="2"/>
            <a:endCxn id="19" idx="0"/>
          </p:cNvCxnSpPr>
          <p:nvPr/>
        </p:nvCxnSpPr>
        <p:spPr>
          <a:xfrm flipH="1">
            <a:off x="6035763" y="5864924"/>
            <a:ext cx="1995675" cy="54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17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5" grpId="0"/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Примеры интерфе</a:t>
            </a:r>
            <a:r>
              <a:rPr lang="ru-RU" dirty="0"/>
              <a:t>й</a:t>
            </a:r>
            <a:r>
              <a:rPr lang="ru-RU" dirty="0" smtClean="0"/>
              <a:t>сов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9" y="1308859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CharSequence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последовательность символов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88" y="1867304"/>
            <a:ext cx="4347665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char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default boolean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.length() 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CharSequence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subSequence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5B61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9" y="421085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CharSequence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реализован такими классами, как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String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StringBuilder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85290" y="5253351"/>
            <a:ext cx="519725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printEverySecondChar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(CharSequence seq)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seq.length()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+=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.println(seq.charAt(i))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37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Примеры интерфе</a:t>
            </a:r>
            <a:r>
              <a:rPr lang="ru-RU" dirty="0"/>
              <a:t>й</a:t>
            </a:r>
            <a:r>
              <a:rPr lang="ru-RU" dirty="0" smtClean="0"/>
              <a:t>сов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9" y="184256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Appendable –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нечто, к чему в конец можно дописывать символы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9" y="5503019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latin typeface="Helvetica" pitchFamily="2" charset="0"/>
                <a:sym typeface="Calibri"/>
              </a:rPr>
              <a:t>Appendable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реализован тем же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StringBuilder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да и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многими другими классами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0330" y="3119443"/>
            <a:ext cx="536717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Appendable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Appendable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(CharSequence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Appendable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(CharSequence 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var3)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Appendable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0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Наследование классов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Класс-наследник сохраняет все методы своего родителя</a:t>
            </a:r>
          </a:p>
        </p:txBody>
      </p:sp>
      <p:sp>
        <p:nvSpPr>
          <p:cNvPr id="3" name="Овал 2"/>
          <p:cNvSpPr/>
          <p:nvPr/>
        </p:nvSpPr>
        <p:spPr>
          <a:xfrm>
            <a:off x="2016904" y="1828800"/>
            <a:ext cx="7934036" cy="262312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437158" y="2161309"/>
            <a:ext cx="4564005" cy="193963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2687782" y="2419927"/>
            <a:ext cx="2567709" cy="141316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354700" y="2971087"/>
            <a:ext cx="194087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3233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Барханный_кот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8669" y="2957233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Кошка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2654" y="2961850"/>
            <a:ext cx="17179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Consolas" panose="020B0609020204030204" pitchFamily="49" charset="0"/>
                <a:ea typeface="+mj-ea"/>
                <a:cs typeface="+mj-cs"/>
                <a:sym typeface="Calibri"/>
              </a:rPr>
              <a:t>Животное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60448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Можно представлять, что подкласс полностью содержит в себе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содержимое (методы и поля) своего родителя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71" y="5686578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этом, подкласс может переопределить метод суперкласса, изменяя, таким образом, его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199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  <p:bldP spid="23" grpId="0"/>
      <p:bldP spid="24" grpId="0"/>
      <p:bldP spid="2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Наследование в </a:t>
            </a:r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наследования 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используется ключевое слово </a:t>
            </a:r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extends</a:t>
            </a:r>
            <a:endParaRPr lang="ru-RU" sz="1600" b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9" y="3870695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Наследоваться можно только от одного класса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9" y="4599977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Наследник будет содержать в себе все поля и методы родительского класса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4782" y="1757733"/>
            <a:ext cx="445827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based_method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based!"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derived_method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derived!"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03860" y="5103117"/>
            <a:ext cx="4160113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Base obj1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obj2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obj1.based_method()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obj2.based_method()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obj2.derived_method()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93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Модификаторы доступа при наследовании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7" y="1112935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Модификаторы доступа при наследовании работают по знакомым правилам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34813" y="2954903"/>
            <a:ext cx="1029820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Приватные поля и методы родителя недоступны из класса-наследника (по сути наследник – другой класс)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14" y="1383059"/>
            <a:ext cx="2896004" cy="1571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34813" y="3318166"/>
            <a:ext cx="1029820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protected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недоступен снаружи (не считая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package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), но доступен внутри всех наследников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384" y="3931776"/>
            <a:ext cx="2724530" cy="24673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025" y="3822222"/>
            <a:ext cx="344853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16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Переопределение методов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7" y="3781312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переопределения метода необходимо, чтобы метод наследника удовлетворял требованиям: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1401" y="1177650"/>
            <a:ext cx="4262705" cy="2523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present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"It's me, Base!"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altLang="ru-RU" sz="1200" dirty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2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present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"It's me, Derived!"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7" y="4199759"/>
            <a:ext cx="1017529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400" dirty="0">
                <a:latin typeface="Helvetica" pitchFamily="2" charset="0"/>
                <a:ea typeface="+mj-ea"/>
                <a:cs typeface="+mj-cs"/>
                <a:sym typeface="Calibri"/>
              </a:rPr>
              <a:t>И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дентичные название и набор аргументов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Тот же или более открытый модификатор доступа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Видимость базового метода в классе-наследнике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Возвращаемый тип совпадает с или является наследником возвращаемого типа базового метода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7" y="5856215"/>
            <a:ext cx="1017529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Её использование необязательно, но улучшает читаемость кода и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позволяет избежать опечаток в сигнатуре переопределяемого метода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6267" y="5400868"/>
            <a:ext cx="99508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Аннотация </a:t>
            </a:r>
            <a:r>
              <a:rPr lang="en-US" sz="1600" dirty="0">
                <a:latin typeface="Helvetica" pitchFamily="2" charset="0"/>
                <a:sym typeface="Calibri"/>
              </a:rPr>
              <a:t>@Override</a:t>
            </a:r>
            <a:r>
              <a:rPr lang="ru-RU" sz="1600" dirty="0">
                <a:latin typeface="Helvetica" pitchFamily="2" charset="0"/>
                <a:sym typeface="Calibri"/>
              </a:rPr>
              <a:t> проверяет, что метод действительно переопределен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76654" y="1263852"/>
            <a:ext cx="358303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Base base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derived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base.present()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derived.present()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1" y="2823793"/>
            <a:ext cx="140989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52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10" grpId="0"/>
      <p:bldP spid="7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Конструктор базового класса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6" y="1123722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Создание объекта класса-наследника обязательно требует вызова конструктора базового класса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6" y="1483375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По-умолчанию, вызывается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конструктор по-умолчанию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(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есть, с пустыми скобками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):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8538" y="1843028"/>
            <a:ext cx="446147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"Base default constructor"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"Derived default constructor"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22918" y="2037747"/>
            <a:ext cx="3262432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80" y="2909307"/>
            <a:ext cx="2210108" cy="495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6" y="4007112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требуется вызвать конструктор с параметрами, то нужно использовать ключевое слово </a:t>
            </a:r>
            <a:r>
              <a:rPr lang="en-US" sz="1600" b="1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super</a:t>
            </a:r>
            <a:r>
              <a:rPr lang="en-US" sz="1600" dirty="0">
                <a:latin typeface="Helvetica" pitchFamily="2" charset="0"/>
                <a:sym typeface="Calibri"/>
              </a:rPr>
              <a:t>:</a:t>
            </a:r>
            <a:endParaRPr lang="ru-RU" sz="1600" b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28538" y="4466021"/>
            <a:ext cx="5125121" cy="21929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"Base constructor with value="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value)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5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"Derived default constructor"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287491" y="4833408"/>
            <a:ext cx="3262432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52" y="5786550"/>
            <a:ext cx="239110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3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6" grpId="0" animBg="1"/>
      <p:bldP spid="12" grpId="0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Ещё о </a:t>
            </a:r>
            <a:r>
              <a:rPr lang="en-US" dirty="0" smtClean="0">
                <a:latin typeface="Consolas" panose="020B0609020204030204" pitchFamily="49" charset="0"/>
              </a:rPr>
              <a:t>super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6" y="1123722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Ключевое 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может также использоваться для вызова базового метода из переопределённого: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6" y="6043947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Вызов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tell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без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super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привел бы к бесконечной рекурсии</a:t>
            </a:r>
            <a:endParaRPr lang="ru-RU" sz="1600" b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08255" y="1462274"/>
            <a:ext cx="7151317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final int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base with value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"I'm derived and my superclass tells that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.tell()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'"'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 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Derived()).tell() 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04" y="5457150"/>
            <a:ext cx="496321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5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smtClean="0">
                <a:latin typeface="Consolas" panose="020B0609020204030204" pitchFamily="49" charset="0"/>
              </a:rPr>
              <a:t>Object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49371" y="1419285"/>
            <a:ext cx="1066908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при объявлении класса не указать его надкласс, то он будет наследован от стандартного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3" y="1934330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Таким образом, транзитивно, </a:t>
            </a:r>
            <a:r>
              <a:rPr lang="ru-RU" sz="1600" b="1" i="1" dirty="0" smtClean="0">
                <a:latin typeface="Helvetica" pitchFamily="2" charset="0"/>
                <a:ea typeface="+mj-ea"/>
                <a:cs typeface="+mj-cs"/>
                <a:sym typeface="Calibri"/>
              </a:rPr>
              <a:t>все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классы в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являются наследниками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Object</a:t>
            </a:r>
            <a:endParaRPr lang="ru-RU" sz="1600" b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38334" y="3018396"/>
            <a:ext cx="7491153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.getClass().getName()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Integer.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toHexString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.hashCode())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obj)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this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obj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native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96263" y="2503351"/>
            <a:ext cx="1017529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значит, каждый класс имеет некоторый унаследованный набор основных методов:</a:t>
            </a:r>
            <a:endParaRPr lang="ru-RU" sz="1600" b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54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8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28519</TotalTime>
  <Words>1120</Words>
  <Application>Microsoft Office PowerPoint</Application>
  <PresentationFormat>Широкоэкранный</PresentationFormat>
  <Paragraphs>178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1487</cp:revision>
  <dcterms:created xsi:type="dcterms:W3CDTF">2020-10-11T07:52:54Z</dcterms:created>
  <dcterms:modified xsi:type="dcterms:W3CDTF">2022-01-31T10:07:15Z</dcterms:modified>
</cp:coreProperties>
</file>