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338" r:id="rId2"/>
    <p:sldId id="366" r:id="rId3"/>
    <p:sldId id="367" r:id="rId4"/>
    <p:sldId id="368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5B6166"/>
    <a:srgbClr val="FEFEFE"/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02/07/2022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09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091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026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489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727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6310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430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938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163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3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357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9865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96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141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98504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76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695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866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4393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2603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1861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206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4114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4348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410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220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647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834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8007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746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939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9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 smtClean="0">
                <a:latin typeface="Helvetica" pitchFamily="2" charset="0"/>
              </a:rPr>
              <a:t>Обработка исключений</a:t>
            </a: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правильно обрабатывать ошибки?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4686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Изобретательство велосипедов не привело к хорошему результату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sym typeface="Calibri"/>
              </a:rPr>
              <a:t>Никак не обойтись без нового волшебного механизма от самого языка программирования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20498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этого существует механизм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исключений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англ. </a:t>
            </a:r>
            <a:r>
              <a:rPr lang="en-US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exception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92406" y="2816879"/>
            <a:ext cx="358303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builder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3" y="6096111"/>
            <a:ext cx="11831701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259268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исключение никак не обработано, то, </a:t>
            </a:r>
            <a:r>
              <a:rPr lang="ru-RU" sz="1600" dirty="0" smtClean="0">
                <a:latin typeface="Helvetica" pitchFamily="2" charset="0"/>
                <a:sym typeface="Calibri"/>
              </a:rPr>
              <a:t>по-умолчанию,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его текст будет выведен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System.out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а сама программа экстренно завершит исполнение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01275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Исключение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событие, прерывающее стандартный ход исполнения программы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Его можно обработать и вернуть программу обратно в штатный режим исполнения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68031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Инициация такого события называется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бросанием исключения</a:t>
            </a:r>
            <a:endParaRPr lang="ru-RU" sz="1600" i="1" dirty="0">
              <a:latin typeface="Helvetica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753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4" grpId="0" animBg="1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11726" y="1642973"/>
            <a:ext cx="9944390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NullPointerException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исключение, возникающее, когда значение </a:t>
            </a: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ru-RU" sz="15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оказалось в неположенном месте</a:t>
            </a:r>
          </a:p>
          <a:p>
            <a:pPr algn="ctr" hangingPunct="0"/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Например, при обращении к методу или полю объекта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92405" y="2753092"/>
            <a:ext cx="358303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builder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builder.append(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3" y="4599820"/>
            <a:ext cx="118317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7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96808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ArrayIndexOutOfBoundsException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обращение за пределы границ массива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2405" y="2197040"/>
            <a:ext cx="358303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61" y="3342891"/>
            <a:ext cx="9631119" cy="46679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95046" y="4401604"/>
            <a:ext cx="417774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ArrayList&lt;Integer&gt; arr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arr.get(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92" y="5574367"/>
            <a:ext cx="863085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96808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StringIndexOutOfBoundsException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обращение за пределы границ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строки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92405" y="2612539"/>
            <a:ext cx="358303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str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"Short"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str.charAt(-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20" y="4574970"/>
            <a:ext cx="8973802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936953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Вместе с исключением также выводится и полный стек вызовов до места его появления</a:t>
            </a:r>
          </a:p>
        </p:txBody>
      </p:sp>
    </p:spTree>
    <p:extLst>
      <p:ext uri="{BB962C8B-B14F-4D97-AF65-F5344CB8AC3E}">
        <p14:creationId xmlns:p14="http://schemas.microsoft.com/office/powerpoint/2010/main" val="677822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96808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NoSuchFileException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указанный файл не найден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5456" y="2127968"/>
            <a:ext cx="587693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java.io.IOException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Path file_path = Paths.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"texts/testfile.txt"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file_text_bytes = Files.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readAllBytes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file_text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String(file_text_bytes)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.println(file_text)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83" y="4033419"/>
            <a:ext cx="805927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49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224881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OutOfMemoryError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виртуальная машина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Java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израсходовала всю выделенную её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02979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Исключения существуют и для ошибок, произошедших в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JVM</a:t>
            </a:r>
            <a:endParaRPr lang="ru-RU" sz="15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37527" y="2916583"/>
            <a:ext cx="409278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ArrayList&lt;Double&gt; arr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while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arr.add(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47" y="4586316"/>
            <a:ext cx="66017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Примеры </a:t>
            </a:r>
            <a:r>
              <a:rPr lang="ru-RU" dirty="0" smtClean="0"/>
              <a:t>исключений, </a:t>
            </a:r>
            <a:r>
              <a:rPr lang="ru-RU" dirty="0"/>
              <a:t>встроенных в</a:t>
            </a:r>
            <a:r>
              <a:rPr lang="en-US" dirty="0" smtClean="0"/>
              <a:t> Java</a:t>
            </a:r>
            <a:endParaRPr lang="ru-RU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224881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  <a:sym typeface="Calibri"/>
              </a:rPr>
              <a:t>NoClassDefFoundError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виртуальная машина</a:t>
            </a:r>
            <a:r>
              <a:rPr lang="en-US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 Java </a:t>
            </a:r>
            <a:r>
              <a:rPr lang="ru-RU" sz="1500" dirty="0" smtClean="0">
                <a:latin typeface="Helvetica" pitchFamily="2" charset="0"/>
                <a:ea typeface="+mj-ea"/>
                <a:cs typeface="+mj-cs"/>
                <a:sym typeface="Calibri"/>
              </a:rPr>
              <a:t>не смогла найти запрашиваемый класс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02979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Исключения существуют и для ошибок, связанных с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JVM</a:t>
            </a:r>
            <a:endParaRPr lang="ru-RU" sz="15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4425" y="4755304"/>
            <a:ext cx="7958991" cy="195438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C:\</a:t>
            </a:r>
            <a:r>
              <a:rPr lang="ru-RU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Users\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user</a:t>
            </a:r>
            <a:r>
              <a:rPr lang="ru-RU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\IdeaProjects\external&gt;javac </a:t>
            </a:r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-classpath commons-lang3-3.12.0.jar Main.java</a:t>
            </a:r>
          </a:p>
          <a:p>
            <a:endParaRPr lang="ru-RU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C:\</a:t>
            </a:r>
            <a:r>
              <a:rPr lang="ru-RU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Users\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user</a:t>
            </a:r>
            <a:r>
              <a:rPr lang="ru-RU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\IdeaProjects\external&gt;java </a:t>
            </a:r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Hello, world!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Exception in thread "main" java.lang.NoClassDefFoundError: org/apache/commons/lang3/StringUtils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at Main.main(Main.java:6)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Caused by: java.lang.ClassNotFoundException: org.apache.commons.lang3.StringUtils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at java.base/jdk.internal.loader.BuiltinClassLoader.loadClass(BuiltinClassLoader.java:641)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at java.base/jdk.internal.loader.ClassLoaders$AppClassLoader.loadClass(ClassLoaders.java:188)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at java.base/java.lang.ClassLoader.loadClass(ClassLoader.java:520)</a:t>
            </a:r>
          </a:p>
          <a:p>
            <a:r>
              <a:rPr lang="ru-RU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... 1 more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829915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Вспомним старый пример с библиотекой и забудем передать её при запуске: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48" y="3196848"/>
            <a:ext cx="605874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28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java.lang.Throwable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837088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Все исключения обязательно наследуются от класса </a:t>
            </a: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Throwable</a:t>
            </a:r>
            <a:endParaRPr lang="ru-RU" sz="15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829915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Ключевое свойство экземпляров </a:t>
            </a: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Throwable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и его подклассов – возможность быть брошенными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382333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Как и почти всё в языке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 Java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, брошенные исключения являются объектами соответствующих классов</a:t>
            </a:r>
            <a:endParaRPr lang="ru-RU" sz="15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631171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Бросить исключение можно при помощи ключевого слова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throw</a:t>
            </a:r>
            <a:endParaRPr lang="ru-RU" sz="15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37526" y="4085926"/>
            <a:ext cx="409278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RuntimeException(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"This program is supposed to die."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61" y="5233181"/>
            <a:ext cx="7821116" cy="419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986444"/>
            <a:ext cx="9726295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Важно заметить, что стек вызовов запоминается в момент создания объекта исключения,</a:t>
            </a:r>
          </a:p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а не в момент его бросания</a:t>
            </a:r>
          </a:p>
        </p:txBody>
      </p:sp>
    </p:spTree>
    <p:extLst>
      <p:ext uri="{BB962C8B-B14F-4D97-AF65-F5344CB8AC3E}">
        <p14:creationId xmlns:p14="http://schemas.microsoft.com/office/powerpoint/2010/main" val="3941807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java.lang.Throwable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176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Throwable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 обладает множеством полезных методов</a:t>
            </a:r>
            <a:r>
              <a:rPr lang="en-US" sz="1500" dirty="0">
                <a:ea typeface="+mj-ea"/>
                <a:cs typeface="+mj-cs"/>
                <a:sym typeface="Calibri"/>
              </a:rPr>
              <a:t>:</a:t>
            </a:r>
            <a:endParaRPr lang="ru-RU" sz="15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2812" y="1840072"/>
            <a:ext cx="5282215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StackTraceElement[]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getStackTrace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Throwable[]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getSuppressed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 ...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255568"/>
            <a:ext cx="9726295" cy="14003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getMessage()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– возвращает то самое сообщение, которое было передано в конструктор исключения и используется для описания подробностей возникшей проблемы</a:t>
            </a:r>
            <a:endParaRPr lang="ru-RU" sz="1400" dirty="0">
              <a:ea typeface="+mj-ea"/>
              <a:cs typeface="+mj-cs"/>
              <a:sym typeface="Calibri"/>
            </a:endParaRPr>
          </a:p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printStackTrace()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печатает на экран отформатированный стек вызовов для этого исключения</a:t>
            </a:r>
            <a:endParaRPr lang="en-US" sz="1400" dirty="0" smtClean="0">
              <a:ea typeface="+mj-ea"/>
              <a:cs typeface="+mj-cs"/>
              <a:sym typeface="Calibri"/>
            </a:endParaRPr>
          </a:p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getStackTrace()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возвращает стек вызовов в формате массива элементов, по которым можно проитерироваться и вручную обработать в коде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12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java.lang.Throwable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52565" y="1282123"/>
            <a:ext cx="426270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Throwable[]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getSuppressed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2113977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getCause()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– возвращает исключение, являющееся реальной причиной создания текущего исключения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4520810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getSuppressed()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возвращает массив исключений, которые были заглушены при броске данного</a:t>
            </a:r>
            <a:endParaRPr lang="en-US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2491860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Обычно причина задаётся при преобразовании одного исключения в другое, более собирательное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2891968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Например, для баз данных в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Java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принято бросать свой специальный подтип исключений –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SQLException</a:t>
            </a:r>
            <a:endParaRPr lang="ru-RU" sz="14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3269851"/>
            <a:ext cx="9726295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Если база данных использует локальные файлы и словила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при работе с ними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IOException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то она все равно бросит наружу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SQLException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,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указав объект реального исключения как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cause</a:t>
            </a:r>
            <a:endParaRPr lang="ru-RU" sz="14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4922437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Допустим, мы открыли файл на флешке, чтобы записать в него данные, но во время записи флешку вытащили</a:t>
            </a:r>
            <a:endParaRPr lang="ru-RU" sz="14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5252361"/>
            <a:ext cx="9726295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write()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бросил </a:t>
            </a:r>
            <a:r>
              <a:rPr lang="en-US" sz="1400" dirty="0" smtClean="0">
                <a:latin typeface="Consolas" panose="020B0609020204030204" pitchFamily="49" charset="0"/>
                <a:sym typeface="Calibri"/>
              </a:rPr>
              <a:t>IOException</a:t>
            </a:r>
            <a:r>
              <a:rPr lang="en-US" sz="1400" dirty="0" smtClean="0">
                <a:sym typeface="Calibri"/>
              </a:rPr>
              <a:t>,</a:t>
            </a:r>
            <a:r>
              <a:rPr lang="ru-RU" sz="1400" dirty="0" smtClean="0">
                <a:sym typeface="Calibri"/>
              </a:rPr>
              <a:t> в обработчике этого исключения мы пытаемся закрыть файл, чтобы благополучно завершить работу с ним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5813524"/>
            <a:ext cx="972629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Но объекту открытого файла настолько плохо, что при попытке закрытия он бросает ещё одно исключение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6159244"/>
            <a:ext cx="9726295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1400" dirty="0" smtClean="0">
                <a:ea typeface="+mj-ea"/>
                <a:cs typeface="+mj-cs"/>
                <a:sym typeface="Calibri"/>
              </a:rPr>
              <a:t>В такой ситуации логично было бы считать первородное исключение главным, а остальные добавлять в его массив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suppressed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как заглушённые им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451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иерархии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иерархии классов, реализующей геометрические фигуры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30415" y="2510489"/>
            <a:ext cx="570701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3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Виды исключений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02979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500" dirty="0" smtClean="0">
                <a:ea typeface="+mj-ea"/>
                <a:cs typeface="+mj-cs"/>
                <a:sym typeface="Calibri"/>
              </a:rPr>
              <a:t>Есть три основных группы исключений в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Java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063299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java.lang.Error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исключительные ситуации в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JVM</a:t>
            </a:r>
            <a:endParaRPr lang="ru-RU" sz="15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462009"/>
            <a:ext cx="3108543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929044"/>
            <a:ext cx="9726295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500" dirty="0" smtClean="0">
                <a:ea typeface="+mj-ea"/>
                <a:cs typeface="+mj-cs"/>
                <a:sym typeface="Calibri"/>
              </a:rPr>
              <a:t>Исключительные ситуации в пользовательском коде:</a:t>
            </a:r>
            <a:endParaRPr lang="en-US" sz="1500" dirty="0" smtClean="0"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java.lang.Exception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проверяемые (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checked)</a:t>
            </a:r>
            <a:endParaRPr lang="ru-RU" sz="1500" dirty="0" smtClean="0">
              <a:ea typeface="+mj-ea"/>
              <a:cs typeface="+mj-cs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java.lang.RuntimeException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 –</a:t>
            </a:r>
            <a:r>
              <a:rPr lang="ru-RU" sz="1500" dirty="0" smtClean="0">
                <a:ea typeface="+mj-ea"/>
                <a:cs typeface="+mj-cs"/>
                <a:sym typeface="Calibri"/>
              </a:rPr>
              <a:t> непроверяемые </a:t>
            </a:r>
            <a:r>
              <a:rPr lang="en-US" sz="1500" dirty="0" smtClean="0">
                <a:ea typeface="+mj-ea"/>
                <a:cs typeface="+mj-cs"/>
                <a:sym typeface="Calibri"/>
              </a:rPr>
              <a:t>(unchecked)</a:t>
            </a:r>
            <a:endParaRPr lang="ru-RU" sz="15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7127" y="5599791"/>
            <a:ext cx="364074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RuntimeException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7127" y="5026499"/>
            <a:ext cx="314701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931567"/>
            <a:ext cx="9726295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500" dirty="0" smtClean="0">
                <a:ea typeface="+mj-ea"/>
                <a:cs typeface="+mj-cs"/>
                <a:sym typeface="Calibri"/>
              </a:rPr>
              <a:t>Пытаться как-то обработать эти исключения обычно бесполезно, после них программа вряд ли способна нормально продолжать работу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6094872"/>
            <a:ext cx="9726295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500" dirty="0" smtClean="0">
                <a:ea typeface="+mj-ea"/>
                <a:cs typeface="+mj-cs"/>
                <a:sym typeface="Calibri"/>
              </a:rPr>
              <a:t>Обработка этих исключений уже, чаще всего, осмысленна</a:t>
            </a:r>
          </a:p>
        </p:txBody>
      </p:sp>
    </p:spTree>
    <p:extLst>
      <p:ext uri="{BB962C8B-B14F-4D97-AF65-F5344CB8AC3E}">
        <p14:creationId xmlns:p14="http://schemas.microsoft.com/office/powerpoint/2010/main" val="3620338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18" grpId="0"/>
      <p:bldP spid="5" grpId="0" animBg="1"/>
      <p:bldP spid="8" grpId="0" animBg="1"/>
      <p:bldP spid="1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Виды исключений</a:t>
            </a:r>
          </a:p>
        </p:txBody>
      </p:sp>
      <p:pic>
        <p:nvPicPr>
          <p:cNvPr id="19458" name="Picture 2" descr="https://rollbar.com/wp-content/uploads/2021/07/java-exceptions-hierarchy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158076"/>
            <a:ext cx="6520872" cy="569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Проверяемые исключения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095204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Исключения-наследники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RuntimeException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являются </a:t>
            </a:r>
            <a:r>
              <a:rPr lang="ru-RU" sz="1400" i="1" dirty="0" smtClean="0">
                <a:ea typeface="+mj-ea"/>
                <a:cs typeface="+mj-cs"/>
                <a:sym typeface="Calibri"/>
              </a:rPr>
              <a:t>непроверяемыми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– их можно спокойно бросать отовсюду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635720"/>
            <a:ext cx="97262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Все остальные наследники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Exception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являются </a:t>
            </a:r>
            <a:r>
              <a:rPr lang="ru-RU" sz="1400" i="1" dirty="0" smtClean="0">
                <a:ea typeface="+mj-ea"/>
                <a:cs typeface="+mj-cs"/>
                <a:sym typeface="Calibri"/>
              </a:rPr>
              <a:t>проверяемыми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– компилятор внимательно следит за тем,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чтобы эти исключения не остались незамеченными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98678" y="2357595"/>
            <a:ext cx="457048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FileNotFoundException(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throw eheheheh!"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011673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При попытке бросить такое исключение, мы столкнёмся с ошибкой компиляции: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31" y="3360891"/>
            <a:ext cx="7554379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848219"/>
            <a:ext cx="97262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Проверяемое исключение обязательно нужно либо обработать, либо явно указать</a:t>
            </a:r>
            <a:endParaRPr lang="en-US" sz="140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400" dirty="0" smtClean="0">
                <a:sym typeface="Calibri"/>
              </a:rPr>
              <a:t>ключевым </a:t>
            </a:r>
            <a:r>
              <a:rPr lang="ru-RU" sz="1400" dirty="0">
                <a:sym typeface="Calibri"/>
              </a:rPr>
              <a:t>словом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throws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что наша функция умеет его бросать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98679" y="4410841"/>
            <a:ext cx="457048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FileNotFoundException(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throw eheheheh!"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414614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Точно такое же правило относится и к функциям, внутри которых вызываются бросающие функции: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888" y="5777183"/>
            <a:ext cx="434606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49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/>
      <p:bldP spid="9" grpId="0"/>
      <p:bldP spid="8" grpId="0" animBg="1"/>
      <p:bldP spid="11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Собственные исключения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169095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Научимся создавать свои типы исключений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044925" y="1486584"/>
            <a:ext cx="3877985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static final float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MAX_WEIGHT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weight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3071071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При создании кота может возникнуть ошибка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3438960"/>
            <a:ext cx="97262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Обычно, в такой ситуации мы могли бы обойтись стандартными исключениями из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Java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но создание своего собственного позволит явно отличать его от других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564022" y="4022292"/>
            <a:ext cx="483978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CatCreationException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RuntimeException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CatCreationException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message)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(message)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CatCreationException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cause)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cause)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717636" y="5467854"/>
            <a:ext cx="653255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(weight &gt;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MAX_WEIGHT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CatCreationException(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cat is too fat with weight: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weight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(weight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CatCreationException(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cat has negative weight!"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weight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5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Обработка исключений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169095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Как же всё-таки не крашить программу при бросании исключения?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852586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Для обработки исключения в языке есть конструкция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try-catch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82853" y="2374812"/>
            <a:ext cx="780213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dangerousFunction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IllegalArgumentException(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"I'll crash your program!"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dangerousFunction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(RuntimeException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"Dangerous function thrown an exception with text: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ex.getMessage())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296692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 блоке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try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пишется код, способный бросить исключение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619279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При броске, исключение летит наружу по стеку вызовов (</a:t>
            </a:r>
            <a:r>
              <a:rPr lang="ru-RU" sz="1400" i="1" dirty="0" smtClean="0">
                <a:ea typeface="+mj-ea"/>
                <a:cs typeface="+mj-cs"/>
                <a:sym typeface="Calibri"/>
              </a:rPr>
              <a:t>раскручивает стек вызовов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946732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Если его никто не поймает, то оно вылетит за пределы точки входа и вызовет экстренное завершение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6" y="5398925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Чтобы поймать исключение, к блоку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добавляется блок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catch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в котором указывается ловимый тип (или общий предок)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895077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Внутри блока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catch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реализуется обработка пойманного исключения, также тут доступен его объект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145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1" grpId="0"/>
      <p:bldP spid="12" grpId="0"/>
      <p:bldP spid="16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Обработка исключений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169095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Обработчиков может быть несколько: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4365414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 таком случае будет вызван </a:t>
            </a:r>
            <a:r>
              <a:rPr lang="ru-RU" sz="1400" i="1" dirty="0" smtClean="0">
                <a:ea typeface="+mj-ea"/>
                <a:cs typeface="+mj-cs"/>
                <a:sym typeface="Calibri"/>
              </a:rPr>
              <a:t>только первый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подходящий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2" y="5297326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Если исключение поймано, то исполнение кода продолжается после конструкции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try-catch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5633" y="1633397"/>
            <a:ext cx="9956572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dangerousFunction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(IllegalArgumentException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knew it! The function threw IllegalArgumentException"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(RuntimeException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"That's weird, it threw some other kind of RuntimeException"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"That shouldn't happen, dangerousFunction doesn't specify checked exceptions using throws keyword"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(Throwable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"What is going on inside that function?! Does it try to break the JVM somehow?"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"Congratulations! We survived the exception attack! But at what cost?"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52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Несколько типов в одном </a:t>
            </a:r>
            <a:r>
              <a:rPr lang="en-US" dirty="0" smtClean="0">
                <a:latin typeface="Consolas" panose="020B0609020204030204" pitchFamily="49" charset="0"/>
              </a:rPr>
              <a:t>catch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22982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Иногда для разных типов исключений нужна одинаковая обработка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4741" y="5953108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Тогда будут пойманы только они, а переменная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ex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будет иметь тип их ближайшего общего предка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66299" y="4433806"/>
            <a:ext cx="4903907" cy="9002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dangerousFunction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(IllegalArgumentException | IllegalStateException ex)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"Exception caught: "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ex.getMessage())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02180" y="1718637"/>
            <a:ext cx="5032147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dangerousFunction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(IllegalArgumentException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"Exception caught: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ex.getMessage())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(IllegalStateException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"Exception caught: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ex.getMessage())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4741" y="3518776"/>
            <a:ext cx="103905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Вместо того, чтобы ловить общего предка вместе со всеми другими наследниками,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можно просто перечислить оба типа в одном блоке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catch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310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5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Повторное бросание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22982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Из блока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catch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можно бросить новое исключение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2172" y="3934924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Также, можно повторно бросить и само пойманное исключение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86458" y="1886928"/>
            <a:ext cx="4262705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NullPointerException(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(NullPointerException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"outer"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(RuntimeException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ex.printStackTrace()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06" y="2256630"/>
            <a:ext cx="4896533" cy="87642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8506" y="4485442"/>
            <a:ext cx="564770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NullPointerException(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(NullPointerException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"NullPointerException caught but rethrown"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throw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(RuntimeException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ex.printStackTrace()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29" y="5044572"/>
            <a:ext cx="411537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4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finally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22982"/>
            <a:ext cx="97262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Существует ещё один блок –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finally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7" y="4192298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Он будет вызван последним </a:t>
            </a:r>
            <a:r>
              <a:rPr lang="ru-RU" sz="1400" i="1" dirty="0" smtClean="0">
                <a:ea typeface="+mj-ea"/>
                <a:cs typeface="+mj-cs"/>
                <a:sym typeface="Calibri"/>
              </a:rPr>
              <a:t>всегда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несмотря на то, было исключение или нет, поймано оно или не поймано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6457" y="2511417"/>
            <a:ext cx="3954929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 is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readTextFromStream(is)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is.close()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7" y="5666961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Сам же блок не ловит исключений, необработанные исключения после выполнения этого блока полетят дальше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7" y="4786301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Используется он для того, чтобы освободить взятый ресурс: открытый файл, интернет-соединение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Проблема с </a:t>
            </a:r>
            <a:r>
              <a:rPr lang="en-US" dirty="0" smtClean="0">
                <a:latin typeface="Consolas" panose="020B0609020204030204" pitchFamily="49" charset="0"/>
              </a:rPr>
              <a:t>finally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6455" y="1319851"/>
            <a:ext cx="3954929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 is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readTextFromStream(is)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is.close()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2535683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А если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close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сам бросит исключение? Тогда изначальное исключение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“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потеряется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”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3" y="3732557"/>
            <a:ext cx="3954929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 is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readTextFromStream(is)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is.close()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do nothing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3026302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Можно попытаться поймать и заигнорить все побочные исключения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5930246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Терять информацию – неправильно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451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 иерархии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2440444"/>
            <a:ext cx="392286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 color)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abstract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775" y="4039949"/>
            <a:ext cx="4769254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Math.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45355" y="4039949"/>
            <a:ext cx="4346062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corner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corner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5355" y="904240"/>
            <a:ext cx="505138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.getX()) *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-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.getX()) *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.getY())) /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0775" y="1192776"/>
            <a:ext cx="152477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enum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0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try-with-resources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1420442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Для правильного закрытия ресурсов есть специальная конструкция – </a:t>
            </a:r>
            <a:r>
              <a:rPr lang="en-US" sz="1400" dirty="0" smtClean="0">
                <a:latin typeface="Consolas" panose="020B0609020204030204" pitchFamily="49" charset="0"/>
              </a:rPr>
              <a:t>try-with-resources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3703647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Гарантируется, что в после выполнения блока все ресурсы будут освобождены вызовом их метода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close()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3152893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После слова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в скобках перечисляются через точку с запятой все ресурсы, которые </a:t>
            </a:r>
            <a:r>
              <a:rPr lang="ru-RU" sz="1400" dirty="0">
                <a:sym typeface="Calibri"/>
              </a:rPr>
              <a:t>используются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в этом блоке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37149" y="1971195"/>
            <a:ext cx="4493538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(InputStream is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readTextFromStream(is)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4" y="4710411"/>
            <a:ext cx="103905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Если при брошенном исключении при освобождении ресурсов вылетело ещё одно, то оно будет проигнорировано и добавлено в массив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suppressed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у изначального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234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AutoCloseable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1420442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Для использования ресурса с конструкцией </a:t>
            </a:r>
            <a:r>
              <a:rPr lang="en-US" sz="1400" dirty="0">
                <a:latin typeface="Consolas" panose="020B0609020204030204" pitchFamily="49" charset="0"/>
              </a:rPr>
              <a:t>try-with-resources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он должен реализовывать интерфейс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AutoClosable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: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3152893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Например: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83533" y="2028834"/>
            <a:ext cx="2800767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AutoCloseable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0775" y="3583433"/>
            <a:ext cx="4724370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Resource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AutoCloseable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FileNotFoundException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FileNotFoundException()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"closing failed"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(Resource res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Resource())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res.die()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(FileNotFoundException ex)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ex.printStackTrace()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63" y="4454007"/>
            <a:ext cx="43916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Гарантии исключений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1420442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При реализации метода класса стоит задуматься о том, какие гарантии безопасности исключений он даёт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2244419"/>
            <a:ext cx="103905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b="1" dirty="0" smtClean="0">
                <a:ea typeface="+mj-ea"/>
                <a:cs typeface="+mj-cs"/>
                <a:sym typeface="Calibri"/>
              </a:rPr>
              <a:t>Сильные гарантии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– при выбросе исключения из метода, объект останется в том же корректном состоянии, как если бы этот метод не был вызван вообще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3283839"/>
            <a:ext cx="103905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b="1" dirty="0" smtClean="0">
                <a:ea typeface="+mj-ea"/>
                <a:cs typeface="+mj-cs"/>
                <a:sym typeface="Calibri"/>
              </a:rPr>
              <a:t>Слабые гарантии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– при выбросе исключения из метода, объект остаться в изменённом,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но обязательно корректном состоянии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5" y="4355898"/>
            <a:ext cx="103905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/>
              <a:t>Если таких гарантий дать не удаётся и объект всегда становится невалидным при бросании исключения,</a:t>
            </a:r>
          </a:p>
          <a:p>
            <a:pPr algn="ctr" hangingPunct="0"/>
            <a:r>
              <a:rPr lang="ru-RU" sz="1400" dirty="0" smtClean="0"/>
              <a:t>то можно гарантировать хотя бы отсутствие утечек ресурсов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88634" y="5433528"/>
            <a:ext cx="103905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/>
              <a:t>В худшем случае, может не быть вообще никаких гарантий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37868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иерархии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1900" y="1368584"/>
            <a:ext cx="540404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Circle circle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 = (Triangle)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{circle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findShapeWithMaxArea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findShapeWithMaxArea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(Shape[]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NEGATIVE_INFINITY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shape.getArea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77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обрабатывать ошибки?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пример: нужно прочитать текст из файла и вывести его на экран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7692" y="2408521"/>
            <a:ext cx="47724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file_text =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"texts/testfile.txt"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.println(file_text)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6226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Условно, решение может выглядеть вот так: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64328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что делать, если файла с таким именем не существует?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98599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в таком случае должна делать функция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readFile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89" y="4810066"/>
            <a:ext cx="434766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file_path)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ru-RU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Ошибка! А что делать то?!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file.read()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22" grpId="0"/>
      <p:bldP spid="23" grpId="0"/>
      <p:bldP spid="2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обрабатывать ошибки?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Попытаемся разрулить ситуацию самостоятельно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839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Давайте возвращать пустой результат при ошибке: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89" y="2657993"/>
            <a:ext cx="434766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file_path)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file.read()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42997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Снаружи будет невозможно отличить, ошибка это, или просто пустой файл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10264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Тогда, воспользуемся особенностью ссылочных переменных и вернём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758085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Уже лучше, но что если файл существует и мы столкнулись с ошибкой доступа?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тоже вернём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то снаружи будет невозможно определить причину ошибки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401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обрабатывать ошибки?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Поступим как в </a:t>
            </a:r>
            <a:r>
              <a:rPr lang="ru-RU" sz="1600" dirty="0" smtClean="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языке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C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возвращая из функции код ошибки,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результат будем принимать с помощью аргументов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60587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Использование функции теперь выглядит как-то так: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75488" y="1938087"/>
            <a:ext cx="5416868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file_path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result)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...???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result.append(file.read())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376" y="3986158"/>
            <a:ext cx="5109091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file_text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error_code =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"texts/testfile.txt"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file_text)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"File not found"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.println(file_text)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613663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если в аргумент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result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передали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null?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25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обрабатывать ошибки?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12085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если в аргумент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result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передали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50596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Наш придуманный механизм обработки ошибок теперь тоже требует обработки ошибок: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83127" y="4216603"/>
            <a:ext cx="580158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file_text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error_code =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"texts/testfile.txt"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file_text)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"File not found"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"null pointer error"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???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!=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"Some unknown error with code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error_code)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.println(file_text)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7015" y="2053370"/>
            <a:ext cx="5493812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file_path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result)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...???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result.append(file.read())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01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обрабатывать ошибки?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12085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Можем ограничить и конкретизировать виды ошибок с помощью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enum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39855" y="1676012"/>
            <a:ext cx="6340197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file_path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result)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(file_path))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NullPointerError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...???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result.append(file.read())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27200" y="2183842"/>
            <a:ext cx="1877437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enum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NullPointerError</a:t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26409" y="3845033"/>
            <a:ext cx="571502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file_text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ReadFileStatus error_code =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readFile1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"texts/testfile.txt"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file_text)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== ReadFileStatus.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"File not found"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(error_code == ReadFileStatus.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NullPointerError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"null pointer error"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???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.println(file_text)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618336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это всё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ужасно и неудобно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.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45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28928</TotalTime>
  <Words>1753</Words>
  <Application>Microsoft Office PowerPoint</Application>
  <PresentationFormat>Широкоэкранный</PresentationFormat>
  <Paragraphs>239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1528</cp:revision>
  <dcterms:created xsi:type="dcterms:W3CDTF">2020-10-11T07:52:54Z</dcterms:created>
  <dcterms:modified xsi:type="dcterms:W3CDTF">2022-02-07T11:49:53Z</dcterms:modified>
</cp:coreProperties>
</file>