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338" r:id="rId2"/>
    <p:sldId id="366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5B6166"/>
    <a:srgbClr val="FEFEFE"/>
    <a:srgbClr val="CC7832"/>
    <a:srgbClr val="015DAC"/>
    <a:srgbClr val="FF6E67"/>
    <a:srgbClr val="FB2A38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02/14/2022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09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624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76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924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6069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1520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46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152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9230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936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557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6613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865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224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3484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9318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823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7386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38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51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19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70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578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>
                <a:latin typeface="Helvetica" pitchFamily="2" charset="0"/>
              </a:rPr>
              <a:t>Лекция </a:t>
            </a:r>
            <a:r>
              <a:rPr lang="ru-RU" sz="2000" smtClean="0">
                <a:latin typeface="Helvetica" pitchFamily="2" charset="0"/>
              </a:rPr>
              <a:t>10</a:t>
            </a:r>
          </a:p>
          <a:p>
            <a:r>
              <a:rPr lang="ru-RU" sz="2800" smtClean="0">
                <a:latin typeface="Helvetica" pitchFamily="2" charset="0"/>
              </a:rPr>
              <a:t>Логирование и дженерики</a:t>
            </a:r>
          </a:p>
          <a:p>
            <a:r>
              <a:rPr lang="ru-RU" sz="3600" smtClean="0">
                <a:latin typeface="Helvetica" pitchFamily="2" charset="0"/>
              </a:rPr>
              <a:t>Программирование на языке </a:t>
            </a:r>
            <a:r>
              <a:rPr lang="en-US" sz="3600" smtClean="0">
                <a:latin typeface="Helvetica" pitchFamily="2" charset="0"/>
              </a:rPr>
              <a:t>Java</a:t>
            </a:r>
            <a:endParaRPr lang="ru-RU" sz="3600" smtClean="0">
              <a:latin typeface="Helvetica" pitchFamily="2" charset="0"/>
            </a:endParaRPr>
          </a:p>
          <a:p>
            <a:endParaRPr lang="ru-RU" sz="2400">
              <a:latin typeface="Helvetica" pitchFamily="2" charset="0"/>
            </a:endParaRPr>
          </a:p>
          <a:p>
            <a:r>
              <a:rPr lang="ru-RU" sz="2400">
                <a:latin typeface="Helvetica" pitchFamily="2" charset="0"/>
              </a:rPr>
              <a:t>Роман Гуров</a:t>
            </a:r>
          </a:p>
          <a:p>
            <a:r>
              <a:rPr lang="ru-RU" sz="1600">
                <a:latin typeface="Helvetica" pitchFamily="2" charset="0"/>
              </a:rPr>
              <a:t>ВШЭ БИ 2021</a:t>
            </a:r>
          </a:p>
          <a:p>
            <a:endParaRPr lang="ru-RU" sz="36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Формат сообщения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2611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К сообщению лога добавляется ещё куча информации о времени, месте, и многом другом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1856370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Кто за это отвечает?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2257498"/>
            <a:ext cx="1066908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Перед отправкой сообщения в пункт назначения,</a:t>
            </a:r>
          </a:p>
          <a:p>
            <a:pPr algn="ctr" hangingPunct="0"/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превращает его в строку с помощью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форматировщика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наследника </a:t>
            </a:r>
            <a:r>
              <a:rPr lang="en-US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java.util.logging.Formatter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3377128"/>
            <a:ext cx="1066908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SimpleFormatter</a:t>
            </a:r>
            <a:r>
              <a:rPr lang="en-US" sz="1400" smtClean="0">
                <a:ea typeface="+mj-ea"/>
                <a:cs typeface="+mj-cs"/>
                <a:sym typeface="Calibri"/>
              </a:rPr>
              <a:t> – </a:t>
            </a:r>
            <a:r>
              <a:rPr lang="ru-RU" sz="1400" smtClean="0">
                <a:ea typeface="+mj-ea"/>
                <a:cs typeface="+mj-cs"/>
                <a:sym typeface="Calibri"/>
              </a:rPr>
              <a:t>простой </a:t>
            </a:r>
            <a:r>
              <a:rPr lang="ru-RU" sz="1400" err="1" smtClean="0">
                <a:ea typeface="+mj-ea"/>
                <a:cs typeface="+mj-cs"/>
                <a:sym typeface="Calibri"/>
              </a:rPr>
              <a:t>человекочитаемый</a:t>
            </a:r>
            <a:r>
              <a:rPr lang="ru-RU" sz="1400" smtClean="0">
                <a:ea typeface="+mj-ea"/>
                <a:cs typeface="+mj-cs"/>
                <a:sym typeface="Calibri"/>
              </a:rPr>
              <a:t> вид (можно конфигурировать)</a:t>
            </a:r>
            <a:endParaRPr lang="en-US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err="1" smtClean="0">
                <a:latin typeface="Consolas" panose="020B0609020204030204" pitchFamily="49" charset="0"/>
                <a:sym typeface="Calibri"/>
              </a:rPr>
              <a:t>XMLFormatter</a:t>
            </a:r>
            <a:r>
              <a:rPr lang="en-US" sz="1400" smtClean="0">
                <a:sym typeface="Calibri"/>
              </a:rPr>
              <a:t> –</a:t>
            </a:r>
            <a:r>
              <a:rPr lang="ru-RU" sz="1400" smtClean="0">
                <a:sym typeface="Calibri"/>
              </a:rPr>
              <a:t> формат </a:t>
            </a:r>
            <a:r>
              <a:rPr lang="en-US" sz="1400" smtClean="0">
                <a:sym typeface="Calibri"/>
              </a:rPr>
              <a:t>XML</a:t>
            </a:r>
            <a:r>
              <a:rPr lang="ru-RU" sz="1400" smtClean="0">
                <a:sym typeface="Calibri"/>
              </a:rPr>
              <a:t>, удобный для обработки машиной</a:t>
            </a:r>
            <a:endParaRPr lang="en-US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3010554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Таких имеется два: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7546" y="4791488"/>
            <a:ext cx="535274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"MyProg.log"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fileHandler.setFormatter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SimpleFormatter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92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1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Настройка логирования через файл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73331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Не обязательно прописывать все настройки логгера прямо в коде, удобно делать это через отдельный конфигурационный файл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1871103"/>
            <a:ext cx="6083717" cy="44550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ru.hse.lecture10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java.util.logging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MyHotNewClass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started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randomFailingAlgorithm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SEVERE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caught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Finished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successfully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randomFailingAlgorithm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Generated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{0}"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randomNumber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phase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03127" y="3166008"/>
            <a:ext cx="418576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To use this config start JVM with parameter: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-Djava.util.logging.config.file=logging.properties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.level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ALL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.handlers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java.util.logging.ConsoleHandler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java.util.logging.ConsoleHandler.level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ALL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992958" y="2889011"/>
            <a:ext cx="360609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smtClean="0">
                <a:latin typeface="Helvetica" pitchFamily="2" charset="0"/>
                <a:ea typeface="+mj-ea"/>
                <a:cs typeface="+mj-cs"/>
                <a:sym typeface="Calibri"/>
              </a:rPr>
              <a:t>Файл </a:t>
            </a:r>
            <a:r>
              <a:rPr lang="en-US" sz="120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logging.properties</a:t>
            </a:r>
            <a:r>
              <a:rPr lang="ru-RU" sz="120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2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456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Финал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01040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А какой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 писал нам сообщения всё это время? Мы ведь его не создавали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51727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На самом деле, у логгеров есть иерархия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51311"/>
            <a:ext cx="107667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После передачи сообщения своим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хэндлерам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, логгер начинает передавать их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хэндлерам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 своего родителя,</a:t>
            </a:r>
          </a:p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потом родителя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родителя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, и так по цепочке до самого конца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344818"/>
            <a:ext cx="107667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Родитель – ближайший существующий логгер, имеющий более общее имя:</a:t>
            </a:r>
          </a:p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ru.hse.lecture10.MyHotNewClass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sym typeface="Calibri"/>
              </a:rPr>
              <a:t>ru.hse.lecture10</a:t>
            </a:r>
            <a:r>
              <a:rPr lang="en-US" sz="1400" dirty="0" smtClean="0">
                <a:latin typeface="Helvetica" pitchFamily="2" charset="0"/>
                <a:sym typeface="Calibri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sym typeface="Calibri"/>
              </a:rPr>
              <a:t>ru.hse</a:t>
            </a:r>
            <a:r>
              <a:rPr lang="en-US" sz="1400" dirty="0" smtClean="0">
                <a:latin typeface="Helvetica" pitchFamily="2" charset="0"/>
                <a:sym typeface="Calibri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sym typeface="Calibri"/>
              </a:rPr>
              <a:t>ru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976716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мы не создавали никаких логгеров с такими именами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493590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 каждой программе создается корневой логгер, имеющий название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""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(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пустая строка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)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86317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Собственно, он подходит как родитель вообще для всех (но в последнюю очередь по цепочке!)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79044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По-умолчанию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, ему автоматически привязан </a:t>
            </a:r>
            <a:r>
              <a:rPr lang="en-US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ConsoleHandler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, и именно этот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нам всё и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логировал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48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Дженерики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26342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Пусть, мы создаём структуру данных «Двоичное дерево поиска» и для этого храним данные в узлах</a:t>
            </a:r>
            <a:r>
              <a:rPr lang="en-US" sz="140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84477" y="1575997"/>
            <a:ext cx="179889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869622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Или, ищем минимум в массиве: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0209" y="3270310"/>
            <a:ext cx="4647426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minElement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min.compareTo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[i]) 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065404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Как избежать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копипасты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 кода, если нужно реализовать тот же самый алгоритм для другого типа данных?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957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3" grpId="0"/>
      <p:bldP spid="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Принимаем всех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440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Как избежать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копипасты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 кода, если нужно </a:t>
            </a:r>
            <a:r>
              <a:rPr lang="ru-RU" sz="1400">
                <a:latin typeface="Helvetica" pitchFamily="2" charset="0"/>
                <a:sym typeface="Calibri"/>
              </a:rPr>
              <a:t>реализовать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 тот же самый алгоритм для другого типа данных?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48527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На первый взгляд, можно попробовать заменить тип на 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Object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и таким образом принимать любые объекты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67364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использование станет неудобным: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4097" y="2775139"/>
            <a:ext cx="4339650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rootNode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rootNode.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rootNode.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/*...*/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73618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Вот бы можно было бы задать тип как параметр для метода или класса, чтобы просто выбирать используемый тип данных…</a:t>
            </a:r>
            <a:endParaRPr lang="ru-RU" sz="14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009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Дженерики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9440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Именно это и делают </a:t>
            </a:r>
            <a:r>
              <a:rPr lang="ru-RU" sz="1400" i="1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дженерики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, которые также носят название </a:t>
            </a:r>
            <a:r>
              <a:rPr lang="ru-RU" sz="14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параметризованные типы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52432" y="2002415"/>
            <a:ext cx="526297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minElement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min.compareTo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[i]) 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077113"/>
            <a:ext cx="107667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Вместо конкретного типа можно объявить и использовать некоторую типовую переменную,</a:t>
            </a:r>
          </a:p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вместо которой может быть подставлен любой тип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905039"/>
            <a:ext cx="107667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Как с ними вообще работать – узнаем позже</a:t>
            </a:r>
            <a:endParaRPr lang="ru-RU" sz="1400" i="1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528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Ограничения </a:t>
            </a:r>
            <a:r>
              <a:rPr lang="ru-RU" err="1" smtClean="0"/>
              <a:t>дженериков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813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дженерики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распространяется ряд ограничений: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7365" y="2658363"/>
            <a:ext cx="341311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intArrayNode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NOT GOOD!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tenNode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NOT GOOD!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13732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Значение параметра может быть только ссылочным типом,</a:t>
            </a:r>
            <a:endParaRPr lang="en-US" sz="160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нельзя использовать примитивный тип </a:t>
            </a:r>
            <a:endParaRPr lang="ru-RU" sz="1600" i="1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893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передать объект или численное значение тоже не выйдет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824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Optional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427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Рассмотрим простой пример класса, использующего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2742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умеет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опционально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хранить объект некоторого типа,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есть, может хранить и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пустое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значение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8908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Посмотрев на переменную ссылочного типа, нельзя сказать, предусматривает она значение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 нет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501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зачем, если у ссылочных переменных и так есть значение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?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05872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Всегда проверять переменную на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лень, что рано или поздно приводит нас к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NullPointerException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9083" y="5412163"/>
            <a:ext cx="584967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text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"some text"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Optional&lt;String&gt; optionalText = Optional.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"more text"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73544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Отдельный тип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позволяет легко отличать обычную ссылку от потенциально отсутствующей: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116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  <p:bldP spid="3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Optional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427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позволяет писать код без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if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’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ов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98681" y="2104366"/>
            <a:ext cx="4570482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Optional&lt;String&gt; optionalText = Optional.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"more text"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optionalText.ifPresent(System.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890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println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будет вызван только если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значение присутствует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06884" y="3442994"/>
            <a:ext cx="210185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s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??? */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 !=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06601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 бы это выглядело с ручной проверкой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6858" y="5688745"/>
            <a:ext cx="4108817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value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optionalText.orElse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74086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предоставление значения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по-умолчанию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на случай его отсутствия: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494546" y="5688745"/>
            <a:ext cx="3416320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s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??? 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s =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38109" y="5427137"/>
            <a:ext cx="432919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Аналог без 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Optional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:</a:t>
            </a:r>
            <a:endParaRPr lang="ru-RU" sz="11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234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5" grpId="0" animBg="1"/>
      <p:bldP spid="13" grpId="0"/>
      <p:bldP spid="6" grpId="0" animBg="1"/>
      <p:bldP spid="15" grpId="0"/>
      <p:bldP spid="14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Объявление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427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Посмотрим, как объявлять свои дженерики на примере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0904" y="2319810"/>
            <a:ext cx="5186035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class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Objects.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requireNonNull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Optional&lt;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Optional&lt;&gt;(value)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NoSuchElementException(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 value present"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73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Логирование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Логирование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(рус.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журналирование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 – автоматическая запись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хронологическом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порядке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информации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 </a:t>
            </a:r>
            <a:r>
              <a:rPr lang="ru-RU" sz="1600" dirty="0" smtClean="0">
                <a:latin typeface="Helvetica" pitchFamily="2" charset="0"/>
                <a:sym typeface="Calibri"/>
              </a:rPr>
              <a:t>событиях,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происходящих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рамках какого-либо процесса с некоторым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объектом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2336978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Печать исключения на экран уже предоставляет нам некоторую информацию о произошедшей ошибке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3054221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Стек вызовов исключения позволяет локализовать конкретное место возникновения ошибки,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не дает никакой информации о том, что происходило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до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этой самой ошибки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4017685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Хочется иметь некоторый протокол событий, которые происходили в программе,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в будущем всегда была возможность проанализировать процесс исполнения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311" y="4981149"/>
            <a:ext cx="423921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Объявление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34075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параметризации класса параметры нужно перечислить после его имени в угловых скобках через запятую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0483" y="1655411"/>
            <a:ext cx="2646878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class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35353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требуется ограничить параметр, то можно потребовать наследования другого класса или реализации интерфейса с помощью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extends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67711" y="4328850"/>
            <a:ext cx="6032421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class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altLang="ru-RU" sz="1100" dirty="0">
                <a:solidFill>
                  <a:srgbClr val="507874"/>
                </a:solidFill>
                <a:latin typeface="Consolas" panose="020B0609020204030204" pitchFamily="49" charset="0"/>
              </a:rPr>
              <a:t>T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BaseClass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&amp; Interface1 &amp;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Interface2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21927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Заметьте, не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implements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381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Объявление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2442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Тип </a:t>
            </a:r>
            <a:r>
              <a:rPr lang="en-US" sz="16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использовать для объявления поля, возвращаемого значения метода,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параметра метода или локальной переменной в теле метода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0904" y="1340755"/>
            <a:ext cx="5186035" cy="38164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class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requireNonNull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&lt;&gt;(value)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NoSuchElementException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present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33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Объявление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7606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-параметр класса используется для параметризации экземпляров,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поэтому он не доступен статическим полям и методам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7289" y="3504482"/>
            <a:ext cx="3493264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&lt;&gt;(value)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66338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 можно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параметризовать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отдельно от класса, объявив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-параметры перед возвращаемым типом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94842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этом методе параметр </a:t>
            </a:r>
            <a:r>
              <a:rPr lang="en-US" sz="16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уже свой собственный, не связанный с тем </a:t>
            </a:r>
            <a:r>
              <a:rPr lang="en-US" sz="16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Calibri"/>
              </a:rPr>
              <a:t>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что есть у класса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734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Использование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8652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Наш конкретный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имеет публичных конструкторов,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экземпляры создаются из статических фабричных методов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63970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методов компилятор сам по типу аргумента определит тип их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-параметров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59934" y="1894403"/>
            <a:ext cx="6647974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maybeNull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ofNullable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1471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можно указать и явно, например, если преобразуем к интерфейсу: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98406" y="3753265"/>
            <a:ext cx="6571030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optionalCharSeq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ofNullable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40205" y="5429541"/>
            <a:ext cx="4339650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Optional&lt;String&gt; newOptional =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Optional&lt;&gt;(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9986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Будь конструктор публичный, вызвать его можно было бы так: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77366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Пустые угловые скобки называются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diamond operator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тип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дженерика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будет определен по типу в начале строки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24404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можно указать тип во вторых скобках и явно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213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3" grpId="0" animBg="1"/>
      <p:bldP spid="8" grpId="0"/>
      <p:bldP spid="7" grpId="0" animBg="1"/>
      <p:bldP spid="9" grpId="0" animBg="1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Тонкости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8652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Дженерики тупее, чем кажется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250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компиляции в байт-код вместо них тупо подставляется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20217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Вся магия происходит в том месте, где класс используется: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44928" y="2579200"/>
            <a:ext cx="3877985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value1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optional.orElse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value2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33825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Компилятор, зная, что в типе указан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String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запретит нам передавать в методы не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String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и автоматически преобразует возвращаемые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Object’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ы 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String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97688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это обман и все методы на самом деле всё ещё принимают и возвращают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Obj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ct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вместо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46622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Увидеть реальную сущность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дженериков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можно просто убрав угловые скобки: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91039" y="5054700"/>
            <a:ext cx="4185761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value1 = 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optional.orElse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value2 = 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optional.get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598518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Вот теперь видим правду, это тот же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Object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удобной обёртке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64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5" grpId="0"/>
      <p:bldP spid="4" grpId="0" animBg="1"/>
      <p:bldP spid="17" grpId="0"/>
      <p:bldP spid="18" grpId="0"/>
      <p:bldP spid="19" grpId="0"/>
      <p:bldP spid="5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Ещё ограничения </a:t>
            </a:r>
            <a:r>
              <a:rPr lang="ru-RU" dirty="0" err="1" smtClean="0">
                <a:latin typeface="+mn-lt"/>
              </a:rPr>
              <a:t>дженериков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8652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Дженерики тупее, чем кажется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250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компиляции в байт-код вместо них тупо подставляется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243272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это означает, что в телах методов параметрический тип не особо то и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поиспользуешь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ведь он есть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350965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именно, с параметрическим типом запрещено делать следующее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6728" y="4084002"/>
            <a:ext cx="1954381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5597072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создавать экземпляр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класса-параметра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sym typeface="Calibri"/>
              </a:rPr>
              <a:t>создавать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массив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c </a:t>
            </a:r>
            <a:r>
              <a:rPr lang="ru-RU" sz="1600" dirty="0" smtClean="0">
                <a:latin typeface="Helvetica" pitchFamily="2" charset="0"/>
                <a:sym typeface="Calibri"/>
              </a:rPr>
              <a:t>классом-параметром</a:t>
            </a:r>
            <a:endParaRPr lang="en-US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использовать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проверку </a:t>
            </a:r>
            <a:r>
              <a:rPr lang="ru-RU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instanceof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с ним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3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Логирование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Самый простой способ это сделать – использовать </a:t>
            </a:r>
            <a:r>
              <a:rPr lang="ru-RU" sz="1600" dirty="0">
                <a:latin typeface="Helvetica" pitchFamily="2" charset="0"/>
                <a:sym typeface="Calibri"/>
              </a:rPr>
              <a:t>в </a:t>
            </a:r>
            <a:r>
              <a:rPr lang="ru-RU" sz="1600" dirty="0" smtClean="0">
                <a:latin typeface="Helvetica" pitchFamily="2" charset="0"/>
                <a:sym typeface="Calibri"/>
              </a:rPr>
              <a:t>коде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каждом желаемом месте</a:t>
            </a:r>
          </a:p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System.out.println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 соответствующим сообщением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258285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это не гибко – даже банальное добавление времени к каждой записи лога потребует от разработчика дописывать его к каждой из них руками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553243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 как все пожелания для </a:t>
            </a:r>
            <a:r>
              <a:rPr lang="ru-RU" sz="16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логирования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примерно стандартны,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предоставляет своё готовое решение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35015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связанные с этим классы лежат в пакете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java.util.logging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52842" y="5186421"/>
            <a:ext cx="2262158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ru.hse.lecture10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java.util.logging.*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6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Logger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Основное класс –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Logger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133589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Получить объект этого класса можно вызовом статичного метода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Logger.getLogger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(&lt;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имя логгера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7574" y="2767273"/>
            <a:ext cx="7032694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ru.hse.lecture10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java.util.logging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MyHotNewClass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MyHotNewClass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636644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Стандартная практика – каждый класс заводит свой собственный логгер и хранит его</a:t>
            </a:r>
          </a:p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в приватном финальном статическом поле</a:t>
            </a:r>
            <a:endParaRPr lang="ru-RU" sz="16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8848436" y="3251200"/>
            <a:ext cx="1089891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578109" y="2856491"/>
            <a:ext cx="2484582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05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getName()</a:t>
            </a:r>
            <a:r>
              <a:rPr lang="en-US" sz="105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050" smtClean="0">
                <a:latin typeface="Helvetica" pitchFamily="2" charset="0"/>
                <a:ea typeface="+mj-ea"/>
                <a:cs typeface="+mj-cs"/>
                <a:sym typeface="Calibri"/>
              </a:rPr>
              <a:t>вернёт</a:t>
            </a:r>
            <a:endParaRPr lang="en-US" sz="105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en-US" sz="105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"ru.hse.lecture10.MyHotNewClass"</a:t>
            </a:r>
            <a:endParaRPr lang="ru-RU" sz="1050" smtClean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5606452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как им пользоваться?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885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Логирование с помощью </a:t>
            </a:r>
            <a:r>
              <a:rPr lang="en-US" smtClean="0"/>
              <a:t>Logger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Основной метод объекта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Logger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log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2062" y="2046058"/>
            <a:ext cx="6083717" cy="12234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Logger.</a:t>
            </a:r>
            <a:r>
              <a:rPr kumimoji="0" lang="ru-RU" altLang="ru-RU" sz="105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.log(Level.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logs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itself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91" y="3822351"/>
            <a:ext cx="4001058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5402402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log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принимает уровень важности сообщения и его текст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144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Уровни </a:t>
            </a:r>
            <a:r>
              <a:rPr lang="en-US" smtClean="0"/>
              <a:t>“</a:t>
            </a:r>
            <a:r>
              <a:rPr lang="ru-RU" smtClean="0"/>
              <a:t>важности</a:t>
            </a:r>
            <a:r>
              <a:rPr lang="en-US" smtClean="0"/>
              <a:t>”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Логгер позволяет разделить все сообщения по уровню необходимости их отображения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5488" y="412794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SEVERE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предназначен для серьезных ошибок, очевидно важнее всех остальных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42747" y="1872890"/>
            <a:ext cx="108234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SEVERE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FINEST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5487" y="45933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INFO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просто информация о чём-то, явно менее важна, чем предупреждение или ошибка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5486" y="505868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FINE</a:t>
            </a:r>
            <a:r>
              <a:rPr lang="ru-RU" sz="1600" smtClean="0">
                <a:ea typeface="+mj-ea"/>
                <a:cs typeface="+mj-cs"/>
                <a:sym typeface="Calibri"/>
              </a:rPr>
              <a:t> и ниже – для очень подробных деталей, которые обычно вообще не хотелось бы видеть</a:t>
            </a:r>
            <a:endParaRPr lang="ru-RU" sz="16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593537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Логгер</a:t>
            </a:r>
            <a:r>
              <a:rPr lang="en-US" sz="160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можно настроить </a:t>
            </a:r>
            <a:r>
              <a:rPr lang="ru-RU" sz="1600" i="1" smtClean="0">
                <a:latin typeface="Helvetica" pitchFamily="2" charset="0"/>
                <a:ea typeface="+mj-ea"/>
                <a:cs typeface="+mj-cs"/>
                <a:sym typeface="Calibri"/>
              </a:rPr>
              <a:t>игнорировать сообщения</a:t>
            </a:r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, уровень которых </a:t>
            </a:r>
            <a:r>
              <a:rPr lang="ru-RU" sz="1600" i="1" smtClean="0">
                <a:latin typeface="Helvetica" pitchFamily="2" charset="0"/>
                <a:ea typeface="+mj-ea"/>
                <a:cs typeface="+mj-cs"/>
                <a:sym typeface="Calibri"/>
              </a:rPr>
              <a:t>ниже</a:t>
            </a:r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 некоторого заданного</a:t>
            </a:r>
            <a:endParaRPr lang="ru-RU" sz="16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650182" y="1872890"/>
            <a:ext cx="0" cy="18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 rot="5400000">
            <a:off x="6086919" y="2653874"/>
            <a:ext cx="138043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050" smtClean="0">
                <a:ea typeface="+mj-ea"/>
                <a:cs typeface="+mj-cs"/>
                <a:sym typeface="Calibri"/>
              </a:rPr>
              <a:t>Убывание важности</a:t>
            </a:r>
          </a:p>
        </p:txBody>
      </p:sp>
    </p:spTree>
    <p:extLst>
      <p:ext uri="{BB962C8B-B14F-4D97-AF65-F5344CB8AC3E}">
        <p14:creationId xmlns:p14="http://schemas.microsoft.com/office/powerpoint/2010/main" val="3809945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8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Уровни </a:t>
            </a:r>
            <a:r>
              <a:rPr lang="en-US" smtClean="0"/>
              <a:t>“</a:t>
            </a:r>
            <a:r>
              <a:rPr lang="ru-RU" smtClean="0"/>
              <a:t>важности</a:t>
            </a:r>
            <a:r>
              <a:rPr lang="en-US" smtClean="0"/>
              <a:t>”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2611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Логгер</a:t>
            </a:r>
            <a:r>
              <a:rPr lang="en-US" sz="160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можно настроить </a:t>
            </a:r>
            <a:r>
              <a:rPr lang="ru-RU" sz="1600" i="1" smtClean="0">
                <a:latin typeface="Helvetica" pitchFamily="2" charset="0"/>
                <a:ea typeface="+mj-ea"/>
                <a:cs typeface="+mj-cs"/>
                <a:sym typeface="Calibri"/>
              </a:rPr>
              <a:t>игнорировать сообщения</a:t>
            </a:r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, уровень которых </a:t>
            </a:r>
            <a:r>
              <a:rPr lang="ru-RU" sz="1600" i="1" smtClean="0">
                <a:latin typeface="Helvetica" pitchFamily="2" charset="0"/>
                <a:ea typeface="+mj-ea"/>
                <a:cs typeface="+mj-cs"/>
                <a:sym typeface="Calibri"/>
              </a:rPr>
              <a:t>ниже</a:t>
            </a:r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 некоторого заданного</a:t>
            </a:r>
            <a:endParaRPr lang="ru-RU" sz="16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9381" y="2307248"/>
            <a:ext cx="5570756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SEVERE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.log(Level.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jfyi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finest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wines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improve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39" y="2527825"/>
            <a:ext cx="5163271" cy="666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1743" y="3765439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Изменить уровень логгера можно методом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setLevel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18835" y="5123155"/>
            <a:ext cx="4416594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SEVERE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LOGGER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.severe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death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LOGGER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.warning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"i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warn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you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100" i="1" dirty="0">
                <a:solidFill>
                  <a:srgbClr val="9876AA"/>
                </a:solidFill>
                <a:latin typeface="Consolas" panose="020B0609020204030204" pitchFamily="49" charset="0"/>
              </a:rPr>
              <a:t>LOGGER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.info(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jfyi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1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LOGGER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.finest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All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finest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wines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improve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with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39" y="5248944"/>
            <a:ext cx="4715533" cy="7240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1743" y="4366263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smtClean="0">
                <a:latin typeface="Helvetica" pitchFamily="2" charset="0"/>
                <a:ea typeface="+mj-ea"/>
                <a:cs typeface="+mj-cs"/>
                <a:sym typeface="Calibri"/>
              </a:rPr>
              <a:t>Также, для всех уровней есть свои методы</a:t>
            </a:r>
            <a:endParaRPr lang="ru-RU" sz="160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432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Логирование динамических данных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2611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залогировать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динамические данные,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такие как значение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переменной?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1856370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Самое очевидное решение, которое нам уже знакомо – конкатенация строк: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75624" y="2372332"/>
            <a:ext cx="4416594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x)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2749798"/>
            <a:ext cx="1066908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получается так, что для игнорируемого лога всё равно будет вычислена и создана итоговая строка</a:t>
            </a:r>
          </a:p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может быть </a:t>
            </a:r>
            <a:r>
              <a:rPr lang="ru-RU" sz="14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очень медленно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92496" y="3758582"/>
            <a:ext cx="4570482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.log(Level.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FINEST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"Current value of x is {0}"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3414451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Поэтому, логгер умеет форматировать строки сам: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4355961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Вместо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{0}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 строку подставится переданное значение параметра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4700092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нескольких параметров придется передать их в массиве: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06456" y="5051419"/>
            <a:ext cx="4108817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.log(Level.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FINEST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"Current point coordinates are ({0}, {1})"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Object[] {x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y})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98542" y="6396995"/>
            <a:ext cx="5570756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.log(Level.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SEVERE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"Task failed with unexpected exception"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6046009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есть специальная перегрузка, печатающая исключение в привычном нам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формате: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50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2" grpId="0"/>
      <p:bldP spid="6" grpId="0" animBg="1"/>
      <p:bldP spid="15" grpId="0"/>
      <p:bldP spid="17" grpId="0"/>
      <p:bldP spid="18" grpId="0"/>
      <p:bldP spid="8" grpId="0" animBg="1"/>
      <p:bldP spid="9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Куда уходят </a:t>
            </a:r>
            <a:r>
              <a:rPr lang="ru-RU" err="1" smtClean="0"/>
              <a:t>логи</a:t>
            </a:r>
            <a:r>
              <a:rPr lang="ru-RU" smtClean="0"/>
              <a:t>?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2611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 консоль или в файл? А может что-то даже более хитрое?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1856370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Логгер даёт полную свободу в этом выборе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2257498"/>
            <a:ext cx="1066908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 логгер не печатает сообщение никуда,</a:t>
            </a:r>
          </a:p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он просто передаёт его своим обработчикам – наследникам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java.util.logging.Handler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8" y="3295519"/>
            <a:ext cx="1066908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ConsoleHandler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пишет лог прямо в консоль</a:t>
            </a:r>
            <a:endParaRPr lang="en-US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FileHandler</a:t>
            </a:r>
            <a:r>
              <a:rPr lang="en-US" sz="1400" dirty="0">
                <a:sym typeface="Calibri"/>
              </a:rPr>
              <a:t> – </a:t>
            </a:r>
            <a:r>
              <a:rPr lang="ru-RU" sz="1400" dirty="0">
                <a:sym typeface="Calibri"/>
              </a:rPr>
              <a:t>пишет лог </a:t>
            </a:r>
            <a:r>
              <a:rPr lang="ru-RU" sz="1400" dirty="0" smtClean="0">
                <a:sym typeface="Calibri"/>
              </a:rPr>
              <a:t>в указанный файл</a:t>
            </a:r>
            <a:endParaRPr lang="en-US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SocketHandler</a:t>
            </a:r>
            <a:r>
              <a:rPr lang="en-US" sz="1400" dirty="0">
                <a:sym typeface="Calibri"/>
              </a:rPr>
              <a:t> – </a:t>
            </a:r>
            <a:r>
              <a:rPr lang="ru-RU" sz="1400" dirty="0" smtClean="0">
                <a:sym typeface="Calibri"/>
              </a:rPr>
              <a:t>отправляет лог по сети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4307971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У каждого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хэндлера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тоже есть свой уровень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логирования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, по которому он так же отшивает нерелевантные записи</a:t>
            </a:r>
            <a:endParaRPr lang="ru-RU" sz="14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4852916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Чтобы логгер передавал сообщения вашему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хэндлеру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ru-RU" sz="140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</a:t>
            </a:r>
            <a:r>
              <a:rPr lang="ru-RU" sz="1400" smtClean="0">
                <a:latin typeface="Helvetica" pitchFamily="2" charset="0"/>
                <a:ea typeface="+mj-ea"/>
                <a:cs typeface="+mj-cs"/>
                <a:sym typeface="Calibri"/>
              </a:rPr>
              <a:t> надо «привязать» к логгеру методом </a:t>
            </a:r>
            <a:r>
              <a:rPr lang="en-US" sz="140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addHandler</a:t>
            </a:r>
            <a:endParaRPr lang="ru-RU" sz="1400" i="1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6455" y="5527265"/>
            <a:ext cx="3954929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"MyProg.log"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.severe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i'll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0" y="3031686"/>
            <a:ext cx="106690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Есть три стандартных </a:t>
            </a:r>
            <a:r>
              <a:rPr lang="ru-RU" sz="1400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хэндлера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, предоставляемых 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261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6" grpId="0"/>
      <p:bldP spid="19" grpId="0"/>
      <p:bldP spid="20" grpId="0"/>
      <p:bldP spid="3" grpId="0" animBg="1"/>
      <p:bldP spid="21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29358</TotalTime>
  <Words>1618</Words>
  <Application>Microsoft Office PowerPoint</Application>
  <PresentationFormat>Широкоэкранный</PresentationFormat>
  <Paragraphs>217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1563</cp:revision>
  <dcterms:created xsi:type="dcterms:W3CDTF">2020-10-11T07:52:54Z</dcterms:created>
  <dcterms:modified xsi:type="dcterms:W3CDTF">2022-02-14T10:03:36Z</dcterms:modified>
</cp:coreProperties>
</file>