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338" r:id="rId2"/>
    <p:sldId id="392" r:id="rId3"/>
    <p:sldId id="394" r:id="rId4"/>
    <p:sldId id="393" r:id="rId5"/>
    <p:sldId id="395" r:id="rId6"/>
    <p:sldId id="396" r:id="rId7"/>
    <p:sldId id="397" r:id="rId8"/>
    <p:sldId id="398" r:id="rId9"/>
    <p:sldId id="400" r:id="rId10"/>
    <p:sldId id="399" r:id="rId11"/>
    <p:sldId id="401" r:id="rId12"/>
    <p:sldId id="402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2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bomemes" initials="t" lastIdx="2" clrIdx="0">
    <p:extLst>
      <p:ext uri="{19B8F6BF-5375-455C-9EA6-DF929625EA0E}">
        <p15:presenceInfo xmlns:p15="http://schemas.microsoft.com/office/powerpoint/2012/main" userId="turbomem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2A38"/>
    <a:srgbClr val="CC7832"/>
    <a:srgbClr val="CCCCCC"/>
    <a:srgbClr val="5B6166"/>
    <a:srgbClr val="FEFEFE"/>
    <a:srgbClr val="015DAC"/>
    <a:srgbClr val="FF6E67"/>
    <a:srgbClr val="2B2B2B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23" autoAdjust="0"/>
    <p:restoredTop sz="89286"/>
  </p:normalViewPr>
  <p:slideViewPr>
    <p:cSldViewPr snapToGrid="0">
      <p:cViewPr varScale="1">
        <p:scale>
          <a:sx n="104" d="100"/>
          <a:sy n="104" d="100"/>
        </p:scale>
        <p:origin x="22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02/20/2022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25392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291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89347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10615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76066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13316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8349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9256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73509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82773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61974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45508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67956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59386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87264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8575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15556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67795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74295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100913"/>
            <a:ext cx="10302749" cy="3073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Название лекции</a:t>
            </a:r>
          </a:p>
          <a:p>
            <a:pPr lvl="0"/>
            <a:r>
              <a:rPr lang="ru-RU" dirty="0"/>
              <a:t>Программирование на языке </a:t>
            </a:r>
            <a:r>
              <a:rPr lang="en-US" dirty="0"/>
              <a:t>Java</a:t>
            </a:r>
          </a:p>
          <a:p>
            <a:pPr lvl="0"/>
            <a:r>
              <a:rPr lang="ru-RU" dirty="0"/>
              <a:t>Имя лектора</a:t>
            </a:r>
          </a:p>
          <a:p>
            <a:pPr lvl="0"/>
            <a:r>
              <a:rPr lang="ru-RU" dirty="0"/>
              <a:t>Название курса</a:t>
            </a:r>
          </a:p>
        </p:txBody>
      </p:sp>
      <p:pic>
        <p:nvPicPr>
          <p:cNvPr id="18" name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238" y="4938293"/>
            <a:ext cx="3039763" cy="1918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8" name="Picture 4" descr="Фирменный стиль, логотипы и шаблоны НИУ ВШЭ – О Вышке – Национальный  исследовательский университет «Высшая школа экономики»">
            <a:extLst>
              <a:ext uri="{FF2B5EF4-FFF2-40B4-BE49-F238E27FC236}">
                <a16:creationId xmlns:a16="http://schemas.microsoft.com/office/drawing/2014/main" id="{E3C6C220-9B16-A149-878A-0907C03ECD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4" y="683359"/>
            <a:ext cx="9502346" cy="114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019795"/>
            <a:ext cx="10401872" cy="3143501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ru-RU" sz="2000" dirty="0">
                <a:latin typeface="Helvetica" pitchFamily="2" charset="0"/>
              </a:rPr>
              <a:t>Лекция </a:t>
            </a:r>
            <a:r>
              <a:rPr lang="ru-RU" sz="2000" dirty="0" smtClean="0">
                <a:latin typeface="Helvetica" pitchFamily="2" charset="0"/>
              </a:rPr>
              <a:t>11</a:t>
            </a:r>
            <a:endParaRPr lang="ru-RU" sz="2000" dirty="0" smtClean="0">
              <a:latin typeface="Helvetica" pitchFamily="2" charset="0"/>
            </a:endParaRPr>
          </a:p>
          <a:p>
            <a:r>
              <a:rPr lang="ru-RU" sz="2800" dirty="0" smtClean="0"/>
              <a:t>Д</a:t>
            </a:r>
            <a:r>
              <a:rPr lang="ru-RU" sz="2800" dirty="0" smtClean="0">
                <a:latin typeface="Helvetica" pitchFamily="2" charset="0"/>
              </a:rPr>
              <a:t>женерики и коллекции</a:t>
            </a:r>
            <a:endParaRPr lang="ru-RU" sz="2800" dirty="0" smtClean="0">
              <a:latin typeface="Helvetica" pitchFamily="2" charset="0"/>
            </a:endParaRPr>
          </a:p>
          <a:p>
            <a:r>
              <a:rPr lang="ru-RU" sz="3600" dirty="0" smtClean="0">
                <a:latin typeface="Helvetica" pitchFamily="2" charset="0"/>
              </a:rPr>
              <a:t>Программирование на языке </a:t>
            </a:r>
            <a:r>
              <a:rPr lang="en-US" sz="3600" dirty="0" smtClean="0">
                <a:latin typeface="Helvetica" pitchFamily="2" charset="0"/>
              </a:rPr>
              <a:t>Java</a:t>
            </a:r>
            <a:endParaRPr lang="ru-RU" sz="3600" dirty="0" smtClean="0">
              <a:latin typeface="Helvetica" pitchFamily="2" charset="0"/>
            </a:endParaRPr>
          </a:p>
          <a:p>
            <a:endParaRPr lang="ru-RU" sz="2400" dirty="0">
              <a:latin typeface="Helvetica" pitchFamily="2" charset="0"/>
            </a:endParaRPr>
          </a:p>
          <a:p>
            <a:r>
              <a:rPr lang="ru-RU" sz="2400" dirty="0">
                <a:latin typeface="Helvetica" pitchFamily="2" charset="0"/>
              </a:rPr>
              <a:t>Роман Гуров</a:t>
            </a:r>
          </a:p>
          <a:p>
            <a:r>
              <a:rPr lang="ru-RU" sz="1600" dirty="0">
                <a:latin typeface="Helvetica" pitchFamily="2" charset="0"/>
              </a:rPr>
              <a:t>ВШЭ БИ 2021</a:t>
            </a:r>
          </a:p>
          <a:p>
            <a:endParaRPr lang="ru-RU" sz="3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596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Маски: </a:t>
            </a:r>
            <a:r>
              <a:rPr lang="fr-FR" dirty="0">
                <a:latin typeface="Consolas" panose="020B0609020204030204" pitchFamily="49" charset="0"/>
              </a:rPr>
              <a:t>? super T</a:t>
            </a:r>
            <a:r>
              <a:rPr lang="fr-FR" dirty="0"/>
              <a:t> и </a:t>
            </a:r>
            <a:r>
              <a:rPr lang="fr-FR" dirty="0">
                <a:latin typeface="Consolas" panose="020B0609020204030204" pitchFamily="49" charset="0"/>
              </a:rPr>
              <a:t>? extends T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30097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Теперь, исправим методы: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70252" y="2002398"/>
            <a:ext cx="5027338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ifPresent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(Consumer&lt;?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consumer)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consumer.accept(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orElseGet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(Supplier&lt;?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supplier)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supplier.get()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499073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sym typeface="Calibri"/>
              </a:rPr>
              <a:t>Логично, что </a:t>
            </a:r>
            <a:r>
              <a:rPr lang="en-US" sz="1600" dirty="0" smtClean="0">
                <a:latin typeface="Consolas" panose="020B0609020204030204" pitchFamily="49" charset="0"/>
                <a:sym typeface="Calibri"/>
              </a:rPr>
              <a:t>Consumer</a:t>
            </a:r>
            <a:r>
              <a:rPr lang="ru-RU" sz="1600" dirty="0" smtClean="0">
                <a:sym typeface="Calibri"/>
              </a:rPr>
              <a:t>, принимающий родителя, нас устроит (потому что </a:t>
            </a:r>
            <a:r>
              <a:rPr lang="en-US" sz="1600" dirty="0" smtClean="0">
                <a:latin typeface="Consolas" panose="020B0609020204030204" pitchFamily="49" charset="0"/>
                <a:sym typeface="Calibri"/>
              </a:rPr>
              <a:t>value</a:t>
            </a:r>
            <a:r>
              <a:rPr lang="en-US" sz="1600" dirty="0" smtClean="0">
                <a:sym typeface="Calibri"/>
              </a:rPr>
              <a:t> </a:t>
            </a:r>
            <a:r>
              <a:rPr lang="ru-RU" sz="1600" dirty="0" smtClean="0">
                <a:sym typeface="Calibri"/>
              </a:rPr>
              <a:t>спокойно к нему преобразуется)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72964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sym typeface="Calibri"/>
              </a:rPr>
              <a:t>И так же логично, что </a:t>
            </a:r>
            <a:r>
              <a:rPr lang="en-US" sz="1600" dirty="0" smtClean="0">
                <a:latin typeface="Consolas" panose="020B0609020204030204" pitchFamily="49" charset="0"/>
                <a:sym typeface="Calibri"/>
              </a:rPr>
              <a:t>Supplier</a:t>
            </a:r>
            <a:r>
              <a:rPr lang="ru-RU" sz="1600" dirty="0" smtClean="0">
                <a:sym typeface="Calibri"/>
              </a:rPr>
              <a:t> может вернуть наследника,</a:t>
            </a:r>
            <a:r>
              <a:rPr lang="en-US" sz="1600" dirty="0" smtClean="0">
                <a:sym typeface="Calibri"/>
              </a:rPr>
              <a:t> </a:t>
            </a:r>
            <a:r>
              <a:rPr lang="ru-RU" sz="1600" dirty="0" smtClean="0">
                <a:sym typeface="Calibri"/>
              </a:rPr>
              <a:t>ведь он легко преобразуется к </a:t>
            </a:r>
            <a:r>
              <a:rPr lang="en-US" sz="1600" dirty="0" smtClean="0">
                <a:latin typeface="Consolas" panose="020B0609020204030204" pitchFamily="49" charset="0"/>
                <a:sym typeface="Calibri"/>
              </a:rPr>
              <a:t>T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5875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Маск</a:t>
            </a:r>
            <a:r>
              <a:rPr lang="ru-RU" dirty="0" smtClean="0"/>
              <a:t>а</a:t>
            </a:r>
            <a:r>
              <a:rPr lang="fr-FR" dirty="0" smtClean="0"/>
              <a:t>: </a:t>
            </a:r>
            <a:r>
              <a:rPr lang="ru-RU" dirty="0" smtClean="0"/>
              <a:t>одинокий </a:t>
            </a:r>
            <a:r>
              <a:rPr lang="fr-FR" dirty="0" smtClean="0">
                <a:latin typeface="Consolas" panose="020B0609020204030204" pitchFamily="49" charset="0"/>
              </a:rPr>
              <a:t>?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30097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Что будет, если использовать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?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без ограничений на тип?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04887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sym typeface="Calibri"/>
              </a:rPr>
              <a:t>Что происходит? </a:t>
            </a:r>
            <a:r>
              <a:rPr lang="ru-RU" sz="1600" dirty="0" smtClean="0">
                <a:sym typeface="Calibri"/>
              </a:rPr>
              <a:t>Как это вообще объяснить??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34882" y="1816108"/>
            <a:ext cx="3498073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Optional&lt;?&gt;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Optional.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226969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sym typeface="Calibri"/>
              </a:rPr>
              <a:t>Это эквивалентно </a:t>
            </a:r>
            <a:r>
              <a:rPr lang="en-US" sz="1600" dirty="0" smtClean="0">
                <a:latin typeface="Consolas" panose="020B0609020204030204" pitchFamily="49" charset="0"/>
                <a:sym typeface="Calibri"/>
              </a:rPr>
              <a:t>&lt;? extends Object&gt;</a:t>
            </a:r>
            <a:r>
              <a:rPr lang="ru-RU" sz="1600" dirty="0" smtClean="0">
                <a:sym typeface="Calibri"/>
              </a:rPr>
              <a:t>, то есть подходит любой тип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19987" y="3847439"/>
            <a:ext cx="4416594" cy="6001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Optional&lt;?&gt;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Optional.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 val1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optional.get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 val2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optional.orElse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ошибка компиляции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19987" y="2946089"/>
            <a:ext cx="441659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sym typeface="Calibri"/>
              </a:rPr>
              <a:t>Но есть нюанс: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620597" y="2946089"/>
            <a:ext cx="603707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sym typeface="Calibri"/>
              </a:rPr>
              <a:t>Тот же нюанс на примере функциональных интерфейсов: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20179" y="3639689"/>
            <a:ext cx="3837910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Consumer&lt;?&gt; consumer = System.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::println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Supplier&lt;?&gt; supplier = Optional::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consumer.accept(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ошибка компиляции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 value = supplier.get()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488561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sym typeface="Calibri"/>
              </a:rPr>
              <a:t>Просто представьте, что вместо дженерика с маской может подставиться</a:t>
            </a:r>
          </a:p>
          <a:p>
            <a:pPr algn="ctr" hangingPunct="0"/>
            <a:r>
              <a:rPr lang="ru-RU" sz="1600" dirty="0" err="1" smtClean="0">
                <a:sym typeface="Calibri"/>
              </a:rPr>
              <a:t>дженерик</a:t>
            </a:r>
            <a:r>
              <a:rPr lang="ru-RU" sz="1600" dirty="0" smtClean="0">
                <a:sym typeface="Calibri"/>
              </a:rPr>
              <a:t> с любым удовлетворяющим маске типом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6" y="6180996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sym typeface="Calibri"/>
              </a:rPr>
              <a:t>Тогда всё встаёт на свои места: 42 не подойдёт, например, в </a:t>
            </a:r>
            <a:r>
              <a:rPr lang="en-US" sz="1600" dirty="0" smtClean="0">
                <a:latin typeface="Consolas" panose="020B0609020204030204" pitchFamily="49" charset="0"/>
                <a:sym typeface="Calibri"/>
              </a:rPr>
              <a:t>Consumer&lt;String&gt;</a:t>
            </a:r>
            <a:r>
              <a:rPr lang="ru-RU" sz="1600" dirty="0" smtClean="0">
                <a:sym typeface="Calibri"/>
              </a:rPr>
              <a:t>,</a:t>
            </a:r>
          </a:p>
          <a:p>
            <a:pPr algn="ctr" hangingPunct="0"/>
            <a:r>
              <a:rPr lang="ru-RU" sz="1600" dirty="0" smtClean="0">
                <a:sym typeface="Calibri"/>
              </a:rPr>
              <a:t>поэтому компилятор не позволяет вызывать метод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1254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5" grpId="0" animBg="1"/>
      <p:bldP spid="12" grpId="0"/>
      <p:bldP spid="13" grpId="0"/>
      <p:bldP spid="7" grpId="0" animBg="1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Коллекции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300971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b="1" dirty="0" smtClean="0">
                <a:ea typeface="+mj-ea"/>
                <a:cs typeface="+mj-cs"/>
                <a:sym typeface="Calibri"/>
              </a:rPr>
              <a:t>Коллекциями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называют различные классы-контейнеры для однотипных элементов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Например, уже знакомый нам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ArrayList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226969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sym typeface="Calibri"/>
              </a:rPr>
              <a:t>Почему нам не хватает просто массивов (например, </a:t>
            </a:r>
            <a:r>
              <a:rPr lang="en-US" sz="1600" dirty="0" smtClean="0">
                <a:latin typeface="Consolas" panose="020B0609020204030204" pitchFamily="49" charset="0"/>
                <a:sym typeface="Calibri"/>
              </a:rPr>
              <a:t>int[]</a:t>
            </a:r>
            <a:r>
              <a:rPr lang="ru-RU" sz="1600" dirty="0" smtClean="0">
                <a:sym typeface="Calibri"/>
              </a:rPr>
              <a:t>)?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2946028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sym typeface="Calibri"/>
              </a:rPr>
              <a:t>Их размер фиксирован, чтобы его изменить, придётся создать новый массив большего размера и перекопировать все элементы из старого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3788273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sym typeface="Calibri"/>
              </a:rPr>
              <a:t>Также, коллекция имеет много полезных методов:</a:t>
            </a:r>
          </a:p>
          <a:p>
            <a:pPr algn="ctr" hangingPunct="0"/>
            <a:r>
              <a:rPr lang="ru-RU" sz="1600" dirty="0" smtClean="0">
                <a:sym typeface="Calibri"/>
              </a:rPr>
              <a:t>от </a:t>
            </a:r>
            <a:r>
              <a:rPr lang="en-US" sz="1600" dirty="0" smtClean="0">
                <a:latin typeface="Consolas" panose="020B0609020204030204" pitchFamily="49" charset="0"/>
                <a:sym typeface="Calibri"/>
              </a:rPr>
              <a:t>equals</a:t>
            </a:r>
            <a:r>
              <a:rPr lang="en-US" sz="1600" dirty="0" smtClean="0">
                <a:sym typeface="Calibri"/>
              </a:rPr>
              <a:t> </a:t>
            </a:r>
            <a:r>
              <a:rPr lang="ru-RU" sz="1600" dirty="0" smtClean="0">
                <a:sym typeface="Calibri"/>
              </a:rPr>
              <a:t>и </a:t>
            </a:r>
            <a:r>
              <a:rPr lang="en-US" sz="1600" dirty="0" err="1" smtClean="0">
                <a:latin typeface="Consolas" panose="020B0609020204030204" pitchFamily="49" charset="0"/>
                <a:sym typeface="Calibri"/>
              </a:rPr>
              <a:t>toString</a:t>
            </a:r>
            <a:r>
              <a:rPr lang="ru-RU" sz="1600" dirty="0" smtClean="0">
                <a:sym typeface="Calibri"/>
              </a:rPr>
              <a:t>, до операций пересечения и вычитания коллекций друг из друга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4630518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sym typeface="Calibri"/>
              </a:rPr>
              <a:t>Ещё, есть специальные версии коллекций, предназначенные для многопоточного использования,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которые не ломаются при одновременном обращении из разных потоков исполнения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82777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sym typeface="Calibri"/>
              </a:rPr>
              <a:t>Классы коллекций – </a:t>
            </a:r>
            <a:r>
              <a:rPr lang="ru-RU" sz="1600" dirty="0" err="1" smtClean="0">
                <a:sym typeface="Calibri"/>
              </a:rPr>
              <a:t>дженерики</a:t>
            </a:r>
            <a:r>
              <a:rPr lang="ru-RU" sz="1600" dirty="0" smtClean="0">
                <a:sym typeface="Calibri"/>
              </a:rPr>
              <a:t>, поэтому коллекция </a:t>
            </a:r>
            <a:r>
              <a:rPr lang="ru-RU" sz="1600" i="1" dirty="0" smtClean="0">
                <a:sym typeface="Calibri"/>
              </a:rPr>
              <a:t>не может</a:t>
            </a:r>
            <a:r>
              <a:rPr lang="ru-RU" sz="1600" dirty="0" smtClean="0">
                <a:sym typeface="Calibri"/>
              </a:rPr>
              <a:t> хранить примитивный тип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037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Интерфейс </a:t>
            </a:r>
            <a:r>
              <a:rPr lang="en-US" dirty="0">
                <a:latin typeface="Consolas" panose="020B0609020204030204" pitchFamily="49" charset="0"/>
                <a:sym typeface="Calibri"/>
              </a:rPr>
              <a:t>Collection</a:t>
            </a:r>
            <a:endParaRPr lang="ru-RU" dirty="0" smtClean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30097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Все коллекции реализуют интерфейс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java.util.Collection</a:t>
            </a:r>
            <a:r>
              <a:rPr lang="en-US" sz="1600" dirty="0"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57752" y="1734524"/>
            <a:ext cx="3852337" cy="24006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(Object </a:t>
            </a: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lang="en-US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(Object </a:t>
            </a: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void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4312025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Метод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remove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возвращает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boolean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–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был ли найден удаляемый элемент в коллекции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466449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Метод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add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делает то же самое наоборот, поскольку некоторые коллекции запрещают дубликаты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163262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Для своей работы эти методы используют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equals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поэтому важно,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чтобы у хранимых объектов была правильная его реализация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73883" y="5908246"/>
            <a:ext cx="5420074" cy="5770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ComplexNumber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c =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... */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c.add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ComplexNumber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c.contains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ComplexNumber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ожидаем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true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9462946" y="5247900"/>
            <a:ext cx="2433490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050" dirty="0" smtClean="0">
                <a:ea typeface="+mj-ea"/>
                <a:cs typeface="+mj-cs"/>
                <a:sym typeface="Calibri"/>
              </a:rPr>
              <a:t>и, как следствие,</a:t>
            </a:r>
          </a:p>
          <a:p>
            <a:pPr algn="ctr" hangingPunct="0"/>
            <a:r>
              <a:rPr lang="ru-RU" sz="1050" dirty="0" smtClean="0">
                <a:ea typeface="+mj-ea"/>
                <a:cs typeface="+mj-cs"/>
                <a:sym typeface="Calibri"/>
              </a:rPr>
              <a:t>правильная реализация </a:t>
            </a:r>
            <a:r>
              <a:rPr lang="en-US" sz="105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hashCode</a:t>
            </a:r>
            <a:r>
              <a:rPr lang="en-US" sz="105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endParaRPr lang="ru-RU" sz="105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36313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1" grpId="0"/>
      <p:bldP spid="12" grpId="0"/>
      <p:bldP spid="4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Итераторы и интерфейс </a:t>
            </a:r>
            <a:r>
              <a:rPr lang="en-US" dirty="0" err="1">
                <a:latin typeface="Consolas" panose="020B0609020204030204" pitchFamily="49" charset="0"/>
                <a:sym typeface="Calibri"/>
              </a:rPr>
              <a:t>Iterable</a:t>
            </a:r>
            <a:endParaRPr lang="ru-RU" dirty="0" smtClean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30097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Collection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наследует инте</a:t>
            </a:r>
            <a:r>
              <a:rPr lang="ru-RU" sz="1600" dirty="0">
                <a:ea typeface="+mj-ea"/>
                <a:cs typeface="+mj-cs"/>
                <a:sym typeface="Calibri"/>
              </a:rPr>
              <a:t>р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фейс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Iterable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позволяющий получить </a:t>
            </a:r>
            <a:r>
              <a:rPr lang="ru-RU" sz="1600" b="1" dirty="0" smtClean="0">
                <a:ea typeface="+mj-ea"/>
                <a:cs typeface="+mj-cs"/>
                <a:sym typeface="Calibri"/>
              </a:rPr>
              <a:t>итератор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82154" y="1838995"/>
            <a:ext cx="2492990" cy="11387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altLang="ru-RU" sz="1100" dirty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ru-RU" sz="11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788727" y="1639523"/>
            <a:ext cx="4461478" cy="15465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void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UnsupportedOperationException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660208" y="3864872"/>
            <a:ext cx="4647426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&lt;Integer&gt;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ArrayList&lt;Integer&gt;()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collection.add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collection.add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&lt;Integer&gt;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collection.iterator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it.hasNext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Integer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it.next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335621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Итератор позволяет </a:t>
            </a:r>
            <a:r>
              <a:rPr lang="ru-RU" sz="1600" i="1" dirty="0" err="1" smtClean="0">
                <a:ea typeface="+mj-ea"/>
                <a:cs typeface="+mj-cs"/>
                <a:sym typeface="Calibri"/>
              </a:rPr>
              <a:t>проитерироваться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по элементам коллекции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61893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hasNext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говорит, есть ли очередной элемент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926455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next()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возвращает очередной элемент и сдвигает итератор на него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626500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remove()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удаляет из коллекции элемент, на который сейчас указывает итератор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47002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Итераторы и интерфейс </a:t>
            </a:r>
            <a:r>
              <a:rPr lang="en-US" dirty="0" err="1">
                <a:latin typeface="Consolas" panose="020B0609020204030204" pitchFamily="49" charset="0"/>
                <a:sym typeface="Calibri"/>
              </a:rPr>
              <a:t>Iterable</a:t>
            </a:r>
            <a:endParaRPr lang="ru-RU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660208" y="1234301"/>
            <a:ext cx="4647426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&lt;Integer&gt;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ArrayList&lt;Integer&gt;()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collection.add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collection.add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&lt;Integer&gt;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collection.iterator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it.hasNext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Integer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it.next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301091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Писать такой код каждый раз – не очень удобно, поэтому для итерирования есть другие способы: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62323" y="3997027"/>
            <a:ext cx="3243196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(Integer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3604935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Особая запись цикла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for</a:t>
            </a:r>
            <a:r>
              <a:rPr lang="ru-RU" sz="1600" dirty="0"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4192405" y="5783260"/>
            <a:ext cx="3583032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collection.forEach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::println)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063346" y="4089360"/>
            <a:ext cx="337784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200" dirty="0" smtClean="0">
                <a:ea typeface="+mj-ea"/>
                <a:cs typeface="+mj-cs"/>
                <a:sym typeface="Calibri"/>
              </a:rPr>
              <a:t>Работает с любым </a:t>
            </a:r>
            <a:r>
              <a:rPr lang="en-US" sz="12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Iterable</a:t>
            </a:r>
            <a:r>
              <a:rPr lang="ru-RU" sz="1200" dirty="0" smtClean="0">
                <a:ea typeface="+mj-ea"/>
                <a:cs typeface="+mj-cs"/>
                <a:sym typeface="Calibri"/>
              </a:rPr>
              <a:t>,</a:t>
            </a:r>
          </a:p>
          <a:p>
            <a:pPr algn="ctr" hangingPunct="0"/>
            <a:r>
              <a:rPr lang="ru-RU" sz="1200" dirty="0" smtClean="0">
                <a:ea typeface="+mj-ea"/>
                <a:cs typeface="+mj-cs"/>
                <a:sym typeface="Calibri"/>
              </a:rPr>
              <a:t>а также с простыми массивами</a:t>
            </a:r>
            <a:endParaRPr lang="ru-RU" sz="12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28686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И метод коллекции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forEach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принимающий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Consumer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84042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  <p:bldP spid="12" grpId="0"/>
      <p:bldP spid="17" grpId="0" animBg="1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Интерфейс </a:t>
            </a:r>
            <a:r>
              <a:rPr lang="en-US" dirty="0" smtClean="0"/>
              <a:t>List</a:t>
            </a:r>
            <a:endParaRPr lang="ru-RU" dirty="0" smtClean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30152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Одна из разновидностей коллекций – список –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List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21873" y="1753375"/>
            <a:ext cx="3724096" cy="28392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5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5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ru-RU" sz="1050" dirty="0">
                <a:solidFill>
                  <a:srgbClr val="A9B7C6"/>
                </a:solidFill>
                <a:latin typeface="Consolas" panose="020B0609020204030204" pitchFamily="49" charset="0"/>
              </a:rPr>
              <a:t>index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void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ru-RU" sz="1050" dirty="0">
                <a:solidFill>
                  <a:srgbClr val="A9B7C6"/>
                </a:solidFill>
                <a:latin typeface="Consolas" panose="020B0609020204030204" pitchFamily="49" charset="0"/>
              </a:rPr>
              <a:t>index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lang="en-US" altLang="ru-RU" sz="1050" dirty="0">
                <a:solidFill>
                  <a:srgbClr val="A9B7C6"/>
                </a:solidFill>
                <a:latin typeface="Consolas" panose="020B0609020204030204" pitchFamily="49" charset="0"/>
              </a:rPr>
              <a:t>element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ru-RU" sz="1050" dirty="0">
                <a:solidFill>
                  <a:srgbClr val="A9B7C6"/>
                </a:solidFill>
                <a:latin typeface="Consolas" panose="020B0609020204030204" pitchFamily="49" charset="0"/>
              </a:rPr>
              <a:t>index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int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(Object 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int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(Object 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subList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int </a:t>
            </a:r>
            <a:r>
              <a:rPr lang="en-US" altLang="ru-RU" sz="105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toIndex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37476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List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имеет методы, позволяющие работать с элементами по индексам: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476189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List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–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простой список элементов, проиндексированных от </a:t>
            </a:r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0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до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size() - 1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76583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set()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– замена элемента по индексу, возвращает старый элемент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610439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remove()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– удаляет по индексу и возвращает удалённый элемент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644294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add()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–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ставит элемент в указанную позицию, сдвигая индексы всех мешающих элементов вперёд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33698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3" grpId="0"/>
      <p:bldP spid="14" grpId="0"/>
      <p:bldP spid="15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22351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List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имеет методы, позволяющие работать с элементами по индексам: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Интерфейс </a:t>
            </a:r>
            <a:r>
              <a:rPr lang="en-US" dirty="0" smtClean="0"/>
              <a:t>List</a:t>
            </a:r>
            <a:endParaRPr lang="ru-RU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21873" y="1643002"/>
            <a:ext cx="3724096" cy="18697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5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5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</a:t>
            </a:r>
            <a:r>
              <a:rPr lang="en-US" altLang="ru-RU" sz="105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int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(Object 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int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(Object 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subList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int </a:t>
            </a:r>
            <a:r>
              <a:rPr lang="en-US" altLang="ru-RU" sz="105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toIndex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380091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indexOf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–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поиск элемента в массиве и возвращение индекса </a:t>
            </a:r>
            <a:r>
              <a:rPr lang="ru-RU" sz="1600" i="1" dirty="0" smtClean="0">
                <a:ea typeface="+mj-ea"/>
                <a:cs typeface="+mj-cs"/>
                <a:sym typeface="Calibri"/>
              </a:rPr>
              <a:t>первого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его вхождения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468114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subList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– возвращает часть списка между двумя индексами (правая граница не включается)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415643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lastIndexOf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–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поиск элемента в массиве и возвращение индекса </a:t>
            </a:r>
            <a:r>
              <a:rPr lang="ru-RU" sz="1600" i="1" dirty="0" smtClean="0">
                <a:ea typeface="+mj-ea"/>
                <a:cs typeface="+mj-cs"/>
                <a:sym typeface="Calibri"/>
              </a:rPr>
              <a:t>последнего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его вхождения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98954" y="5778141"/>
            <a:ext cx="2569934" cy="6001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... */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words.subList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21496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Подсписок при этом не является копией, его изменения изменяют и оригинальный список: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21472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0" grpId="0"/>
      <p:bldP spid="3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22351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Есть две основные реализации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List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’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а: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ArrayList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LinkedList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Реализации интерфейса </a:t>
            </a:r>
            <a:r>
              <a:rPr lang="en-US" dirty="0" smtClean="0"/>
              <a:t>List</a:t>
            </a:r>
            <a:endParaRPr lang="ru-RU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34883" y="1881350"/>
            <a:ext cx="3498073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&lt;String&gt; list1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ArrayList&lt;&gt;()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247762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ArrayList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–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АТД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“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Динамический массив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”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2966183"/>
            <a:ext cx="10766764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ea typeface="+mj-ea"/>
                <a:cs typeface="+mj-cs"/>
                <a:sym typeface="Calibri"/>
              </a:rPr>
              <a:t>Обращение по индексу –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O(1)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ea typeface="+mj-ea"/>
                <a:cs typeface="+mj-cs"/>
                <a:sym typeface="Calibri"/>
              </a:rPr>
              <a:t>Вставка и удаление в конец –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O(1)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в среднем, иногда требуется расширение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/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сжатие с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перекопированием</a:t>
            </a:r>
            <a:endParaRPr lang="ru-RU" sz="1600" dirty="0" smtClean="0">
              <a:ea typeface="+mj-ea"/>
              <a:cs typeface="+mj-cs"/>
              <a:sym typeface="Calibri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ea typeface="+mj-ea"/>
                <a:cs typeface="+mj-cs"/>
                <a:sym typeface="Calibri"/>
              </a:rPr>
              <a:t>Вставка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/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удаление в середине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/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начале –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O(N)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требуется сдвиг всех элементы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49924" y="3978144"/>
            <a:ext cx="3667992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&lt;Integer&gt; list2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5048175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ea typeface="+mj-ea"/>
                <a:cs typeface="+mj-cs"/>
                <a:sym typeface="Calibri"/>
              </a:rPr>
              <a:t>Обращение по индексу –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O(N)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надо дойти до элемента от начала списка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ea typeface="+mj-ea"/>
                <a:cs typeface="+mj-cs"/>
                <a:sym typeface="Calibri"/>
              </a:rPr>
              <a:t>Вставка и удаление в любое место –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O(1)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всегд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а, но не по индексу, а с помощью методов итератора листа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444223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LinkedList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–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АТД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“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Двусвязный список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”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6164974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Также, среди всех коллекций принято иметь конструктор от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Collection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чтобы была возможность преобразования одной коллекции в другую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16465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6" grpId="0"/>
      <p:bldP spid="6" grpId="0" animBg="1"/>
      <p:bldP spid="17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22351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Какое слово нужно вписать вместо пропуска?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Вопрос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48099" y="2336019"/>
            <a:ext cx="6471643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appendHelloWorldToList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&lt;? </a:t>
            </a:r>
            <a:r>
              <a:rPr lang="en-US" altLang="ru-RU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r>
              <a:rPr lang="ru-RU" altLang="ru-RU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пропуск</a:t>
            </a:r>
            <a:r>
              <a:rPr lang="en-US" altLang="ru-RU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list.add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[]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ArrayList&lt;&gt;()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appendHelloWorldToList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ru-RU" altLang="ru-RU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list.forEach</a:t>
            </a: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(System.</a:t>
            </a:r>
            <a:r>
              <a:rPr lang="ru-RU" altLang="ru-RU" sz="1200" i="1" dirty="0">
                <a:solidFill>
                  <a:srgbClr val="9876AA"/>
                </a:solidFill>
                <a:latin typeface="Consolas" panose="020B0609020204030204" pitchFamily="49" charset="0"/>
              </a:rPr>
              <a:t>out</a:t>
            </a: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::println</a:t>
            </a:r>
            <a:r>
              <a:rPr lang="ru-RU" altLang="ru-RU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ru-RU" altLang="ru-RU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4285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Дженерики и наследование</a:t>
            </a:r>
            <a:endParaRPr lang="ru-RU" dirty="0" smtClean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47020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Вспомним знакомое нам приведение к интерфейсу (или суперклассу):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55211" y="2058028"/>
            <a:ext cx="4857420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Number number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эквивалентно: = new Integer(1);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Number[] numberArray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Integer[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276896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Все ок, это отлично работает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401203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Но, такое преобразование не сработает для типов дженерика: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04283" y="5051981"/>
            <a:ext cx="4177747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Optional&lt;Integer&gt; optionalInt = Optional.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Optional&lt;Number&gt; </a:t>
            </a:r>
            <a:r>
              <a:rPr kumimoji="0" lang="ru-RU" altLang="ru-RU" sz="1200" b="0" i="0" strike="noStrike" cap="none" normalizeH="0" baseline="0" dirty="0" smtClean="0">
                <a:ln>
                  <a:noFill/>
                </a:ln>
                <a:solidFill>
                  <a:srgbClr val="FB2A38"/>
                </a:solidFill>
                <a:effectLst/>
                <a:latin typeface="Consolas" panose="020B0609020204030204" pitchFamily="49" charset="0"/>
              </a:rPr>
              <a:t>optionalNumber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optionalInt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156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 animBg="1"/>
      <p:bldP spid="10" grpId="0"/>
      <p:bldP spid="11" grpId="0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22351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Какое слово нужно вписать вместо пропуска?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Вопрос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48099" y="2336019"/>
            <a:ext cx="6131807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appendHelloWorldToList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&lt;?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list.add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[]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ArrayList&lt;&gt;()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appendHelloWorldToList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list.forEach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::println)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460402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Правильный ответ –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super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28698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Помним – на место вопроса встанет любой тип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96994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Будь там наследник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String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,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передать в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add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объект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String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было бы невозможно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39222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Дженерики и наследование</a:t>
            </a:r>
            <a:endParaRPr lang="ru-RU" dirty="0" smtClean="0">
              <a:latin typeface="+mn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95047" y="1481063"/>
            <a:ext cx="4177747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Optional&lt;Integer&gt; optionalInt = Optional.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Optional&lt;Number&gt; </a:t>
            </a:r>
            <a:r>
              <a:rPr kumimoji="0" lang="ru-RU" altLang="ru-RU" sz="1200" b="0" i="0" strike="noStrike" cap="none" normalizeH="0" baseline="0" dirty="0" smtClean="0">
                <a:ln>
                  <a:noFill/>
                </a:ln>
                <a:solidFill>
                  <a:srgbClr val="FB2A38"/>
                </a:solidFill>
                <a:effectLst/>
                <a:latin typeface="Consolas" panose="020B0609020204030204" pitchFamily="49" charset="0"/>
              </a:rPr>
              <a:t>optionalNumber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optionalInt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2277857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Такое ограничение существует не случайно.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Допустим, что у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Optional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появился метод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.set</a:t>
            </a:r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 присваивающий ему некоторое значение: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041994" y="4358368"/>
            <a:ext cx="1883849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optionalInt.set(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6" y="4916266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0"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Тогда, по логике вещей, после преобразования к </a:t>
            </a:r>
            <a:r>
              <a:rPr lang="ru-RU" altLang="ru-RU" sz="1600" dirty="0" smtClean="0">
                <a:latin typeface="Consolas" panose="020B0609020204030204" pitchFamily="49" charset="0"/>
              </a:rPr>
              <a:t>Optional&lt;Number&gt;</a:t>
            </a:r>
            <a:endParaRPr lang="ru-RU" altLang="ru-RU" sz="1600" dirty="0"/>
          </a:p>
          <a:p>
            <a:pPr lvl="0" algn="ctr" hangingPunct="0"/>
            <a:r>
              <a:rPr lang="ru-RU" altLang="ru-RU" sz="1600" dirty="0" smtClean="0"/>
              <a:t>станет законным вызов </a:t>
            </a:r>
            <a:r>
              <a:rPr lang="en-US" altLang="ru-RU" sz="1600" dirty="0" smtClean="0">
                <a:latin typeface="Consolas" panose="020B0609020204030204" pitchFamily="49" charset="0"/>
              </a:rPr>
              <a:t>set</a:t>
            </a:r>
            <a:r>
              <a:rPr lang="en-US" altLang="ru-RU" sz="1600" dirty="0" smtClean="0"/>
              <a:t> </a:t>
            </a:r>
            <a:r>
              <a:rPr lang="ru-RU" altLang="ru-RU" sz="1600" dirty="0" smtClean="0"/>
              <a:t>от, например, </a:t>
            </a:r>
            <a:r>
              <a:rPr lang="en-US" altLang="ru-RU" sz="1600" dirty="0" smtClean="0">
                <a:latin typeface="Consolas" panose="020B0609020204030204" pitchFamily="49" charset="0"/>
              </a:rPr>
              <a:t>BigDecimal</a:t>
            </a:r>
            <a:endParaRPr lang="ru-RU" altLang="ru-RU" sz="3600" dirty="0">
              <a:latin typeface="Consolas" panose="020B06090202040302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14231" y="3056501"/>
            <a:ext cx="3339376" cy="110799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(value ==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NullPointerException()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.value = 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64963" y="5781938"/>
            <a:ext cx="3837910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optionalNumber.set(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BigDecimal(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"3.14"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5072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 animBg="1"/>
      <p:bldP spid="18" grpId="0"/>
      <p:bldP spid="3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Дженерики и наследование</a:t>
            </a:r>
            <a:endParaRPr lang="ru-RU" dirty="0" smtClean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52507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Тот же самый пример, но с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ArrayList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: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95047" y="2068961"/>
            <a:ext cx="4177747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ArrayList&lt;Integer&gt; arr_int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ArrayList&lt;&gt;()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arr_int.add(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ArrayList&lt;Number&gt;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B2A38"/>
                </a:solidFill>
                <a:effectLst/>
                <a:latin typeface="Consolas" panose="020B0609020204030204" pitchFamily="49" charset="0"/>
              </a:rPr>
              <a:t>arr_number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arr_int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arr_number.add(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BigDecimal(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"3.14"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3224565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Изначальный объект – массив интов, преобразование </a:t>
            </a:r>
            <a:r>
              <a:rPr lang="ru-RU" sz="16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ссылки на него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не должно изменять его сущность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409162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Но стоп! А что же тогда тут?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234883" y="4637793"/>
            <a:ext cx="3498073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Number[] numberArray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Integer[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49745" y="5804357"/>
            <a:ext cx="3570208" cy="4308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numberArray[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numberArray[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1.3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ArrayStoreException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23463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Само преобразование работает, но нарушить закон нам не позволит виртуальная машина: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134" y="5829251"/>
            <a:ext cx="6022991" cy="3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437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 animBg="1"/>
      <p:bldP spid="4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Дженерики и наследование</a:t>
            </a:r>
            <a:endParaRPr lang="ru-RU" dirty="0" smtClean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52507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А зачем </a:t>
            </a:r>
            <a:r>
              <a:rPr lang="ru-RU" sz="1600" dirty="0">
                <a:latin typeface="Helvetica" pitchFamily="2" charset="0"/>
                <a:sym typeface="Calibri"/>
              </a:rPr>
              <a:t>тогда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вообще кому-то нужны такие преобразования?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512731" y="1948935"/>
            <a:ext cx="4942379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Number[] numberArray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Integer[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altLang="ru-RU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br>
              <a:rPr lang="ru-RU" altLang="ru-RU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ArrayList&lt;Number&gt; </a:t>
            </a:r>
            <a:r>
              <a:rPr lang="ru-RU" altLang="ru-RU" sz="1200" dirty="0">
                <a:solidFill>
                  <a:srgbClr val="FB2A38"/>
                </a:solidFill>
                <a:latin typeface="Consolas" panose="020B0609020204030204" pitchFamily="49" charset="0"/>
              </a:rPr>
              <a:t>arr_number</a:t>
            </a: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ru-RU" altLang="ru-RU" sz="12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ArrayList&lt;</a:t>
            </a: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Integer</a:t>
            </a:r>
            <a:r>
              <a:rPr lang="ru-RU" altLang="ru-RU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&gt;()</a:t>
            </a:r>
            <a:r>
              <a:rPr lang="ru-RU" altLang="ru-RU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340929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Всё просто: как и раньше, мы хотим создавать универсальные функции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810087" y="4154347"/>
            <a:ext cx="4347665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double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doubleSum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(Number[] values)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for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&lt; values.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++i)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sum += values[i].doubleValue()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698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+mn-lt"/>
              </a:rPr>
              <a:t>Consumer </a:t>
            </a:r>
            <a:r>
              <a:rPr lang="ru-RU" dirty="0" smtClean="0">
                <a:latin typeface="+mn-lt"/>
              </a:rPr>
              <a:t>и</a:t>
            </a:r>
            <a:r>
              <a:rPr lang="en-US" dirty="0" smtClean="0">
                <a:latin typeface="+mn-lt"/>
              </a:rPr>
              <a:t> Supplier</a:t>
            </a:r>
            <a:endParaRPr lang="ru-RU" dirty="0" smtClean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52507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 языке существует понятие функциональных интерфейсов: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20547" y="2161293"/>
            <a:ext cx="2733441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Consumer&lt;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81090" y="2161293"/>
            <a:ext cx="2733441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Supplier&lt;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2520547" y="3105291"/>
            <a:ext cx="2733441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100" dirty="0" smtClean="0">
                <a:latin typeface="Helvetica" pitchFamily="2" charset="0"/>
                <a:ea typeface="+mj-ea"/>
                <a:cs typeface="+mj-cs"/>
                <a:sym typeface="Calibri"/>
              </a:rPr>
              <a:t>Аналог </a:t>
            </a:r>
            <a:r>
              <a:rPr lang="en-US" sz="1100" dirty="0" smtClean="0">
                <a:solidFill>
                  <a:srgbClr val="CC7832"/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void</a:t>
            </a:r>
            <a:r>
              <a:rPr lang="en-US" sz="11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100" dirty="0" smtClean="0">
                <a:latin typeface="Helvetica" pitchFamily="2" charset="0"/>
                <a:ea typeface="+mj-ea"/>
                <a:cs typeface="+mj-cs"/>
                <a:sym typeface="Calibri"/>
              </a:rPr>
              <a:t>функции,</a:t>
            </a:r>
            <a:endParaRPr lang="en-US" sz="1100" dirty="0" smtClean="0">
              <a:latin typeface="Helvetica" pitchFamily="2" charset="0"/>
              <a:ea typeface="+mj-ea"/>
              <a:cs typeface="+mj-cs"/>
              <a:sym typeface="Calibri"/>
            </a:endParaRPr>
          </a:p>
          <a:p>
            <a:pPr algn="ctr" hangingPunct="0"/>
            <a:r>
              <a:rPr lang="ru-RU" sz="1100" dirty="0" smtClean="0">
                <a:latin typeface="Helvetica" pitchFamily="2" charset="0"/>
                <a:ea typeface="+mj-ea"/>
                <a:cs typeface="+mj-cs"/>
                <a:sym typeface="Calibri"/>
              </a:rPr>
              <a:t>принимающей один аргумент типа </a:t>
            </a:r>
            <a:r>
              <a:rPr lang="en-US" sz="11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T</a:t>
            </a:r>
            <a:endParaRPr lang="ru-RU" sz="1100" i="1" dirty="0" smtClean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881090" y="3105291"/>
            <a:ext cx="2733441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100" dirty="0" smtClean="0">
                <a:latin typeface="Helvetica" pitchFamily="2" charset="0"/>
                <a:ea typeface="+mj-ea"/>
                <a:cs typeface="+mj-cs"/>
                <a:sym typeface="Calibri"/>
              </a:rPr>
              <a:t>Аналог функции</a:t>
            </a:r>
            <a:r>
              <a:rPr lang="en-US" sz="11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100" dirty="0" smtClean="0">
                <a:latin typeface="Helvetica" pitchFamily="2" charset="0"/>
                <a:ea typeface="+mj-ea"/>
                <a:cs typeface="+mj-cs"/>
                <a:sym typeface="Calibri"/>
              </a:rPr>
              <a:t>без аргументов,</a:t>
            </a:r>
            <a:endParaRPr lang="en-US" sz="1100" dirty="0" smtClean="0">
              <a:latin typeface="Helvetica" pitchFamily="2" charset="0"/>
              <a:ea typeface="+mj-ea"/>
              <a:cs typeface="+mj-cs"/>
              <a:sym typeface="Calibri"/>
            </a:endParaRPr>
          </a:p>
          <a:p>
            <a:pPr algn="ctr" hangingPunct="0"/>
            <a:r>
              <a:rPr lang="ru-RU" sz="1100" dirty="0" smtClean="0">
                <a:latin typeface="Helvetica" pitchFamily="2" charset="0"/>
                <a:ea typeface="+mj-ea"/>
                <a:cs typeface="+mj-cs"/>
                <a:sym typeface="Calibri"/>
              </a:rPr>
              <a:t>возвращающей объект типа </a:t>
            </a:r>
            <a:r>
              <a:rPr lang="en-US" sz="11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T</a:t>
            </a:r>
            <a:endParaRPr lang="ru-RU" sz="1100" i="1" dirty="0" smtClean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107446" y="4763793"/>
            <a:ext cx="3752950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Number number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Supplier&lt;Integer&gt; s = number::hashCode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Consumer&lt;Integer&gt; c = 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::println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c.accept(s.get())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411836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Но самый фокус в том, что функции умеют приводиться к таким интерфейсам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98411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Подробности – в другой лекции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79166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5" grpId="0" animBg="1"/>
      <p:bldP spid="13" grpId="0"/>
      <p:bldP spid="15" grpId="0"/>
      <p:bldP spid="7" grpId="0" animBg="1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+mn-lt"/>
              </a:rPr>
              <a:t>ifPresent </a:t>
            </a:r>
            <a:r>
              <a:rPr lang="ru-RU" dirty="0" smtClean="0">
                <a:latin typeface="+mn-lt"/>
              </a:rPr>
              <a:t>и </a:t>
            </a:r>
            <a:r>
              <a:rPr lang="en-US" dirty="0" smtClean="0">
                <a:latin typeface="+mn-lt"/>
              </a:rPr>
              <a:t>orElseGet</a:t>
            </a:r>
            <a:r>
              <a:rPr lang="ru-RU" dirty="0" smtClean="0">
                <a:latin typeface="+mn-lt"/>
              </a:rPr>
              <a:t> в </a:t>
            </a:r>
            <a:r>
              <a:rPr lang="en-US" dirty="0" smtClean="0">
                <a:latin typeface="+mn-lt"/>
              </a:rPr>
              <a:t>Optional</a:t>
            </a:r>
            <a:endParaRPr lang="ru-RU" dirty="0" smtClean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30270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Optional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совместим с этими функциональными интерфейсами: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56028" y="1868817"/>
            <a:ext cx="8255786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Optional&lt;String&gt; optionalString = Math.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0.5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 Optional.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: Optional.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optionalString.ifPresent(System.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::println)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result = optionalString.orElseGet(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LocalizedMessages::GetEmptyStringMessageLocalized)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280892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Попытаемся реализовать эти два метода: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597691" y="3441262"/>
            <a:ext cx="4772460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ifPresent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(Consumer&lt;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consumer)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consumer.accept(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orElseGet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(Supplier&lt;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supplier)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supplier.get()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4769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+mn-lt"/>
              </a:rPr>
              <a:t>ifPresent </a:t>
            </a:r>
            <a:r>
              <a:rPr lang="ru-RU" dirty="0" smtClean="0">
                <a:latin typeface="+mn-lt"/>
              </a:rPr>
              <a:t>и </a:t>
            </a:r>
            <a:r>
              <a:rPr lang="en-US" dirty="0" smtClean="0">
                <a:latin typeface="+mn-lt"/>
              </a:rPr>
              <a:t>orElseGet</a:t>
            </a:r>
            <a:r>
              <a:rPr lang="ru-RU" dirty="0" smtClean="0">
                <a:latin typeface="+mn-lt"/>
              </a:rPr>
              <a:t> в </a:t>
            </a:r>
            <a:r>
              <a:rPr lang="en-US" dirty="0" smtClean="0">
                <a:latin typeface="+mn-lt"/>
              </a:rPr>
              <a:t>Optional</a:t>
            </a:r>
            <a:endParaRPr lang="ru-RU" dirty="0" smtClean="0">
              <a:latin typeface="+mn-lt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00659" y="1189847"/>
            <a:ext cx="4166525" cy="21929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Optional&lt;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void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ifPresent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(Consumer&lt;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consumer)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consumer.accept(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orElseGet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(Supplier&lt;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supplier)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supplier.get()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64966" y="4360649"/>
            <a:ext cx="3837910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Optional&lt;CharSequence&gt; opt_seq = </a:t>
            </a:r>
            <a:r>
              <a:rPr lang="ru-RU" altLang="ru-RU" sz="1200" dirty="0">
                <a:solidFill>
                  <a:srgbClr val="808080"/>
                </a:solidFill>
                <a:latin typeface="Consolas" panose="020B0609020204030204" pitchFamily="49" charset="0"/>
              </a:rPr>
              <a:t>/* ... */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Consumer&lt;Object&gt; consumer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... */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Supplier&lt;String&gt; supplier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... */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opt_seq.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B2A38"/>
                </a:solidFill>
                <a:effectLst/>
                <a:latin typeface="Consolas" panose="020B0609020204030204" pitchFamily="49" charset="0"/>
              </a:rPr>
              <a:t>ifPresent(consumer)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opt_seq.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B2A38"/>
                </a:solidFill>
                <a:effectLst/>
                <a:latin typeface="Consolas" panose="020B0609020204030204" pitchFamily="49" charset="0"/>
              </a:rPr>
              <a:t>orElseGet(supplier)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385944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Но в такой реализации всплывает проблема с первого слайда лекции: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999407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Запрет на преобразование типов-параметров у дженерика не позволяет передавать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вполне себе законные функциональные интерфейсы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27947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Маски: </a:t>
            </a:r>
            <a:r>
              <a:rPr lang="fr-FR" dirty="0">
                <a:latin typeface="Consolas" panose="020B0609020204030204" pitchFamily="49" charset="0"/>
              </a:rPr>
              <a:t>? super T</a:t>
            </a:r>
            <a:r>
              <a:rPr lang="fr-FR" dirty="0"/>
              <a:t> и </a:t>
            </a:r>
            <a:r>
              <a:rPr lang="fr-FR" dirty="0">
                <a:latin typeface="Consolas" panose="020B0609020204030204" pitchFamily="49" charset="0"/>
              </a:rPr>
              <a:t>? extends T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300971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Вместо неконтролируемых преобразований дженериков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 языке используются маски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(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знаки вопроса вместо типа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4224221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altLang="ru-RU" sz="1600" dirty="0"/>
              <a:t>К</a:t>
            </a:r>
            <a:r>
              <a:rPr lang="ru-RU" altLang="ru-RU" sz="1600" dirty="0" smtClean="0"/>
              <a:t>омпилятор </a:t>
            </a:r>
            <a:r>
              <a:rPr lang="ru-RU" altLang="ru-RU" sz="1600" dirty="0"/>
              <a:t>разрешает </a:t>
            </a:r>
            <a:r>
              <a:rPr lang="ru-RU" altLang="ru-RU" sz="1600" dirty="0" smtClean="0"/>
              <a:t>преобразовывать</a:t>
            </a:r>
            <a:r>
              <a:rPr lang="en-US" altLang="ru-RU" sz="1600" dirty="0" smtClean="0"/>
              <a:t> </a:t>
            </a:r>
            <a:r>
              <a:rPr lang="ru-RU" altLang="ru-RU" sz="1600" dirty="0" smtClean="0"/>
              <a:t>к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типу </a:t>
            </a:r>
            <a:r>
              <a:rPr lang="en-US" altLang="ru-RU" sz="1600" dirty="0" err="1" smtClean="0">
                <a:latin typeface="Consolas" panose="020B0609020204030204" pitchFamily="49" charset="0"/>
              </a:rPr>
              <a:t>SomeType</a:t>
            </a:r>
            <a:r>
              <a:rPr lang="ru-RU" altLang="ru-RU" sz="1600" dirty="0" smtClean="0">
                <a:latin typeface="Consolas" panose="020B0609020204030204" pitchFamily="49" charset="0"/>
              </a:rPr>
              <a:t>&lt;?</a:t>
            </a:r>
            <a:r>
              <a:rPr lang="ru-RU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CC7832"/>
                </a:solidFill>
                <a:latin typeface="Consolas" panose="020B0609020204030204" pitchFamily="49" charset="0"/>
              </a:rPr>
              <a:t>super </a:t>
            </a:r>
            <a:r>
              <a:rPr lang="ru-RU" altLang="ru-RU" sz="1600" dirty="0">
                <a:solidFill>
                  <a:srgbClr val="507874"/>
                </a:solidFill>
                <a:latin typeface="Consolas" panose="020B0609020204030204" pitchFamily="49" charset="0"/>
              </a:rPr>
              <a:t>T</a:t>
            </a:r>
            <a:r>
              <a:rPr lang="ru-RU" altLang="ru-RU" sz="1600" dirty="0" smtClean="0">
                <a:latin typeface="Consolas" panose="020B0609020204030204" pitchFamily="49" charset="0"/>
              </a:rPr>
              <a:t>&gt;</a:t>
            </a:r>
            <a:endParaRPr lang="en-US" altLang="ru-RU" sz="1600" dirty="0" smtClean="0"/>
          </a:p>
          <a:p>
            <a:pPr algn="ctr" hangingPunct="0"/>
            <a:r>
              <a:rPr lang="ru-RU" altLang="ru-RU" sz="1600" dirty="0" smtClean="0"/>
              <a:t>любые </a:t>
            </a:r>
            <a:r>
              <a:rPr lang="en-US" altLang="ru-RU" sz="1600" dirty="0" err="1">
                <a:latin typeface="Consolas" panose="020B0609020204030204" pitchFamily="49" charset="0"/>
              </a:rPr>
              <a:t>SomeType</a:t>
            </a:r>
            <a:r>
              <a:rPr lang="en-US" altLang="ru-RU" sz="1600" dirty="0" smtClean="0"/>
              <a:t>’</a:t>
            </a:r>
            <a:r>
              <a:rPr lang="ru-RU" altLang="ru-RU" sz="1600" dirty="0" smtClean="0"/>
              <a:t>ы с родителем</a:t>
            </a:r>
            <a:r>
              <a:rPr lang="en-US" altLang="ru-RU" sz="1600" dirty="0" smtClean="0"/>
              <a:t> </a:t>
            </a:r>
            <a:r>
              <a:rPr lang="en-US" altLang="ru-RU" sz="1600" dirty="0" smtClean="0">
                <a:latin typeface="Consolas" panose="020B0609020204030204" pitchFamily="49" charset="0"/>
              </a:rPr>
              <a:t>T</a:t>
            </a:r>
            <a:r>
              <a:rPr lang="ru-RU" altLang="ru-RU" sz="1600" dirty="0" smtClean="0"/>
              <a:t> (</a:t>
            </a:r>
            <a:r>
              <a:rPr lang="ru-RU" altLang="ru-RU" sz="1600" dirty="0"/>
              <a:t>и</a:t>
            </a:r>
            <a:r>
              <a:rPr lang="ru-RU" altLang="ru-RU" sz="1600" dirty="0" smtClean="0"/>
              <a:t> самим </a:t>
            </a:r>
            <a:r>
              <a:rPr lang="en-US" altLang="ru-RU" sz="1600" dirty="0" smtClean="0">
                <a:latin typeface="Consolas" panose="020B0609020204030204" pitchFamily="49" charset="0"/>
              </a:rPr>
              <a:t>T</a:t>
            </a:r>
            <a:r>
              <a:rPr lang="ru-RU" altLang="ru-RU" sz="1600" dirty="0" smtClean="0"/>
              <a:t> тоже)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0088" y="2614875"/>
            <a:ext cx="4347665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Consumer&lt;Object&gt; consumer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... */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Supplier&lt;String&gt; supplier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... */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Consumer&lt;?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CharSequence&gt;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consumer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Supplier&lt;?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CharSequence&gt;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supp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supplier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314111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altLang="ru-RU" sz="1600" dirty="0" smtClean="0"/>
              <a:t>Аналогично, </a:t>
            </a:r>
            <a:r>
              <a:rPr lang="ru-RU" altLang="ru-RU" sz="1600" dirty="0"/>
              <a:t>разрешает </a:t>
            </a:r>
            <a:r>
              <a:rPr lang="ru-RU" altLang="ru-RU" sz="1600" dirty="0" smtClean="0"/>
              <a:t>преобразовывать</a:t>
            </a:r>
            <a:r>
              <a:rPr lang="en-US" altLang="ru-RU" sz="1600" dirty="0" smtClean="0"/>
              <a:t> </a:t>
            </a:r>
            <a:r>
              <a:rPr lang="ru-RU" altLang="ru-RU" sz="1600" dirty="0" smtClean="0"/>
              <a:t>к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типу </a:t>
            </a:r>
            <a:r>
              <a:rPr lang="en-US" altLang="ru-RU" sz="1600" dirty="0" err="1" smtClean="0">
                <a:latin typeface="Consolas" panose="020B0609020204030204" pitchFamily="49" charset="0"/>
              </a:rPr>
              <a:t>SomeType</a:t>
            </a:r>
            <a:r>
              <a:rPr lang="ru-RU" altLang="ru-RU" sz="1600" dirty="0" smtClean="0">
                <a:latin typeface="Consolas" panose="020B0609020204030204" pitchFamily="49" charset="0"/>
              </a:rPr>
              <a:t>&lt;?</a:t>
            </a:r>
            <a:r>
              <a:rPr lang="ru-RU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extends</a:t>
            </a:r>
            <a:r>
              <a:rPr lang="ru-RU" altLang="ru-RU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507874"/>
                </a:solidFill>
                <a:latin typeface="Consolas" panose="020B0609020204030204" pitchFamily="49" charset="0"/>
              </a:rPr>
              <a:t>T</a:t>
            </a:r>
            <a:r>
              <a:rPr lang="ru-RU" altLang="ru-RU" sz="1600" dirty="0" smtClean="0">
                <a:latin typeface="Consolas" panose="020B0609020204030204" pitchFamily="49" charset="0"/>
              </a:rPr>
              <a:t>&gt;</a:t>
            </a:r>
            <a:endParaRPr lang="en-US" altLang="ru-RU" sz="1600" dirty="0" smtClean="0"/>
          </a:p>
          <a:p>
            <a:pPr algn="ctr" hangingPunct="0"/>
            <a:r>
              <a:rPr lang="ru-RU" altLang="ru-RU" sz="1600" dirty="0" smtClean="0"/>
              <a:t>любые </a:t>
            </a:r>
            <a:r>
              <a:rPr lang="en-US" altLang="ru-RU" sz="1600" dirty="0" err="1">
                <a:latin typeface="Consolas" panose="020B0609020204030204" pitchFamily="49" charset="0"/>
              </a:rPr>
              <a:t>SomeType</a:t>
            </a:r>
            <a:r>
              <a:rPr lang="en-US" altLang="ru-RU" sz="1600" dirty="0" smtClean="0"/>
              <a:t>’</a:t>
            </a:r>
            <a:r>
              <a:rPr lang="ru-RU" altLang="ru-RU" sz="1600" dirty="0" smtClean="0"/>
              <a:t>ы с наследником</a:t>
            </a:r>
            <a:r>
              <a:rPr lang="en-US" altLang="ru-RU" sz="1600" dirty="0" smtClean="0"/>
              <a:t> </a:t>
            </a:r>
            <a:r>
              <a:rPr lang="en-US" altLang="ru-RU" sz="1600" dirty="0" smtClean="0">
                <a:latin typeface="Consolas" panose="020B0609020204030204" pitchFamily="49" charset="0"/>
              </a:rPr>
              <a:t>T</a:t>
            </a:r>
            <a:r>
              <a:rPr lang="ru-RU" altLang="ru-RU" sz="1600" dirty="0" smtClean="0"/>
              <a:t> (</a:t>
            </a:r>
            <a:r>
              <a:rPr lang="ru-RU" altLang="ru-RU" sz="1600" dirty="0"/>
              <a:t>и</a:t>
            </a:r>
            <a:r>
              <a:rPr lang="ru-RU" altLang="ru-RU" sz="1600" dirty="0" smtClean="0"/>
              <a:t> самим </a:t>
            </a:r>
            <a:r>
              <a:rPr lang="en-US" altLang="ru-RU" sz="1600" dirty="0" smtClean="0">
                <a:latin typeface="Consolas" panose="020B0609020204030204" pitchFamily="49" charset="0"/>
              </a:rPr>
              <a:t>T</a:t>
            </a:r>
            <a:r>
              <a:rPr lang="ru-RU" altLang="ru-RU" sz="1600" dirty="0" smtClean="0"/>
              <a:t> тоже)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9593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" grpId="0" animBg="1"/>
      <p:bldP spid="7" grpId="0"/>
    </p:bldLst>
  </p:timing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30178</TotalTime>
  <Words>1292</Words>
  <Application>Microsoft Office PowerPoint</Application>
  <PresentationFormat>Широкоэкранный</PresentationFormat>
  <Paragraphs>180</Paragraphs>
  <Slides>20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Helvetica</vt:lpstr>
      <vt:lpstr>Proxima Nova Bold</vt:lpstr>
      <vt:lpstr>Proxima Nova Regular</vt:lpstr>
      <vt:lpstr>3.Алгоритмы поиска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turbomemes</cp:lastModifiedBy>
  <cp:revision>1601</cp:revision>
  <dcterms:created xsi:type="dcterms:W3CDTF">2020-10-11T07:52:54Z</dcterms:created>
  <dcterms:modified xsi:type="dcterms:W3CDTF">2022-02-21T10:02:28Z</dcterms:modified>
</cp:coreProperties>
</file>