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419" r:id="rId10"/>
    <p:sldId id="399" r:id="rId11"/>
    <p:sldId id="401" r:id="rId12"/>
    <p:sldId id="400" r:id="rId13"/>
    <p:sldId id="402" r:id="rId14"/>
    <p:sldId id="403" r:id="rId15"/>
    <p:sldId id="404" r:id="rId16"/>
    <p:sldId id="405" r:id="rId17"/>
    <p:sldId id="407" r:id="rId18"/>
    <p:sldId id="406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7" r:id="rId28"/>
    <p:sldId id="416" r:id="rId29"/>
    <p:sldId id="41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A38"/>
    <a:srgbClr val="CC7832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02/28/2022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5167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968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326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505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041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956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482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5260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8622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131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160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735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8233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3786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0053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83583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7724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0835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9119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50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204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13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057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9528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943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9109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20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Dequ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Deque.html#removeFirst()" TargetMode="External"/><Relationship Id="rId13" Type="http://schemas.openxmlformats.org/officeDocument/2006/relationships/hyperlink" Target="https://docs.oracle.com/javase/7/docs/api/java/util/Queue.html#peek()" TargetMode="External"/><Relationship Id="rId3" Type="http://schemas.openxmlformats.org/officeDocument/2006/relationships/hyperlink" Target="https://docs.oracle.com/javase/7/docs/api/java/util/Queue.html#add(E)" TargetMode="External"/><Relationship Id="rId7" Type="http://schemas.openxmlformats.org/officeDocument/2006/relationships/hyperlink" Target="https://docs.oracle.com/javase/7/docs/api/java/util/Queue.html#remove()" TargetMode="External"/><Relationship Id="rId12" Type="http://schemas.openxmlformats.org/officeDocument/2006/relationships/hyperlink" Target="https://docs.oracle.com/javase/7/docs/api/java/util/Deque.html#getFirst(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Deque.html#offerLast(E)" TargetMode="External"/><Relationship Id="rId11" Type="http://schemas.openxmlformats.org/officeDocument/2006/relationships/hyperlink" Target="https://docs.oracle.com/javase/7/docs/api/java/util/Queue.html#element()" TargetMode="External"/><Relationship Id="rId5" Type="http://schemas.openxmlformats.org/officeDocument/2006/relationships/hyperlink" Target="https://docs.oracle.com/javase/7/docs/api/java/util/Queue.html#offer(E)" TargetMode="External"/><Relationship Id="rId10" Type="http://schemas.openxmlformats.org/officeDocument/2006/relationships/hyperlink" Target="https://docs.oracle.com/javase/7/docs/api/java/util/Deque.html#pollFirst()" TargetMode="External"/><Relationship Id="rId4" Type="http://schemas.openxmlformats.org/officeDocument/2006/relationships/hyperlink" Target="https://docs.oracle.com/javase/7/docs/api/java/util/Deque.html#addLast(E)" TargetMode="External"/><Relationship Id="rId9" Type="http://schemas.openxmlformats.org/officeDocument/2006/relationships/hyperlink" Target="https://docs.oracle.com/javase/7/docs/api/java/util/Queue.html#poll()" TargetMode="External"/><Relationship Id="rId14" Type="http://schemas.openxmlformats.org/officeDocument/2006/relationships/hyperlink" Target="https://docs.oracle.com/javase/7/docs/api/java/util/Deque.html#peek(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/BlockingQueu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util/PriorityQueu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en-US" sz="2000" dirty="0" smtClean="0">
                <a:latin typeface="Helvetica" pitchFamily="2" charset="0"/>
              </a:rPr>
              <a:t>2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/>
              <a:t>К</a:t>
            </a:r>
            <a:r>
              <a:rPr lang="ru-RU" sz="2800" dirty="0" smtClean="0">
                <a:latin typeface="Helvetica" pitchFamily="2" charset="0"/>
              </a:rPr>
              <a:t>оллекции</a:t>
            </a: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Set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01600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Представляет собой неупорядоченный набор элементов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без повторений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может содержать двух элементов,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равных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друг другу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908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интерфейс, соответствующий АТД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Множество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4083" y="3581883"/>
            <a:ext cx="3499676" cy="8771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lang="en-US" altLang="ru-RU" sz="10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/* </a:t>
            </a:r>
            <a:r>
              <a:rPr lang="ru-RU" altLang="ru-RU" sz="1000" dirty="0">
                <a:solidFill>
                  <a:srgbClr val="808080"/>
                </a:solidFill>
                <a:latin typeface="Consolas" panose="020B0609020204030204" pitchFamily="49" charset="0"/>
              </a:rPr>
              <a:t>... */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90142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попытке добавить в него дубликат методом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в ответ вернётся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2738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добавляет никаких новых методов к интерфейсу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он служит как явное уточнение того, что должна быть реализована описанная семантика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440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3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HashSet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729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Основная реализация интерфейса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HashSet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82438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реализует множество на основе хэш-таблицы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22486" y="2720631"/>
            <a:ext cx="392286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set.size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set.remove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set.size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0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85208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Особенность хэш-таблицы – операции добавления, удаления и проверки на наличие элемента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работают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 времени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O(1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в среднем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52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HashSet</a:t>
            </a:r>
            <a:endParaRPr lang="ru-RU" dirty="0" smtClean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22486" y="1242588"/>
            <a:ext cx="392286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Set&lt;ComplexNumber&gt; set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HashSet&lt;&gt;()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.println(set.size())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prints 1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set.remove(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.println(set.size())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prints 0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6268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него то нам и необходима корректная реализация метода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hashCode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 хранимых объектов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010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также нужен и корректный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equals()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27869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sym typeface="Calibri"/>
              </a:rPr>
              <a:t>hashCode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()</a:t>
            </a:r>
            <a:r>
              <a:rPr lang="en-US" sz="1600" dirty="0" smtClean="0">
                <a:latin typeface="Helvetica" pitchFamily="2" charset="0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sym typeface="Calibri"/>
              </a:rPr>
              <a:t>используется для первоначального выбора ячейки, в которой должен лежать элемент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170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  <a:sym typeface="Calibri"/>
              </a:rPr>
              <a:t>equals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()</a:t>
            </a:r>
            <a:r>
              <a:rPr lang="ru-RU" sz="1600" dirty="0" smtClean="0">
                <a:latin typeface="Helvetica" pitchFamily="2" charset="0"/>
                <a:sym typeface="Calibri"/>
              </a:rPr>
              <a:t> нужен для конкретной проверки, тот же элемент лежит в ячейке или нет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88355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Использование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подразумевает соблюдение некоторых требований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842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Именно тут важно выполнение следствия: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(equals == true =&gt;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hashCode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равны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3918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нельзя изменять (в плане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equals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 объекты, лежащие внутри хэш-таблицы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почти гарантированно приведёт к некорректной её работе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784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HashSet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545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происходит при итерировании по хэш-таблице?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60295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Оно, естественно, поддерживается, но порядок обхода, по сути, случайный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5041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хочется сохранять порядок добавления – есть другая реализация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LinkedHashSet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9537" y="1948143"/>
            <a:ext cx="280076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odin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dva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72" y="2263321"/>
            <a:ext cx="671871" cy="993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28704" y="4188962"/>
            <a:ext cx="326243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LinkedHashSet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odin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dva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313" y="4495766"/>
            <a:ext cx="705787" cy="1002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06580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>
                <a:latin typeface="Consolas" panose="020B0609020204030204" pitchFamily="49" charset="0"/>
                <a:sym typeface="Calibri"/>
              </a:rPr>
              <a:t>LinkedHashSet</a:t>
            </a:r>
            <a:r>
              <a:rPr lang="en-US" sz="1600" dirty="0">
                <a:latin typeface="Helvetica" pitchFamily="2" charset="0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sym typeface="Calibri"/>
              </a:rPr>
              <a:t>п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редставляет собой связный список с прикрученной рядом хэш-таблицей для быстрого поиска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07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 animBg="1"/>
      <p:bldP spid="6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SortedSet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545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есть наследник – интерфейс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SortedSet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упорядоченное множество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74345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Благодаря упорядоченности, обход элементов итератором происходит в порядке их возрастания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1873" y="2348852"/>
            <a:ext cx="3724096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headSet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tailSet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87458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становятся доступны новые полезные операции: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21313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first()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возвращает первый элемент: то есть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минимальный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из всех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last()</a:t>
            </a:r>
            <a:r>
              <a:rPr lang="en-US" sz="1600" dirty="0" smtClean="0">
                <a:latin typeface="Helvetica" pitchFamily="2" charset="0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 возвращает </a:t>
            </a:r>
            <a:r>
              <a:rPr lang="ru-RU" sz="1600" dirty="0" smtClean="0">
                <a:latin typeface="Helvetica" pitchFamily="2" charset="0"/>
                <a:sym typeface="Calibri"/>
              </a:rPr>
              <a:t>последний элемент</a:t>
            </a:r>
            <a:r>
              <a:rPr lang="ru-RU" sz="1600" dirty="0">
                <a:latin typeface="Helvetica" pitchFamily="2" charset="0"/>
                <a:sym typeface="Calibri"/>
              </a:rPr>
              <a:t>: то </a:t>
            </a:r>
            <a:r>
              <a:rPr lang="ru-RU" sz="1600" dirty="0" smtClean="0">
                <a:latin typeface="Helvetica" pitchFamily="2" charset="0"/>
                <a:sym typeface="Calibri"/>
              </a:rPr>
              <a:t>есть </a:t>
            </a:r>
            <a:r>
              <a:rPr lang="ru-RU" sz="1600" i="1" dirty="0" smtClean="0">
                <a:latin typeface="Helvetica" pitchFamily="2" charset="0"/>
                <a:sym typeface="Calibri"/>
              </a:rPr>
              <a:t>максимальный</a:t>
            </a:r>
            <a:r>
              <a:rPr lang="ru-RU" sz="1600" dirty="0" smtClean="0">
                <a:latin typeface="Helvetica" pitchFamily="2" charset="0"/>
                <a:sym typeface="Calibri"/>
              </a:rPr>
              <a:t> из всех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765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SortedSet</a:t>
            </a:r>
            <a:endParaRPr lang="ru-RU" dirty="0" smtClean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1873" y="1227135"/>
            <a:ext cx="4262705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ru-RU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toElement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headSet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tailSet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fromElement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5044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становятся доступны новые полезные операции: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04394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headSet()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возвращает подмножество всех элементов, меньше переданного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59429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подмножество не является копией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случае изменения состава оригинального множества, подмножество из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headSet()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увидит все эти изменения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39087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tailSet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то же самое, но элементы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больше либо равны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переданному</a:t>
            </a:r>
            <a:endParaRPr lang="ru-RU" sz="1600" dirty="0">
              <a:latin typeface="Helvetica" pitchFamily="2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01894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subSet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пересечение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headSet()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tailSet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46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n-lt"/>
              </a:rPr>
              <a:t>TreeSet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3706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Реализация интерфейса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SortedSet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двоичное дерево поиска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88" y="2371820"/>
            <a:ext cx="434766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words.headSet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head.clear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349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научить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правильно сравнивать ваши объекты?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517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Компараторы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095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Есть два варианта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18811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1) Ваш объект реализует 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Comparable&lt;T&gt;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07498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научить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правильно сравнивать ваши объекты?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27288" y="2714339"/>
            <a:ext cx="5878532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compareTo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anotherInteger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compare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value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anotherInteger.</a:t>
            </a:r>
            <a:r>
              <a:rPr lang="ru-RU" altLang="ru-RU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value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compare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x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y) {</a:t>
            </a:r>
            <a:b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x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y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? -</a:t>
            </a:r>
            <a:r>
              <a:rPr lang="ru-RU" altLang="ru-RU" sz="1100" dirty="0">
                <a:solidFill>
                  <a:srgbClr val="6897BB"/>
                </a:solidFill>
                <a:latin typeface="Consolas" panose="020B0609020204030204" pitchFamily="49" charset="0"/>
              </a:rPr>
              <a:t>1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: (x == y ? </a:t>
            </a:r>
            <a:r>
              <a:rPr lang="ru-RU" altLang="ru-RU" sz="1100" dirty="0">
                <a:solidFill>
                  <a:srgbClr val="6897BB"/>
                </a:solidFill>
                <a:latin typeface="Consolas" panose="020B0609020204030204" pitchFamily="49" charset="0"/>
              </a:rPr>
              <a:t>0 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ru-RU" altLang="ru-RU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70546" y="3391448"/>
            <a:ext cx="2646878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other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498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 сравнения должен возвращать знак от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this - other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0024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Тогда,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сможет сравнивать объекты, вызывая его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9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5" grpId="0" animBg="1"/>
      <p:bldP spid="9" grpId="0" animBg="1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Компараторы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07498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научить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правильно сравнивать ваши объекты?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63738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2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 Вы предоставляете в конструктор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свой компаратор: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60482" y="2105531"/>
            <a:ext cx="2646878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Comparator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100" dirty="0">
                <a:solidFill>
                  <a:srgbClr val="507874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&gt; {</a:t>
            </a:r>
            <a:b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compare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>
                <a:solidFill>
                  <a:srgbClr val="507874"/>
                </a:solidFill>
                <a:latin typeface="Consolas" panose="020B0609020204030204" pitchFamily="49" charset="0"/>
              </a:rPr>
              <a:t>T </a:t>
            </a: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100" dirty="0">
                <a:solidFill>
                  <a:srgbClr val="507874"/>
                </a:solidFill>
                <a:latin typeface="Consolas" panose="020B0609020204030204" pitchFamily="49" charset="0"/>
              </a:rPr>
              <a:t>T </a:t>
            </a: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20775" y="4208352"/>
            <a:ext cx="5955476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ReverseComparator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a.compareTo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120775" y="5532251"/>
            <a:ext cx="5339923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SortedSet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ReverseComparator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53" y="5818536"/>
            <a:ext cx="2442647" cy="3883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1308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Этим способом можно воспользоваться если вы не хотите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можете реализовать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compareTo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 если хочется поменять его обычное поведение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8554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Компаратор – функциональный интерфейс, описывающий ту самую функцию сравнения, но вне класса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77851" y="4385324"/>
            <a:ext cx="429105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Например, можем упорядочить элементы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 убыванию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707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5" grpId="0" animBg="1"/>
      <p:bldP spid="16" grpId="0" animBg="1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 полезности множеств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2050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Используя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очень легко очистить список от повторяющихся элементов: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56045" y="5136934"/>
            <a:ext cx="110557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Тут нам пригождается наличие у коллекций конструкторов, принимающих любого другого наследника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21736" y="1659060"/>
            <a:ext cx="4724370" cy="33085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carrot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words.add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LinkedHashSet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wordsWithoutDuplicates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wordsWithoutDuplicates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817" y="3189516"/>
            <a:ext cx="1829055" cy="247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7740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Использование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LinkedHashSet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даже сохранить оригинальный порядок следования элементов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010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Queue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702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интерфейс, соответствующий Абстрактному Типу Данных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Очередь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03617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Очередь обеспечивает порядок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FIFO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F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irst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I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F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irst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O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ut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«первым вошёл – первым вышел»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6" y="3435483"/>
            <a:ext cx="3954929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53469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похож на настоящую очередь: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элементы добавляются в конец и извлекаются из начала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228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Методы можно разделить на три типа: добавить, вытащить и подсмотреть элемент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3" grpId="0" animBg="1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Map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6669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 </a:t>
            </a:r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Map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соответствует АТД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“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Ассоциативный массив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291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называется «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словарь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» или «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отображение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»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1103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отличие от обычного массива, словарь позволяет индексировать свои объекты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только числом от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до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size()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произвольным другим объектом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31619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Записи в словаре выглядят как пары объектов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(ключ, значение)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6752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Ключ – уникальный объект-идентификатор, по которому словарь умеет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быстро найти соответствующее ему значение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0200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ключ – и есть аналог индекса из обычного массива,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каждому значению соответствует некоторый ключ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55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2" grpId="0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Map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6669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 </a:t>
            </a:r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Map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ввиду своей специфики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не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является коллекцией: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8123" y="2103039"/>
            <a:ext cx="318548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containsValue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Map.Entry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entrySet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24946" y="3441867"/>
            <a:ext cx="59270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get()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 получает значение по ключу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put()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 добавляет пару ключ-значение в словарь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24946" y="2949198"/>
            <a:ext cx="59270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containsKey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 проверка на наличие пары с таким ключом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nsolas" panose="020B0609020204030204" pitchFamily="49" charset="0"/>
                <a:sym typeface="Calibri"/>
              </a:rPr>
              <a:t>containsValue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200" dirty="0">
                <a:sym typeface="Calibri"/>
              </a:rPr>
              <a:t>проверка на наличие пары с таким </a:t>
            </a:r>
            <a:r>
              <a:rPr lang="ru-RU" sz="1200" dirty="0" smtClean="0">
                <a:sym typeface="Calibri"/>
              </a:rPr>
              <a:t>значением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24946" y="3890842"/>
            <a:ext cx="59270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</a:t>
            </a:r>
            <a:r>
              <a:rPr lang="en-US" sz="12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удаление пары с данным ключом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clear()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– очистка словаря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63584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Методы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возвращают значение, которое было по данному ключу до выполнения операции,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перезапишет значение, если ключ уже занят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020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Map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01796" y="1379537"/>
            <a:ext cx="318548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containsValue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Map.Entry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entrySet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5164363"/>
            <a:ext cx="1024652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keySet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–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возвращает множество всех ключей в словаре (они и так уникальны)</a:t>
            </a:r>
            <a:endParaRPr lang="ru-RU" sz="1400" dirty="0"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sym typeface="Calibri"/>
              </a:rPr>
              <a:t>values()</a:t>
            </a:r>
            <a:r>
              <a:rPr lang="ru-RU" sz="1400" dirty="0">
                <a:sym typeface="Calibri"/>
              </a:rPr>
              <a:t> – возвращает коллекцию всех значений в словаре (значения могут повторяться</a:t>
            </a:r>
            <a:r>
              <a:rPr lang="ru-RU" sz="1400" dirty="0" smtClean="0">
                <a:sym typeface="Calibri"/>
              </a:rPr>
              <a:t>)</a:t>
            </a:r>
            <a:endParaRPr lang="ru-RU" sz="1400" dirty="0"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nsolas" panose="020B0609020204030204" pitchFamily="49" charset="0"/>
                <a:sym typeface="Calibri"/>
              </a:rPr>
              <a:t>entrySet</a:t>
            </a:r>
            <a:r>
              <a:rPr lang="en-US" sz="1400" dirty="0" smtClean="0">
                <a:latin typeface="Consolas" panose="020B0609020204030204" pitchFamily="49" charset="0"/>
                <a:sym typeface="Calibri"/>
              </a:rPr>
              <a:t>()</a:t>
            </a:r>
            <a:r>
              <a:rPr lang="ru-RU" sz="1400" dirty="0" smtClean="0">
                <a:sym typeface="Calibri"/>
              </a:rPr>
              <a:t> </a:t>
            </a:r>
            <a:r>
              <a:rPr lang="ru-RU" sz="1400" dirty="0">
                <a:sym typeface="Calibri"/>
              </a:rPr>
              <a:t>– возвращает </a:t>
            </a:r>
            <a:r>
              <a:rPr lang="ru-RU" sz="1400" dirty="0" smtClean="0">
                <a:sym typeface="Calibri"/>
              </a:rPr>
              <a:t>множество всех записей словаря (то есть пар ключ-значение)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218544" y="1922830"/>
            <a:ext cx="614875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 итерироваться по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Map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раз уж у него нет итераторов?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218543" y="3807221"/>
            <a:ext cx="614875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специальные методы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132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Реализации </a:t>
            </a:r>
            <a:r>
              <a:rPr lang="en-US" dirty="0" smtClean="0">
                <a:latin typeface="+mn-lt"/>
              </a:rPr>
              <a:t>Map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6669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ea typeface="+mj-ea"/>
                <a:cs typeface="+mj-cs"/>
                <a:sym typeface="Calibri"/>
              </a:rPr>
              <a:t>Map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очень похож на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 котором каждому элементу подвесили ещё и некоторое значение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89681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Реализации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такие же, как и у сета: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HashMap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LinkedHashMap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TreeMap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(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интерфейсом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SortedMap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56183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Рассмотрим пример использования и разных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итерирований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мапе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2974620"/>
            <a:ext cx="5416868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word_counts.keySet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word_counts.values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Map.Entry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word_counts.entrySet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'"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entry.getKey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+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"'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occurred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entry.getValue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38" y="3829860"/>
            <a:ext cx="352474" cy="809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44" y="4499183"/>
            <a:ext cx="342948" cy="8097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63" y="5569070"/>
            <a:ext cx="362953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Старые типы коллекций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59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есть несколько устаревших типов коллекций: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739049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Vector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Stack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Dictionary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Hashtable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2000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Они существуют ещё со времён первой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джавы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и их использование не рекомендуется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997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каждого из них придуман более предпочтительный аналог: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445304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Vector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-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ArrayList</a:t>
            </a:r>
            <a:endParaRPr lang="en-US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Stack -&gt; Deque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?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)</a:t>
            </a:r>
            <a:endParaRPr lang="en-US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Dictionary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-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 Map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Hashtable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-&gt;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HashMap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71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4" y="373967"/>
            <a:ext cx="9726295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Класс </a:t>
            </a:r>
            <a:r>
              <a:rPr lang="en-US" dirty="0" smtClean="0">
                <a:latin typeface="+mn-lt"/>
              </a:rPr>
              <a:t>Collections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59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работе с коллекциями бывает полезен утилитный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0" y="3310877"/>
            <a:ext cx="4060727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i)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93" y="4196032"/>
            <a:ext cx="2448267" cy="276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156" y="4824684"/>
            <a:ext cx="2438740" cy="2381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919" y="5500337"/>
            <a:ext cx="2429214" cy="238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9841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Этот класс содержит много удобных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static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-методов для работы с коллекциями,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 для перемешивания и сортировки списков: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055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4" y="373967"/>
            <a:ext cx="9726295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Неизменяемые коллекции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7592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Collections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также есть семейство функций, начинающихся со слова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unmodifiable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0540" y="1732601"/>
            <a:ext cx="10766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>
                <a:latin typeface="Consolas" panose="020B0609020204030204" pitchFamily="49" charset="0"/>
              </a:rPr>
              <a:t>unmodifiableList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ru-RU" sz="1400" dirty="0" err="1">
                <a:latin typeface="Consolas" panose="020B0609020204030204" pitchFamily="49" charset="0"/>
              </a:rPr>
              <a:t>unmodifiableMap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ru-RU" sz="1400" dirty="0" err="1">
                <a:latin typeface="Consolas" panose="020B0609020204030204" pitchFamily="49" charset="0"/>
              </a:rPr>
              <a:t>unmodifiableSet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ru-RU" sz="1400" dirty="0" err="1">
                <a:latin typeface="Consolas" panose="020B0609020204030204" pitchFamily="49" charset="0"/>
              </a:rPr>
              <a:t>unmodifiableSortedMap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ru-RU" sz="1400" dirty="0" err="1">
                <a:latin typeface="Consolas" panose="020B0609020204030204" pitchFamily="49" charset="0"/>
              </a:rPr>
              <a:t>unmodifiableSortedSet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42813" y="3461465"/>
            <a:ext cx="528221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immutableSet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unmodifiableSet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immutableSet.remove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java.lang.UnsupportedOperationException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7402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Смысл методов </a:t>
            </a:r>
            <a:r>
              <a:rPr lang="ru-RU" sz="1600" dirty="0"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сделать неизменяемую обёртку над коллекцией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0157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Попытка вызова изменяющих операций приведёт к бросанию исключения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797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4" y="373967"/>
            <a:ext cx="9726295" cy="548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Collection </a:t>
            </a:r>
            <a:r>
              <a:rPr lang="ru-RU" dirty="0" smtClean="0">
                <a:latin typeface="+mn-lt"/>
              </a:rPr>
              <a:t>и простые массивы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3182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 коллекции имеет 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toArray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позволяющий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преобразовать содержимое коллекции в обычный массив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53501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проблема </a:t>
            </a:r>
            <a:r>
              <a:rPr lang="ru-RU" sz="1600" dirty="0"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из-за ограничений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дженериков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метод не может создать массив нужного типа,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поэтому он создаёт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Object[]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4884" y="2502640"/>
            <a:ext cx="349807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3365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Чтобы получить массив правильного типа, придется создать его самому и передать в перегрузку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toArray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2567" y="5086974"/>
            <a:ext cx="426270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list.toArray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9159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заполнит переданный массив, и при необходимости даже пересоздаст его с увеличенным размером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225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3" grpId="0" animBg="1"/>
      <p:bldP spid="10" grpId="0"/>
      <p:bldP spid="4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4" y="373967"/>
            <a:ext cx="9726295" cy="548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Collection </a:t>
            </a:r>
            <a:r>
              <a:rPr lang="ru-RU" dirty="0" smtClean="0">
                <a:latin typeface="+mn-lt"/>
              </a:rPr>
              <a:t>и простые массивы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5318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 есть способы превратить обычный массив в коллекцию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0891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 этим поможет утилитный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0928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Arrays.asList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превращает обычный массив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 список: 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55211" y="3209646"/>
            <a:ext cx="485742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set1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3468" y="4556525"/>
            <a:ext cx="1096090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можно добавить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элементы из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массива в уже существующую коллекцию методом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Collections.addAll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04802" y="5076741"/>
            <a:ext cx="315823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set2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63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5" grpId="0" animBg="1"/>
      <p:bldP spid="17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0774" y="373967"/>
            <a:ext cx="9726295" cy="5487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Ещё о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классе </a:t>
            </a:r>
            <a:r>
              <a:rPr lang="en-US" dirty="0" smtClean="0">
                <a:latin typeface="+mn-lt"/>
              </a:rPr>
              <a:t>Arrays</a:t>
            </a:r>
            <a:endParaRPr lang="ru-RU" dirty="0" smtClean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45398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Arrays.asList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умеет принимать аргументы не только в виде массива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15373" y="2558906"/>
            <a:ext cx="553709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set1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55652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Ещё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есть полезный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для обычных массивов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equals()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сравнивающий два любых массива поэлементно: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15374" y="3398097"/>
            <a:ext cx="553709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8525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Это можно считать аналогом инициализации обычных массивов через фигурные скобки: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67608" y="5187480"/>
            <a:ext cx="44326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array1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13.37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array2 =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bad_test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13.37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(array1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array2))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8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3" grpId="0" animBg="1"/>
      <p:bldP spid="10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Queue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6" y="1274174"/>
            <a:ext cx="3954929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58394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offer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добавляют элемент в хвост очереди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1086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чем отличие?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6206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Очередь может быть ограничена по своему максимальному размеру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369656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случае, когда добавляется элемент сверх этого лимита:</a:t>
            </a:r>
          </a:p>
          <a:p>
            <a:pPr algn="ctr" hangingPunct="0"/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бросит исключение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offer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просто вернёт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198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Queue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6" y="1274174"/>
            <a:ext cx="3954929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58394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poll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извлекают элемент из начала очереди: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удаляют его и возвращают нам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3548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Что, если в момент извлечения очередь пуста?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981728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Поведение будет таким:</a:t>
            </a:r>
          </a:p>
          <a:p>
            <a:pPr algn="ctr" hangingPunct="0"/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бросит исключение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poll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просто вернёт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333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Queue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6456" y="1274174"/>
            <a:ext cx="3954929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50897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element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peek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позволяют подсмотреть элемент в начале очереди без извлечения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10545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Различие аналогично предыдущим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444010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очередь пуста:</a:t>
            </a:r>
          </a:p>
          <a:p>
            <a:pPr algn="ctr" hangingPunct="0"/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element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бросит исключение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peek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просто вернёт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null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62832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Получается, что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add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remove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element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случае невозможности бросают исключение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97701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offer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poll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peek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возвращают особое значение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642086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вторые просто являются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смягчёнными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версиями первых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562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Deque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01600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Расширение интерфейса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позволяющее добавлять и извлекать элементы с обеих сторон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702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Deque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читается: </a:t>
            </a:r>
            <a:r>
              <a:rPr lang="ru-RU" sz="1600" i="1" dirty="0" err="1" smtClean="0">
                <a:latin typeface="Helvetica" pitchFamily="2" charset="0"/>
                <a:ea typeface="+mj-ea"/>
                <a:cs typeface="+mj-cs"/>
                <a:sym typeface="Calibri"/>
              </a:rPr>
              <a:t>дэк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ouble-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nded </a:t>
            </a:r>
            <a:r>
              <a:rPr lang="en-US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que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ue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двухсторонняя очередь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98817" y="2546419"/>
            <a:ext cx="357020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2161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Методы как 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но у каждого есть две версии: для начала и для конца дека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46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4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Deque</a:t>
            </a:r>
            <a:endParaRPr lang="ru-RU" dirty="0" smtClean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1060" y="1962612"/>
            <a:ext cx="357020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offerLast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pollLast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201270" y="2007334"/>
            <a:ext cx="76181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ведь методы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назывались иначе, разве дек их не наследует?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35699"/>
              </p:ext>
            </p:extLst>
          </p:nvPr>
        </p:nvGraphicFramePr>
        <p:xfrm>
          <a:off x="5946618" y="3448980"/>
          <a:ext cx="4127413" cy="17305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8868">
                  <a:extLst>
                    <a:ext uri="{9D8B030D-6E8A-4147-A177-3AD203B41FA5}">
                      <a16:colId xmlns:a16="http://schemas.microsoft.com/office/drawing/2014/main" val="3066590045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224516888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Consolas" panose="020B0609020204030204" pitchFamily="49" charset="0"/>
                        </a:rPr>
                        <a:t>Метод</a:t>
                      </a:r>
                      <a:r>
                        <a:rPr lang="ru-RU" sz="1400" baseline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Queue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  <a:latin typeface="Consolas" panose="020B0609020204030204" pitchFamily="49" charset="0"/>
                        </a:rPr>
                        <a:t>Эквивалентный</a:t>
                      </a:r>
                      <a:r>
                        <a:rPr lang="ru-RU" sz="1400" baseline="0" dirty="0" smtClean="0">
                          <a:effectLst/>
                          <a:latin typeface="Consolas" panose="020B0609020204030204" pitchFamily="49" charset="0"/>
                        </a:rPr>
                        <a:t> метод 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Deque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5068242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hlinkClick r:id="rId3"/>
                        </a:rPr>
                        <a:t>add(e)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hlinkClick r:id="rId4"/>
                        </a:rPr>
                        <a:t>addLast(e)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297227469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hlinkClick r:id="rId5"/>
                        </a:rPr>
                        <a:t>offer(e)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6"/>
                        </a:rPr>
                        <a:t>offerLast(e)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1843352058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7"/>
                        </a:rPr>
                        <a:t>remove()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8"/>
                        </a:rPr>
                        <a:t>removeFirst()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2550853663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9"/>
                        </a:rPr>
                        <a:t>poll()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10"/>
                        </a:rPr>
                        <a:t>pollFirst()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408748287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11"/>
                        </a:rPr>
                        <a:t>element()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hlinkClick r:id="rId12"/>
                        </a:rPr>
                        <a:t>getFirst()</a:t>
                      </a:r>
                      <a:endParaRPr lang="en-US" sz="14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2888044885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hlinkClick r:id="rId13"/>
                        </a:rPr>
                        <a:t>peek()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hlinkClick r:id="rId14"/>
                        </a:rPr>
                        <a:t>peekFirst()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9511" marR="16933" marT="16933" marB="16933" anchor="ctr"/>
                </a:tc>
                <a:extLst>
                  <a:ext uri="{0D108BD9-81ED-4DB2-BD59-A6C34878D82A}">
                    <a16:rowId xmlns:a16="http://schemas.microsoft.com/office/drawing/2014/main" val="254064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201270" y="2529043"/>
            <a:ext cx="761811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Наследует. Поэтому получается,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дек дублирует методы очереди под другими именами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201268" y="5701413"/>
            <a:ext cx="76181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Делать они должны одно и то же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472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Имплементации </a:t>
            </a:r>
            <a:r>
              <a:rPr lang="en-US" dirty="0" smtClean="0">
                <a:latin typeface="+mn-lt"/>
              </a:rPr>
              <a:t>Deque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8793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Существуют две основные имплементации интерфейса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Deque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(а он является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9828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это нам уже знакомо: оказывается, связный список хорошо реализует интерфейсы как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так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Deque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29238" y="2079377"/>
            <a:ext cx="6109365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/* ... </a:t>
            </a:r>
            <a:r>
              <a:rPr lang="ru-RU" altLang="ru-RU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/* ... </a:t>
            </a:r>
            <a:r>
              <a:rPr lang="ru-RU" altLang="ru-RU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40699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ArrayDeque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дек на базе динамического массива, который хитро модифицирован,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чтобы позволить быстро добавлять и удалять элементы не только в конец, но и в начало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82989" y="3672268"/>
            <a:ext cx="6801862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>
                <a:solidFill>
                  <a:srgbClr val="808080"/>
                </a:solidFill>
                <a:latin typeface="Consolas" panose="020B0609020204030204" pitchFamily="49" charset="0"/>
              </a:rPr>
              <a:t>/* ... */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endParaRPr lang="ru-RU" altLang="ru-RU" sz="11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93454" y="4501659"/>
            <a:ext cx="3801041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ArrayDeque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deque.offerFirst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deque.addFirst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deque.offerLast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deque.addLast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deque.pollFirst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629" y="4971293"/>
            <a:ext cx="289517" cy="11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8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9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Имплементации </a:t>
            </a:r>
            <a:r>
              <a:rPr lang="en-US" dirty="0" smtClean="0">
                <a:latin typeface="+mn-lt"/>
              </a:rPr>
              <a:t>Queue</a:t>
            </a:r>
            <a:endParaRPr lang="ru-RU" dirty="0" smtClean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8793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Возникает вопрос: а есть ли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Queue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который не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Deque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0844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есть понятие блокирующей очереди -- интерфейса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BlockingQueue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99228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Есть -- например,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4"/>
              </a:rPr>
              <a:t>PriorityQueue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--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очередь с приоритетом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54242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такой очереди элементы можно вставлять в любом порядке,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извлечении из очереди достаётся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минимальный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из всех элементов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109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Именно она позволяет ограничивать свой максимальный размер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09909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Её особенность -- есть специальные методы добавления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изъятия, которые при переполнении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нехватке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блокируют исполнение программы до освобождения места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/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появления новых элементов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18528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Особенность используется в многопоточных программах,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потому что в однопоточных состояние объекта изменяется только из одного потока,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значит блокироваться в ожидании изменений бесполезно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671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30634</TotalTime>
  <Words>1873</Words>
  <Application>Microsoft Office PowerPoint</Application>
  <PresentationFormat>Широкоэкранный</PresentationFormat>
  <Paragraphs>283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1645</cp:revision>
  <dcterms:created xsi:type="dcterms:W3CDTF">2020-10-11T07:52:54Z</dcterms:created>
  <dcterms:modified xsi:type="dcterms:W3CDTF">2022-02-28T10:09:21Z</dcterms:modified>
</cp:coreProperties>
</file>