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338" r:id="rId2"/>
    <p:sldId id="392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rbomemes" initials="t" lastIdx="2" clrIdx="0">
    <p:extLst>
      <p:ext uri="{19B8F6BF-5375-455C-9EA6-DF929625EA0E}">
        <p15:presenceInfo xmlns:p15="http://schemas.microsoft.com/office/powerpoint/2012/main" userId="turbome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832"/>
    <a:srgbClr val="FB2A38"/>
    <a:srgbClr val="CCCCCC"/>
    <a:srgbClr val="5B6166"/>
    <a:srgbClr val="FEFEFE"/>
    <a:srgbClr val="015DAC"/>
    <a:srgbClr val="FF6E67"/>
    <a:srgbClr val="2B2B2B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23" autoAdjust="0"/>
    <p:restoredTop sz="89286"/>
  </p:normalViewPr>
  <p:slideViewPr>
    <p:cSldViewPr snapToGrid="0">
      <p:cViewPr varScale="1">
        <p:scale>
          <a:sx n="104" d="100"/>
          <a:sy n="104" d="100"/>
        </p:scale>
        <p:origin x="22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E362-832A-824E-B063-25F5DE831740}" type="datetimeFigureOut">
              <a:rPr lang="en-RU" smtClean="0"/>
              <a:t>04/04/2022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AD37F-4CAA-4C4E-B967-8FF85B62072E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408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2539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4056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691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3095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569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8661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66221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85690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95974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8506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3214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81986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08642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85435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23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09255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3589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2735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6934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50848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93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0662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AD37F-4CAA-4C4E-B967-8FF85B62072E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8875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9">
            <a:extLst>
              <a:ext uri="{FF2B5EF4-FFF2-40B4-BE49-F238E27FC236}">
                <a16:creationId xmlns:a16="http://schemas.microsoft.com/office/drawing/2014/main" id="{026323EB-CB20-F940-B194-DF913FF6C0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424" y="3100913"/>
            <a:ext cx="10302749" cy="30737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Название лекции</a:t>
            </a:r>
          </a:p>
          <a:p>
            <a:pPr lvl="0"/>
            <a:r>
              <a:rPr lang="ru-RU" dirty="0"/>
              <a:t>Программирование на языке </a:t>
            </a:r>
            <a:r>
              <a:rPr lang="en-US" dirty="0"/>
              <a:t>Java</a:t>
            </a:r>
          </a:p>
          <a:p>
            <a:pPr lvl="0"/>
            <a:r>
              <a:rPr lang="ru-RU" dirty="0"/>
              <a:t>Имя лектора</a:t>
            </a:r>
          </a:p>
          <a:p>
            <a:pPr lvl="0"/>
            <a:r>
              <a:rPr lang="ru-RU" dirty="0"/>
              <a:t>Название курса</a:t>
            </a:r>
          </a:p>
        </p:txBody>
      </p:sp>
      <p:pic>
        <p:nvPicPr>
          <p:cNvPr id="18" name="Рисунок 720">
            <a:extLst>
              <a:ext uri="{FF2B5EF4-FFF2-40B4-BE49-F238E27FC236}">
                <a16:creationId xmlns:a16="http://schemas.microsoft.com/office/drawing/2014/main" id="{DEA648B1-C859-D94A-A6A1-43602DAEA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238" y="4938293"/>
            <a:ext cx="3039763" cy="1918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8" name="Picture 4" descr="Фирменный стиль, логотипы и шаблоны НИУ ВШЭ – О Вышке –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E3C6C220-9B16-A149-878A-0907C03ECD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4" y="683359"/>
            <a:ext cx="9502346" cy="114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8651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№1.1 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43">
            <a:extLst>
              <a:ext uri="{FF2B5EF4-FFF2-40B4-BE49-F238E27FC236}">
                <a16:creationId xmlns:a16="http://schemas.microsoft.com/office/drawing/2014/main" id="{31DA519A-B518-FF4B-8FB1-2672058A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9" y="280852"/>
            <a:ext cx="770023" cy="77002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Прямая соединительная линия 18">
            <a:extLst>
              <a:ext uri="{FF2B5EF4-FFF2-40B4-BE49-F238E27FC236}">
                <a16:creationId xmlns:a16="http://schemas.microsoft.com/office/drawing/2014/main" id="{6655DCFB-54F9-1F4D-96B4-E509247A14C2}"/>
              </a:ext>
            </a:extLst>
          </p:cNvPr>
          <p:cNvSpPr/>
          <p:nvPr/>
        </p:nvSpPr>
        <p:spPr>
          <a:xfrm>
            <a:off x="1119188" y="1052512"/>
            <a:ext cx="3420001" cy="0"/>
          </a:xfrm>
          <a:prstGeom prst="line">
            <a:avLst/>
          </a:prstGeom>
          <a:noFill/>
          <a:ln w="76200" cap="flat">
            <a:solidFill>
              <a:srgbClr val="015DAC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/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60BF5461-0F78-B34F-9480-B7D10E9C0A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775" y="355494"/>
            <a:ext cx="9726295" cy="5487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4"/>
                </a:solidFill>
                <a:latin typeface="Helvetica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77593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hueOff val="-10800000"/>
            <a:satOff val="-100001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7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transition spd="med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Bold"/>
          <a:ea typeface="Proxima Nova Bold"/>
          <a:cs typeface="Proxima Nova Bold"/>
          <a:sym typeface="Proxima Nova Bold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323332"/>
          </a:solidFill>
          <a:uFillTx/>
          <a:latin typeface="Proxima Nova Regular"/>
          <a:ea typeface="Proxima Nova Regular"/>
          <a:cs typeface="Proxima Nova Regular"/>
          <a:sym typeface="Proxima Nova Regular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function/package-summar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anonymousclass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544424" y="3019795"/>
            <a:ext cx="10401872" cy="3143501"/>
          </a:xfrm>
          <a:effectLst>
            <a:softEdge rad="0"/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/>
          <a:lstStyle/>
          <a:p>
            <a:r>
              <a:rPr lang="ru-RU" sz="2000" dirty="0">
                <a:latin typeface="Helvetica" pitchFamily="2" charset="0"/>
              </a:rPr>
              <a:t>Лекция </a:t>
            </a:r>
            <a:r>
              <a:rPr lang="ru-RU" sz="2000" dirty="0" smtClean="0">
                <a:latin typeface="Helvetica" pitchFamily="2" charset="0"/>
              </a:rPr>
              <a:t>1</a:t>
            </a:r>
            <a:r>
              <a:rPr lang="en-US" sz="2000" dirty="0" smtClean="0">
                <a:latin typeface="Helvetica" pitchFamily="2" charset="0"/>
              </a:rPr>
              <a:t>3</a:t>
            </a:r>
            <a:endParaRPr lang="ru-RU" sz="2000" dirty="0" smtClean="0">
              <a:latin typeface="Helvetica" pitchFamily="2" charset="0"/>
            </a:endParaRPr>
          </a:p>
          <a:p>
            <a:r>
              <a:rPr lang="ru-RU" sz="2800" dirty="0" smtClean="0">
                <a:latin typeface="Helvetica" pitchFamily="2" charset="0"/>
              </a:rPr>
              <a:t>Функциональные интерфейсы</a:t>
            </a:r>
          </a:p>
          <a:p>
            <a:r>
              <a:rPr lang="ru-RU" sz="3600" dirty="0" smtClean="0">
                <a:latin typeface="Helvetica" pitchFamily="2" charset="0"/>
              </a:rPr>
              <a:t>Программирование на языке </a:t>
            </a:r>
            <a:r>
              <a:rPr lang="en-US" sz="3600" dirty="0" smtClean="0">
                <a:latin typeface="Helvetica" pitchFamily="2" charset="0"/>
              </a:rPr>
              <a:t>Java</a:t>
            </a:r>
            <a:endParaRPr lang="ru-RU" sz="3600" dirty="0" smtClean="0">
              <a:latin typeface="Helvetica" pitchFamily="2" charset="0"/>
            </a:endParaRPr>
          </a:p>
          <a:p>
            <a:endParaRPr lang="ru-RU" sz="2400" dirty="0">
              <a:latin typeface="Helvetica" pitchFamily="2" charset="0"/>
            </a:endParaRPr>
          </a:p>
          <a:p>
            <a:r>
              <a:rPr lang="ru-RU" sz="2400" dirty="0">
                <a:latin typeface="Helvetica" pitchFamily="2" charset="0"/>
              </a:rPr>
              <a:t>Роман Гуров</a:t>
            </a:r>
          </a:p>
          <a:p>
            <a:r>
              <a:rPr lang="ru-RU" sz="1600" dirty="0">
                <a:latin typeface="Helvetica" pitchFamily="2" charset="0"/>
              </a:rPr>
              <a:t>ВШЭ БИ 2021</a:t>
            </a:r>
          </a:p>
          <a:p>
            <a:endParaRPr lang="ru-RU"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+mn-lt"/>
              </a:rPr>
              <a:t>Функциональные интерфейсы в библиотеке </a:t>
            </a:r>
            <a:r>
              <a:rPr lang="en-US" dirty="0" smtClean="0">
                <a:latin typeface="Consolas" panose="020B0609020204030204" pitchFamily="49" charset="0"/>
              </a:rPr>
              <a:t>Java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Функциональные интерфейсы (и ссылки на методы + лямбда выражения) появились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8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99501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Интерфейсы для функций (например,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Comparator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) существовали в языке давно, но для использования требовали руками реализовать себя, хотя бы через анонимный класс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288280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Старые интерфейсы без проблем заработали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8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но также был добавлен целый отдельный пакет,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котором объявлено множество различных потенциально полезных функциональных интерфейсов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6323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Давайте рассмотрим содержимое этого пакета </a:t>
            </a:r>
            <a:r>
              <a:rPr lang="en-US" sz="1600" dirty="0" smtClean="0">
                <a:latin typeface="Consolas" panose="020B0609020204030204" pitchFamily="49" charset="0"/>
              </a:rPr>
              <a:t>java.util.function</a:t>
            </a:r>
            <a:r>
              <a:rPr lang="ru-RU" sz="1600" dirty="0" smtClean="0"/>
              <a:t>, разделив интерфейсы на группы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25114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Групп будет пять: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Consumer</a:t>
            </a:r>
            <a:r>
              <a:rPr lang="en-US" sz="1600" dirty="0">
                <a:ea typeface="+mj-ea"/>
                <a:cs typeface="+mj-cs"/>
                <a:sym typeface="Calibri"/>
              </a:rPr>
              <a:t>’</a:t>
            </a:r>
            <a:r>
              <a:rPr lang="ru-RU" sz="1600" dirty="0">
                <a:ea typeface="+mj-ea"/>
                <a:cs typeface="+mj-cs"/>
                <a:sym typeface="Calibri"/>
              </a:rPr>
              <a:t>ы,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Supplier</a:t>
            </a:r>
            <a:r>
              <a:rPr lang="en-US" sz="1600" dirty="0">
                <a:ea typeface="+mj-ea"/>
                <a:cs typeface="+mj-cs"/>
                <a:sym typeface="Calibri"/>
              </a:rPr>
              <a:t>’</a:t>
            </a:r>
            <a:r>
              <a:rPr lang="ru-RU" sz="1600" dirty="0">
                <a:ea typeface="+mj-ea"/>
                <a:cs typeface="+mj-cs"/>
                <a:sym typeface="Calibri"/>
              </a:rPr>
              <a:t>ы,</a:t>
            </a:r>
            <a:r>
              <a:rPr lang="ru-RU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Predicate</a:t>
            </a:r>
            <a:r>
              <a:rPr lang="en-US" sz="1600" dirty="0">
                <a:ea typeface="+mj-ea"/>
                <a:cs typeface="+mj-cs"/>
                <a:sym typeface="Calibri"/>
              </a:rPr>
              <a:t>’</a:t>
            </a:r>
            <a:r>
              <a:rPr lang="ru-RU" sz="1600" dirty="0">
                <a:ea typeface="+mj-ea"/>
                <a:cs typeface="+mj-cs"/>
                <a:sym typeface="Calibri"/>
              </a:rPr>
              <a:t>ы,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Function</a:t>
            </a:r>
            <a:r>
              <a:rPr lang="en-US" sz="1600" dirty="0">
                <a:ea typeface="+mj-ea"/>
                <a:cs typeface="+mj-cs"/>
                <a:sym typeface="Calibri"/>
              </a:rPr>
              <a:t>’</a:t>
            </a:r>
            <a:r>
              <a:rPr lang="ru-RU" sz="1600" dirty="0">
                <a:ea typeface="+mj-ea"/>
                <a:cs typeface="+mj-cs"/>
                <a:sym typeface="Calibri"/>
              </a:rPr>
              <a:t>ы, </a:t>
            </a:r>
            <a:r>
              <a:rPr lang="en-US" sz="1600" dirty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Operator</a:t>
            </a:r>
            <a:r>
              <a:rPr lang="en-US" sz="1600" dirty="0">
                <a:ea typeface="+mj-ea"/>
                <a:cs typeface="+mj-cs"/>
                <a:sym typeface="Calibri"/>
              </a:rPr>
              <a:t>’</a:t>
            </a:r>
            <a:r>
              <a:rPr lang="ru-RU" sz="1600" dirty="0">
                <a:ea typeface="+mj-ea"/>
                <a:cs typeface="+mj-cs"/>
                <a:sym typeface="Calibri"/>
              </a:rPr>
              <a:t>ы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0348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Consumer</a:t>
            </a:r>
            <a:r>
              <a:rPr lang="en-US" dirty="0" smtClean="0">
                <a:latin typeface="+mn-lt"/>
              </a:rPr>
              <a:t>’</a:t>
            </a:r>
            <a:r>
              <a:rPr lang="ru-RU" dirty="0" smtClean="0">
                <a:latin typeface="+mn-lt"/>
              </a:rPr>
              <a:t>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Consumer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принимает значение, ничего не возвращает: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17196" y="1772024"/>
            <a:ext cx="273344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@FunctionalInterface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292156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Поскольку, дженерики не позволяют интерфейсу принимать примитивные типы, были созданы вариации: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IntConsumer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Long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Consumer</a:t>
            </a:r>
            <a:r>
              <a:rPr lang="en-US" sz="1600" dirty="0" smtClean="0"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Double</a:t>
            </a:r>
            <a:r>
              <a:rPr lang="en-US" sz="1600" dirty="0">
                <a:latin typeface="Consolas" panose="020B0609020204030204" pitchFamily="49" charset="0"/>
                <a:sym typeface="Calibri"/>
              </a:rPr>
              <a:t>Consumer</a:t>
            </a:r>
            <a:endParaRPr lang="ru-RU" sz="16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14342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есть вариант, принимающий два аргумента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BiConsumer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04800" y="4550430"/>
            <a:ext cx="3158237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BiConsumer&lt;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51725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его вариации, принимающие вторым параметром примитивный тип: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34881" y="5924268"/>
            <a:ext cx="3498073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ObjDoubleConsumer&lt;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double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7732955" y="6093545"/>
            <a:ext cx="38402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+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ObjIntConsumer</a:t>
            </a:r>
            <a:r>
              <a:rPr lang="en-US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4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ObjLongConsumer</a:t>
            </a:r>
            <a:endParaRPr lang="ru-RU" sz="14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5436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12" grpId="0"/>
      <p:bldP spid="13" grpId="0"/>
      <p:bldP spid="5" grpId="0" animBg="1"/>
      <p:bldP spid="15" grpId="0"/>
      <p:bldP spid="6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Supplier</a:t>
            </a:r>
            <a:r>
              <a:rPr lang="en-US" dirty="0" smtClean="0">
                <a:latin typeface="+mn-lt"/>
              </a:rPr>
              <a:t>’</a:t>
            </a:r>
            <a:r>
              <a:rPr lang="ru-RU" dirty="0" smtClean="0">
                <a:latin typeface="+mn-lt"/>
              </a:rPr>
              <a:t>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Supplier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ничего не принимает, возвращает значение: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17199" y="2141212"/>
            <a:ext cx="2733441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@FunctionalInterface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Supplier&lt;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88421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вариации с примитивным типом: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BooleanSupplier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Supplier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Long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Supplier</a:t>
            </a:r>
            <a:r>
              <a:rPr lang="en-US" sz="1600" dirty="0" smtClean="0"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DoubleSupplier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623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Predicate</a:t>
            </a:r>
            <a:r>
              <a:rPr lang="en-US" dirty="0" smtClean="0">
                <a:latin typeface="+mn-lt"/>
              </a:rPr>
              <a:t>’</a:t>
            </a:r>
            <a:r>
              <a:rPr lang="ru-RU" dirty="0" smtClean="0">
                <a:latin typeface="+mn-lt"/>
              </a:rPr>
              <a:t>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Predicate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принимает значение, возвращает </a:t>
            </a:r>
            <a:r>
              <a:rPr lang="en-US" sz="1600" dirty="0" err="1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</a:t>
            </a:r>
            <a:r>
              <a:rPr lang="en-US" sz="1600" dirty="0" err="1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oolean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330032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специализации с примитивным принимаемым типом: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Predicate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Long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Predicate</a:t>
            </a:r>
            <a:r>
              <a:rPr lang="en-US" sz="1600" dirty="0" smtClean="0"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sym typeface="Calibri"/>
              </a:rPr>
              <a:t>DoublePredicate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4720" y="1994086"/>
            <a:ext cx="2818400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@FunctionalInterface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Predicate&lt;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51739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Ну и так же,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BiPredicate</a:t>
            </a:r>
            <a:r>
              <a:rPr lang="ru-RU" sz="1600" dirty="0"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принимает два значения:</a:t>
            </a:r>
            <a:endParaRPr lang="ru-RU" sz="1600" dirty="0"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62322" y="5135375"/>
            <a:ext cx="324319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BiPredicate&lt;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93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4" grpId="0" animBg="1"/>
      <p:bldP spid="7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Function</a:t>
            </a:r>
            <a:r>
              <a:rPr lang="en-US" dirty="0" smtClean="0">
                <a:latin typeface="+mn-lt"/>
              </a:rPr>
              <a:t>’</a:t>
            </a:r>
            <a:r>
              <a:rPr lang="ru-RU" dirty="0" smtClean="0">
                <a:latin typeface="+mn-lt"/>
              </a:rPr>
              <a:t>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Function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принимает значение, возвращает значение: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2763870"/>
            <a:ext cx="10766764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Специализаций для примитивных типов тут намного больше, например: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DoubleFunction: double -&gt; T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LongToIntFunction: long -&gt; int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ToIntFunction: T -&gt; int</a:t>
            </a:r>
            <a:endParaRPr lang="ru-RU" sz="1600" dirty="0">
              <a:latin typeface="Consolas" panose="020B0609020204030204" pitchFamily="49" charset="0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29061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И, опять же,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BiFunction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принимает два значения:</a:t>
            </a:r>
            <a:endParaRPr lang="ru-RU" sz="1600" dirty="0"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89760" y="1802976"/>
            <a:ext cx="298831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@FunctionalInterface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77362" y="4758103"/>
            <a:ext cx="3413114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@FunctionalInterface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BiFunction&lt;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var2)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93468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для него есть версии с примитивными возвращаемыми типами: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ToIntBiFunction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…</a:t>
            </a:r>
            <a:endParaRPr lang="ru-RU" sz="16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44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7" grpId="0"/>
      <p:bldP spid="3" grpId="0" animBg="1"/>
      <p:bldP spid="6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Operator</a:t>
            </a:r>
            <a:r>
              <a:rPr lang="en-US" dirty="0" smtClean="0">
                <a:latin typeface="+mn-lt"/>
              </a:rPr>
              <a:t>’</a:t>
            </a:r>
            <a:r>
              <a:rPr lang="ru-RU" dirty="0" smtClean="0">
                <a:latin typeface="+mn-lt"/>
              </a:rPr>
              <a:t>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Operator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частный случай функции, в котором совпадает принимаемый и возвращаемый тип: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302523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также с двумя аргументами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BinaryOperator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42812" y="1910379"/>
            <a:ext cx="5282215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@FunctionalInterface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UnaryOperator&lt;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 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8709891" y="2002712"/>
            <a:ext cx="3315854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2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apply</a:t>
            </a:r>
            <a:r>
              <a:rPr lang="en-US" sz="12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унаследован от </a:t>
            </a: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Function</a:t>
            </a:r>
            <a:endParaRPr lang="ru-RU" sz="1200" dirty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30413" y="3621372"/>
            <a:ext cx="570701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BinaryOperator&lt;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BiFunction&lt;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{}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4529583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Ну и их версии для примитивных типов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long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double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IntUnaryOperator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,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LongBinaryOperator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…</a:t>
            </a:r>
            <a:endParaRPr lang="ru-RU" sz="1600" dirty="0"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605591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Опять же, если какого-то интерфейса не хватает, его можно объявить самостоятельно</a:t>
            </a:r>
            <a:endParaRPr lang="en-US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5434639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Весь набор можно посмотреть </a:t>
            </a:r>
            <a:r>
              <a:rPr lang="ru-RU" sz="1600" dirty="0" smtClean="0">
                <a:ea typeface="+mj-ea"/>
                <a:cs typeface="+mj-cs"/>
                <a:sym typeface="Calibri"/>
                <a:hlinkClick r:id="rId3"/>
              </a:rPr>
              <a:t>тут</a:t>
            </a:r>
            <a:endParaRPr lang="ru-RU" sz="16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4146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" grpId="0" animBg="1"/>
      <p:bldP spid="9" grpId="0"/>
      <p:bldP spid="6" grpId="0" animBg="1"/>
      <p:bldP spid="11" grpId="0"/>
      <p:bldP spid="1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>
                <a:latin typeface="+mn-lt"/>
              </a:rPr>
              <a:t>Инстанциирование функционального интерфейса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три способа инстанциировать функциональный интерфейс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2369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Первый способ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объявить именованный или анонимный класс, реализующий интерфейс: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0006" y="2981238"/>
            <a:ext cx="4007828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IntSquare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IntUnaryOperator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applyAsInt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operand)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operand * operand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67854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 жили до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8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это громоздко и излишне, если класс не нужно переиспользовать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51406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Ничего интересного тут нет, понятие функционального интерфейса по сути не используется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331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  <p:bldP spid="4" grpId="0" animBg="1"/>
      <p:bldP spid="1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Лямбда-выражения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Второй способ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лямбда-выражения: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264599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Компилятор умеет сам понять, в какой интерфейс присваивается лямбда, поэтому запись можно упростить: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277363" y="1795521"/>
            <a:ext cx="3413114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IntUnaryOperator square = 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x) -&gt;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 * 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9842" y="3118847"/>
            <a:ext cx="3328155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IntUnaryOperator square = x -&gt; x * 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821645"/>
            <a:ext cx="1076676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Тип аргументов выводится автоматически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Если аргумент один, то круглые скобки можно не писать</a:t>
            </a:r>
          </a:p>
          <a:p>
            <a:pPr marL="285750" indent="-285750" algn="ctr" hangingPunct="0">
              <a:buFont typeface="Arial" panose="020B0604020202020204" pitchFamily="34" charset="0"/>
              <a:buChar char="•"/>
            </a:pPr>
            <a:r>
              <a:rPr lang="ru-RU" sz="1600" dirty="0" smtClean="0">
                <a:ea typeface="+mj-ea"/>
                <a:cs typeface="+mj-cs"/>
                <a:sym typeface="Calibri"/>
              </a:rPr>
              <a:t>Если выражение в теле функции одно, то можно не писать фигурные скобки и даже </a:t>
            </a:r>
            <a:r>
              <a:rPr lang="en-US" sz="1600" dirty="0" smtClean="0">
                <a:solidFill>
                  <a:srgbClr val="CC78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return</a:t>
            </a:r>
            <a:endParaRPr lang="ru-RU" sz="1600" dirty="0" smtClean="0">
              <a:solidFill>
                <a:srgbClr val="CC7832"/>
              </a:solidFill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80005" y="5351237"/>
            <a:ext cx="4007828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IntConsumer print = x -&gt;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.print(x)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03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3" grpId="0" animBg="1"/>
      <p:bldP spid="5" grpId="0" animBg="1"/>
      <p:bldP spid="11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Захват переменных в лямбде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 как лямбда может быть объявлена в теле функции, возникает вопрос: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какие переменные доступны внутри лямбда-функции?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6500" y="2387433"/>
            <a:ext cx="485742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Test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IntUnaryOperator square = x -&gt; x * x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IntSupplier sequence = () -&gt;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int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bonus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IntUnaryOperator bonusAdder = (x) -&gt; x +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bonus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1739" y="3111076"/>
            <a:ext cx="387003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 smtClean="0">
                <a:ea typeface="+mj-ea"/>
                <a:cs typeface="+mj-cs"/>
                <a:sym typeface="Calibri"/>
              </a:rPr>
              <a:t>Очевидно, доступны параметры самой лямбды</a:t>
            </a:r>
            <a:endParaRPr lang="ru-RU" sz="1200" dirty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1739" y="3486177"/>
            <a:ext cx="387003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 smtClean="0">
                <a:ea typeface="+mj-ea"/>
                <a:cs typeface="+mj-cs"/>
                <a:sym typeface="Calibri"/>
              </a:rPr>
              <a:t>Доступны поля класса, в котором объявили лямбду</a:t>
            </a:r>
            <a:endParaRPr lang="ru-RU" sz="1200" dirty="0">
              <a:ea typeface="+mj-ea"/>
              <a:cs typeface="+mj-cs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91737" y="4068068"/>
            <a:ext cx="552600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ru-RU" sz="1200" dirty="0" smtClean="0">
                <a:ea typeface="+mj-ea"/>
                <a:cs typeface="+mj-cs"/>
                <a:sym typeface="Calibri"/>
              </a:rPr>
              <a:t>И даже переменные из тела функции, но только если они по смыслу </a:t>
            </a:r>
            <a:r>
              <a:rPr lang="en-US" sz="12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final</a:t>
            </a:r>
            <a:r>
              <a:rPr lang="en-US" sz="1200" dirty="0" smtClean="0">
                <a:ea typeface="+mj-ea"/>
                <a:cs typeface="+mj-cs"/>
                <a:sym typeface="Calibri"/>
              </a:rPr>
              <a:t>,</a:t>
            </a:r>
          </a:p>
          <a:p>
            <a:pPr hangingPunct="0"/>
            <a:r>
              <a:rPr lang="ru-RU" sz="1200" dirty="0" smtClean="0">
                <a:ea typeface="+mj-ea"/>
                <a:cs typeface="+mj-cs"/>
                <a:sym typeface="Calibri"/>
              </a:rPr>
              <a:t>то есть присваиваются ровно один раз и дальше неизменны</a:t>
            </a:r>
            <a:r>
              <a:rPr lang="ru-RU" sz="1200" dirty="0" smtClean="0">
                <a:ea typeface="+mj-ea"/>
                <a:cs typeface="+mj-cs"/>
                <a:sym typeface="Calibri"/>
              </a:rPr>
              <a:t> </a:t>
            </a:r>
            <a:endParaRPr lang="ru-RU" sz="1200" dirty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14496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Если хочется передать в лямбду изменяемую локальную переменную, то можно применить хак: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Хранить переменную в одноместном массиве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60385" y="5948117"/>
            <a:ext cx="4262705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local_counter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IntSupplier sequence = () -&gt;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Consolas" panose="020B0609020204030204" pitchFamily="49" charset="0"/>
              </a:rPr>
              <a:t>local_counter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]++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866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 animBg="1"/>
      <p:bldP spid="10" grpId="0"/>
      <p:bldP spid="12" grpId="0"/>
      <p:bldP spid="15" grpId="0"/>
      <p:bldP spid="1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Ссылка на метод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Третий способ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взятие ссылки на метод при помощи оператора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::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97193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Можно взять ссылку на статический метод класса: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82649" y="2451922"/>
            <a:ext cx="4602542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ToIntFunction&lt;String&gt; intParser = Integer::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1793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Или </a:t>
            </a:r>
            <a:r>
              <a:rPr lang="ru-RU" sz="1600" dirty="0">
                <a:ea typeface="+mj-ea"/>
                <a:cs typeface="+mj-cs"/>
                <a:sym typeface="Calibri"/>
              </a:rPr>
              <a:t>м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ожно взять ссылку на нестатический метод конкретного объекта: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895046" y="3597745"/>
            <a:ext cx="417774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Consumer&lt;Object&gt; printer =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4117949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Ссылку на нестатический метод можно взять и просто от класса,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тогда первым аргументом будет приниматься сам объект, у которого нужно вызвать метод: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85290" y="4795603"/>
            <a:ext cx="519725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Function&lt;Object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String&gt; objectToString = Object::toString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49418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Ссылку можно взять даже на конструктор, через слово </a:t>
            </a:r>
            <a:r>
              <a:rPr lang="en-US" sz="1600" dirty="0" smtClean="0">
                <a:solidFill>
                  <a:srgbClr val="CC7832"/>
                </a:solidFill>
                <a:latin typeface="Consolas" panose="020B0609020204030204" pitchFamily="49" charset="0"/>
                <a:ea typeface="+mj-ea"/>
                <a:cs typeface="+mj-cs"/>
                <a:sym typeface="Calibri"/>
              </a:rPr>
              <a:t>new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725126" y="5900712"/>
            <a:ext cx="4517583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IntFunction&lt;String[]&gt; arrayCreator = String[]::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382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4" grpId="0" animBg="1"/>
      <p:bldP spid="12" grpId="0"/>
      <p:bldP spid="7" grpId="0" animBg="1"/>
      <p:bldP spid="15" grpId="0"/>
      <p:bldP spid="8" grpId="0" animBg="1"/>
      <p:bldP spid="16" grpId="0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Функциональный интерфейс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12846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Что же такое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функциональный интерфейс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?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69442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Все просто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это интерфейс, в котором объявлен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ровно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i="1" dirty="0" smtClean="0">
                <a:latin typeface="Helvetica" pitchFamily="2" charset="0"/>
                <a:ea typeface="+mj-ea"/>
                <a:cs typeface="+mj-cs"/>
                <a:sym typeface="Calibri"/>
              </a:rPr>
              <a:t>один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метод: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39922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При этом, статичные 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default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-методы интерфейса в счёт не идут: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3556" y="2355612"/>
            <a:ext cx="4060727" cy="7386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MyFunctionalInterface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performTransform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059082" y="3942597"/>
            <a:ext cx="5849678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MyFunctionalInterface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performTransform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default double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performTransformTwice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performTransform(performTransform(input))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void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632448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Получается, функциональный интерфейс описывает функцию с некоторой сигнатурой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156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9" grpId="0"/>
      <p:bldP spid="4" grpId="0" animBg="1"/>
      <p:bldP spid="5" grpId="0" animBg="1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Полезные фичи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У стандартных функциональных интерфейсов есть</a:t>
            </a:r>
            <a:endParaRPr lang="en-US" sz="1600" dirty="0" smtClean="0">
              <a:ea typeface="+mj-ea"/>
              <a:cs typeface="+mj-cs"/>
              <a:sym typeface="Calibri"/>
            </a:endParaRP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различные полезные методы помимо главного (которые, очевидно, статические или дефолтные)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235831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Например, у предикатов есть 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negate()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</a:t>
            </a:r>
            <a:r>
              <a:rPr lang="ru-RU" sz="1600" dirty="0">
                <a:ea typeface="+mj-ea"/>
                <a:cs typeface="+mj-cs"/>
                <a:sym typeface="Calibri"/>
              </a:rPr>
              <a:t>п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озволяющий инвертировать результат предиката: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19842" y="2805623"/>
            <a:ext cx="3328155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IntPredicate isOdd = x -&gt; x %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IntPredicate isEven = isOdd.negate()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75300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Ещё, есть 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and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производящий конъюнкцию двух предикатов на одном аргументе: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92403" y="4346435"/>
            <a:ext cx="3583032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IntPredicate p1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/*...*/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p2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/*...*/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IntPredicate p3 = p1.and(p2)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536013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Аналогично, есть 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для дизъюнкции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51648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4" grpId="0" animBg="1"/>
      <p:bldP spid="12" grpId="0"/>
      <p:bldP spid="7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Полезные фичи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16471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andThen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позволяет объединить два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Consumer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’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а в один общий, который будет вызывать их по очереди: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15372" y="2796510"/>
            <a:ext cx="5537093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Consumer&lt;Object&gt; printer =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::println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List&lt;Object&gt; objects 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Consumer&lt;Object&gt; collector = objects::add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Consumer&lt;Object&gt; combinedConsumer = printer.andThen(collector)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499067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Итоговый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Consumer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при вызове сначала напечатает свой аргумент на экран, а потом добавит его в массив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8666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Полезные фичи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16471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ea typeface="+mj-ea"/>
                <a:cs typeface="+mj-cs"/>
                <a:sym typeface="Calibri"/>
              </a:rPr>
              <a:t>Function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умеет делать композицию двух функций: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58466" y="3028912"/>
            <a:ext cx="5650906" cy="11695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DoubleUnaryOperator square = x -&gt; x * 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DoubleUnaryOperator sin = Math::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DoubleUnaryOperator composition1 = sin.andThen(square)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DoubleUnaryOperator composition2 = sin.compose(square)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514769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Методы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andThen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compose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отличаются только порядком применения функций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8956608" y="3605232"/>
                <a:ext cx="2514953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dirty="0" smtClean="0"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08" y="3605232"/>
                <a:ext cx="2514953" cy="338552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/>
              <p:nvPr/>
            </p:nvSpPr>
            <p:spPr>
              <a:xfrm>
                <a:off x="8956609" y="4102975"/>
                <a:ext cx="2514953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</m:ctrlPr>
                        </m:funcPr>
                        <m:fNam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𝑠𝑖𝑛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  <a:sym typeface="Calibri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j-ea"/>
                              <a:cs typeface="+mj-cs"/>
                              <a:sym typeface="Calibri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ru-RU" sz="1600" dirty="0">
                  <a:ea typeface="+mj-ea"/>
                  <a:cs typeface="+mj-cs"/>
                  <a:sym typeface="Calibri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F2FD1F-F182-0342-995B-CE5E41729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09" y="4102975"/>
                <a:ext cx="2514953" cy="338552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Прямая со стрелкой 5"/>
          <p:cNvCxnSpPr/>
          <p:nvPr/>
        </p:nvCxnSpPr>
        <p:spPr>
          <a:xfrm flipV="1">
            <a:off x="8866909" y="3805382"/>
            <a:ext cx="997527" cy="5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8857673" y="4073236"/>
            <a:ext cx="969818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69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 animBg="1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Полезные фичи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164711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Comparator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имеет удобный метод для создания кастомных компараторов: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59692" y="2781309"/>
            <a:ext cx="6048451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Comparator&lt;Double&gt; absoluteValueComparator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(a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b) -&gt; Double.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(Math.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(a)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Math.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(b))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2348794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Вместо того, чтоб реализовывать сравнение по модулю вручную: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605702" y="5891464"/>
            <a:ext cx="475643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Comparator&lt;Double&gt; absoluteValueComparator3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Comparator.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comparingDouble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(Math::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059078" y="4352665"/>
            <a:ext cx="584967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Comparator&lt;Double&gt; absoluteValueComparator2 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Comparator.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(Math::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Double::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3685578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Можно использовать статический метод 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comparing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который сначала применяет к элементам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оператор из первого аргумента, а потом сравнивает их компаратором из второго: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7" y="540829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А можно вообще использовать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comparingDouble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 чтобы не передавать второй аргумент: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706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  <p:bldP spid="11" grpId="0"/>
      <p:bldP spid="13" grpId="0" animBg="1"/>
      <p:bldP spid="14" grpId="0" animBg="1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Аннотация </a:t>
            </a:r>
            <a:r>
              <a:rPr lang="en-US" dirty="0" smtClean="0">
                <a:latin typeface="Consolas" panose="020B0609020204030204" pitchFamily="49" charset="0"/>
              </a:rPr>
              <a:t>FunctionalInterface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4702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Функциональные интерфейсы принято обозначать аннотацией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FunctionalInterface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07054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Аннотация не является обязательной, чтобы функциональный интерфейс являлся таковым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04478" y="1897670"/>
            <a:ext cx="4358886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@FunctionalInterface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MyFunctionalInterface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performTransform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input)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550912"/>
            <a:ext cx="10766764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По сути, у аннотации две функции:</a:t>
            </a:r>
          </a:p>
          <a:p>
            <a:pPr marL="342900" indent="-342900" algn="ctr" hangingPunct="0">
              <a:buFont typeface="+mj-lt"/>
              <a:buAutoNum type="arabicPeriod"/>
            </a:pP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Явно подчеркнуть, что интерфейс задумывался именно как функциональный</a:t>
            </a:r>
          </a:p>
          <a:p>
            <a:pPr marL="342900" indent="-342900" algn="ctr" hangingPunct="0">
              <a:buFont typeface="+mj-lt"/>
              <a:buAutoNum type="arabicPeriod"/>
            </a:pPr>
            <a:r>
              <a:rPr lang="ru-RU" sz="1400" dirty="0" smtClean="0">
                <a:latin typeface="Helvetica" pitchFamily="2" charset="0"/>
                <a:ea typeface="+mj-ea"/>
                <a:cs typeface="+mj-cs"/>
                <a:sym typeface="Calibri"/>
              </a:rPr>
              <a:t>Компилятор будет явно требовать и проверять, что функциональный интерфейс объявлен корректно</a:t>
            </a:r>
            <a:endParaRPr lang="ru-RU" sz="1400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055" y="4468298"/>
            <a:ext cx="1800476" cy="10574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33" y="5673668"/>
            <a:ext cx="3010320" cy="8287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228" y="4670874"/>
            <a:ext cx="7039957" cy="6192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0228" y="5722527"/>
            <a:ext cx="532521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828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3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Небольшой вопрос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47020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Является ли этот интерфейс функциональным?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3907766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Ответ: не является, поскольку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toString</a:t>
            </a:r>
            <a:r>
              <a:rPr lang="en-US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перегрузка существующего публичного метода класса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Object</a:t>
            </a:r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latin typeface="Helvetica" pitchFamily="2" charset="0"/>
                <a:ea typeface="+mj-ea"/>
                <a:cs typeface="+mj-cs"/>
                <a:sym typeface="Calibri"/>
              </a:rPr>
              <a:t>он не считается за отдельный метод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98339" y="2273074"/>
            <a:ext cx="2371162" cy="9541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@FunctionalInterface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interface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Mysterious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679" y="4973715"/>
            <a:ext cx="5420481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67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Интерфейс </a:t>
            </a:r>
            <a:r>
              <a:rPr lang="en-US" dirty="0" smtClean="0">
                <a:latin typeface="Consolas" panose="020B0609020204030204" pitchFamily="49" charset="0"/>
              </a:rPr>
              <a:t>Runnable</a:t>
            </a:r>
            <a:endParaRPr lang="ru-RU" dirty="0" smtClean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21368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Рассмотрим простой функциональный интерфейс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Runnable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44639" y="1604782"/>
            <a:ext cx="247856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java.lang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@FunctionalInterface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interface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297693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ea typeface="+mj-ea"/>
                <a:cs typeface="+mj-cs"/>
                <a:sym typeface="Calibri"/>
              </a:rPr>
              <a:t>Runnable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описывает нечто, что можно просто запустить, вызвав метод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run()</a:t>
            </a:r>
            <a:endParaRPr lang="ru-RU" sz="1600" i="1" dirty="0" smtClean="0">
              <a:latin typeface="Consolas" panose="020B0609020204030204" pitchFamily="49" charset="0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3644748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зачем вообще начали писать подобные интерфейсы?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4279497"/>
            <a:ext cx="1076676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Всё просто </a:t>
            </a:r>
            <a:r>
              <a:rPr lang="ru-RU" sz="1400" dirty="0">
                <a:latin typeface="Helvetica" pitchFamily="2" charset="0"/>
                <a:sym typeface="Calibri"/>
              </a:rPr>
              <a:t>–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400" dirty="0" smtClean="0">
                <a:ea typeface="+mj-ea"/>
                <a:cs typeface="+mj-cs"/>
                <a:sym typeface="Calibri"/>
              </a:rPr>
              <a:t>иногда возникает необходимость использовать функцию как объект,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чтобы её можно было передать в другую функцию или сохранить в переменную:</a:t>
            </a:r>
            <a:endParaRPr lang="ru-RU" sz="14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62618" y="4864814"/>
            <a:ext cx="3262432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 runnable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100" dirty="0" smtClean="0">
                <a:solidFill>
                  <a:srgbClr val="A9B7C6"/>
                </a:solidFill>
                <a:latin typeface="Consolas" panose="020B0609020204030204" pitchFamily="49" charset="0"/>
              </a:rPr>
              <a:t>runnable.run</a:t>
            </a:r>
            <a:r>
              <a:rPr lang="ru-RU" altLang="ru-RU" sz="1100" dirty="0">
                <a:solidFill>
                  <a:srgbClr val="A9B7C6"/>
                </a:solidFill>
                <a:latin typeface="Consolas" panose="020B0609020204030204" pitchFamily="49" charset="0"/>
              </a:rPr>
              <a:t>()</a:t>
            </a:r>
            <a:r>
              <a:rPr lang="ru-RU" altLang="ru-RU" sz="1100" dirty="0">
                <a:solidFill>
                  <a:srgbClr val="CC7832"/>
                </a:solidFill>
                <a:latin typeface="Consolas" panose="020B0609020204030204" pitchFamily="49" charset="0"/>
              </a:rPr>
              <a:t>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18327" y="4949454"/>
            <a:ext cx="3416320" cy="76944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makeUseOfRunnable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(Runnable runnable)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runnable.run()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...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285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/>
      <p:bldP spid="11" grpId="0"/>
      <p:bldP spid="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Пример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>
                <a:latin typeface="+mn-lt"/>
              </a:rPr>
              <a:t>с </a:t>
            </a:r>
            <a:r>
              <a:rPr lang="en-US" dirty="0" smtClean="0">
                <a:latin typeface="+mn-lt"/>
              </a:rPr>
              <a:t>Runnable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9" y="154619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Попробуем применить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Runnable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реализуем класс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Timer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,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который позволяет замерить время выполнения любой функции: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20659" y="2560490"/>
            <a:ext cx="6726521" cy="24929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Timer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measureTime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(Runnable runnable) 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start_time =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nanoTime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runnable.run()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timeNanoseconds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+= System.</a:t>
            </a:r>
            <a:r>
              <a:rPr kumimoji="0" lang="ru-RU" altLang="ru-RU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nanoTime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- start_time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timeNanoseconds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long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getTimeMilliseconds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timeNanoseconds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long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timeNanoseconds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647143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Теперь осталось понять как передать сюда саму функцию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396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Функция внутри класса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74429" y="1134281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Теперь осталось понять как передать в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Timer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саму функцию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74429" y="1559777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Давайте объявим функцию в классе,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реализовав интерфейс, как мы умеем и знаем: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0775" y="1945702"/>
            <a:ext cx="403187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StupidName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1_000_000_000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sum += 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.println(sum)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53532" y="2286464"/>
            <a:ext cx="4493538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Timer timer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Timer()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timer.measureTime(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StupidName())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.println(timer.getTimeMilliseconds())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5945393" y="1946354"/>
            <a:ext cx="5409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И теперь можем использовать наш таймер вот так: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74429" y="380431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Также, вспомним более магический способ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ссылка на метод: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120775" y="4232833"/>
            <a:ext cx="4031873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StupidName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static public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stupidMethod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1_000_000_000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sum += 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.println(sum)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60655" y="4571387"/>
            <a:ext cx="4493538" cy="127727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Main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Timer timer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Timer()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timer.measureTime(StupidName::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stupidMethod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.println(timer.getTimeMilliseconds())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74429" y="6114107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Магия в том, что ссылка на метод автоматически превращается в объект, соответствующий функциональному интерфейсу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;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не нужно руками ничего имплементировать и подгонять </a:t>
            </a:r>
            <a:r>
              <a:rPr lang="ru-RU" sz="1600" dirty="0">
                <a:latin typeface="Helvetica" pitchFamily="2" charset="0"/>
                <a:sym typeface="Calibri"/>
              </a:rPr>
              <a:t>–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язык сам всё сделает</a:t>
            </a:r>
          </a:p>
        </p:txBody>
      </p:sp>
    </p:spTree>
    <p:extLst>
      <p:ext uri="{BB962C8B-B14F-4D97-AF65-F5344CB8AC3E}">
        <p14:creationId xmlns:p14="http://schemas.microsoft.com/office/powerpoint/2010/main" val="34630000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5" grpId="0" animBg="1"/>
      <p:bldP spid="9" grpId="0"/>
      <p:bldP spid="10" grpId="0"/>
      <p:bldP spid="7" grpId="0" animBg="1"/>
      <p:bldP spid="8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Анонимная </a:t>
            </a:r>
            <a:r>
              <a:rPr lang="ru-RU" dirty="0" smtClean="0">
                <a:latin typeface="+mn-lt"/>
              </a:rPr>
              <a:t>функция?</a:t>
            </a:r>
            <a:endParaRPr lang="ru-RU" dirty="0" smtClean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Ссылка на метод удобна, когда нужно использовать уже существующий метод, подходящий по сигнатуре под функциональный интерфейс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2746925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До появления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8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для этой цели использовались </a:t>
            </a:r>
            <a:r>
              <a:rPr lang="ru-RU" sz="1600" i="1" dirty="0" smtClean="0">
                <a:ea typeface="+mj-ea"/>
                <a:cs typeface="+mj-cs"/>
                <a:sym typeface="Calibri"/>
              </a:rPr>
              <a:t>анонимные классы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2095046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Но что, если функция нужна нам только в конкретном месте, и не хочется мусорить ей снаружи?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21877" y="3236985"/>
            <a:ext cx="4339650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Timer timer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Timer()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timer.measureTime(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Runnable()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for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&lt;=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1_000_000_000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sum += 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.println(sum)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1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.println(timer.getTimeMilliseconds())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99043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Есть недостаток, нужно писать кучу лишних строк с именем интерфейса и метода каждый раз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114471" y="3360098"/>
            <a:ext cx="5252829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Данный синтаксис позволяет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объявить анонимный (безымянный) класс и создать объект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прямо на месте в одной точке кода</a:t>
            </a:r>
            <a:endParaRPr lang="ru-RU" sz="1400" dirty="0">
              <a:ea typeface="+mj-ea"/>
              <a:cs typeface="+mj-cs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114471" y="4985815"/>
            <a:ext cx="525282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У анонимных классов есть много ограничений,</a:t>
            </a:r>
          </a:p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Подробности можно посмотреть </a:t>
            </a:r>
            <a:r>
              <a:rPr lang="ru-RU" sz="1400" dirty="0" smtClean="0">
                <a:ea typeface="+mj-ea"/>
                <a:cs typeface="+mj-cs"/>
                <a:sym typeface="Calibri"/>
                <a:hlinkClick r:id="rId3"/>
              </a:rPr>
              <a:t>тут</a:t>
            </a:r>
            <a:endParaRPr lang="ru-RU" sz="1400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114471" y="4171365"/>
            <a:ext cx="525282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400" dirty="0" smtClean="0">
                <a:ea typeface="+mj-ea"/>
                <a:cs typeface="+mj-cs"/>
                <a:sym typeface="Calibri"/>
              </a:rPr>
              <a:t>Это позволяет объявить функцию специально для передачи в функ. интерфейс ровно там, где она нужна</a:t>
            </a:r>
            <a:endParaRPr lang="ru-RU" sz="1400" dirty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706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6" grpId="0"/>
      <p:bldP spid="4" grpId="0" animBg="1"/>
      <p:bldP spid="8" grpId="0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1642DD-3082-0146-B8C3-B7E8C1DFC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+mn-lt"/>
              </a:rPr>
              <a:t>Лямбда-функция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1353450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Java 8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исправил проблему и добавил полноценные анонимные функции, именуемые лямбда-функциями</a:t>
            </a:r>
            <a:r>
              <a:rPr lang="en-US" sz="1600" dirty="0">
                <a:ea typeface="+mj-ea"/>
                <a:cs typeface="+mj-cs"/>
                <a:sym typeface="Calibri"/>
              </a:rPr>
              <a:t>: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7546" y="2141212"/>
            <a:ext cx="5352747" cy="24622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(String[] args)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Timer timer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Timer()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timer.measureTime(() -&gt;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sum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for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&lt;=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1_000_000_000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++i) 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sum += 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.println(sum)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.println(timer.getTimeMilliseconds())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052635"/>
            <a:ext cx="1076676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Конструкция </a:t>
            </a:r>
            <a:r>
              <a:rPr lang="en-US" sz="1600" dirty="0" smtClean="0">
                <a:latin typeface="Consolas" panose="020B0609020204030204" pitchFamily="49" charset="0"/>
                <a:ea typeface="+mj-ea"/>
                <a:cs typeface="+mj-cs"/>
                <a:sym typeface="Calibri"/>
              </a:rPr>
              <a:t>() -&gt; {}</a:t>
            </a:r>
            <a:r>
              <a:rPr lang="en-US" sz="1600" dirty="0" smtClean="0">
                <a:ea typeface="+mj-ea"/>
                <a:cs typeface="+mj-cs"/>
                <a:sym typeface="Calibri"/>
              </a:rPr>
              <a:t> </a:t>
            </a:r>
            <a:r>
              <a:rPr lang="ru-RU" sz="1600" dirty="0" smtClean="0">
                <a:ea typeface="+mj-ea"/>
                <a:cs typeface="+mj-cs"/>
                <a:sym typeface="Calibri"/>
              </a:rPr>
              <a:t>называется замыканием или лямбда-выражением</a:t>
            </a:r>
          </a:p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и позволяет очень сжато объявить безымянную функцию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F2FD1F-F182-0342-995B-CE5E417290C2}"/>
              </a:ext>
            </a:extLst>
          </p:cNvPr>
          <p:cNvSpPr txBox="1"/>
          <p:nvPr/>
        </p:nvSpPr>
        <p:spPr>
          <a:xfrm>
            <a:off x="600538" y="5917342"/>
            <a:ext cx="1076676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hangingPunct="0"/>
            <a:r>
              <a:rPr lang="ru-RU" sz="1600" dirty="0" smtClean="0">
                <a:ea typeface="+mj-ea"/>
                <a:cs typeface="+mj-cs"/>
                <a:sym typeface="Calibri"/>
              </a:rPr>
              <a:t>В круглых скобках указываются аргументы, но обо всём чуть попозже</a:t>
            </a:r>
            <a:endParaRPr lang="ru-RU" sz="1600" i="1" dirty="0" smtClean="0"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8871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16" grpId="0"/>
    </p:bldLst>
  </p:timing>
</p:sld>
</file>

<file path=ppt/theme/theme1.xml><?xml version="1.0" encoding="utf-8"?>
<a:theme xmlns:a="http://schemas.openxmlformats.org/drawingml/2006/main" name="3.Алгоритмы поиска">
  <a:themeElements>
    <a:clrScheme name="Тема Office">
      <a:dk1>
        <a:srgbClr val="323332"/>
      </a:dk1>
      <a:lt1>
        <a:srgbClr val="FFFFFF"/>
      </a:lt1>
      <a:dk2>
        <a:srgbClr val="A7A7A7"/>
      </a:dk2>
      <a:lt2>
        <a:srgbClr val="535353"/>
      </a:lt2>
      <a:accent1>
        <a:srgbClr val="FB2B38"/>
      </a:accent1>
      <a:accent2>
        <a:srgbClr val="74777B"/>
      </a:accent2>
      <a:accent3>
        <a:srgbClr val="E6E7E8"/>
      </a:accent3>
      <a:accent4>
        <a:srgbClr val="020302"/>
      </a:accent4>
      <a:accent5>
        <a:srgbClr val="FEFFFF"/>
      </a:accent5>
      <a:accent6>
        <a:srgbClr val="8E8F8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23332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31161</TotalTime>
  <Words>1448</Words>
  <Application>Microsoft Office PowerPoint</Application>
  <PresentationFormat>Широкоэкранный</PresentationFormat>
  <Paragraphs>203</Paragraphs>
  <Slides>23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 Math</vt:lpstr>
      <vt:lpstr>Consolas</vt:lpstr>
      <vt:lpstr>Helvetica</vt:lpstr>
      <vt:lpstr>Proxima Nova Bold</vt:lpstr>
      <vt:lpstr>Proxima Nova Regular</vt:lpstr>
      <vt:lpstr>3.Алгоритмы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memes</dc:creator>
  <cp:lastModifiedBy>turbomemes</cp:lastModifiedBy>
  <cp:revision>1680</cp:revision>
  <dcterms:created xsi:type="dcterms:W3CDTF">2020-10-11T07:52:54Z</dcterms:created>
  <dcterms:modified xsi:type="dcterms:W3CDTF">2022-04-04T09:58:32Z</dcterms:modified>
</cp:coreProperties>
</file>