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338" r:id="rId2"/>
    <p:sldId id="392" r:id="rId3"/>
    <p:sldId id="393" r:id="rId4"/>
    <p:sldId id="394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5" r:id="rId23"/>
    <p:sldId id="416" r:id="rId24"/>
    <p:sldId id="417" r:id="rId25"/>
    <p:sldId id="418" r:id="rId26"/>
    <p:sldId id="419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FB2A38"/>
    <a:srgbClr val="CCCCCC"/>
    <a:srgbClr val="5B6166"/>
    <a:srgbClr val="FEFEFE"/>
    <a:srgbClr val="015DAC"/>
    <a:srgbClr val="FF6E67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4" autoAdjust="0"/>
    <p:restoredTop sz="96092" autoAdjust="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04/12/2022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539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8128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9324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64496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8694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9863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899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96992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44872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81208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15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9162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61433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2904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94101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1046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18248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5451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6880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9622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176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069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01508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72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917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ream/Stream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util/stream/Collector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 smtClean="0">
                <a:latin typeface="Helvetica" pitchFamily="2" charset="0"/>
              </a:rPr>
              <a:t>1</a:t>
            </a:r>
            <a:r>
              <a:rPr lang="en-US" sz="2000" dirty="0" smtClean="0">
                <a:latin typeface="Helvetica" pitchFamily="2" charset="0"/>
              </a:rPr>
              <a:t>4</a:t>
            </a:r>
            <a:endParaRPr lang="ru-RU" sz="2000" dirty="0" smtClean="0">
              <a:latin typeface="Helvetica" pitchFamily="2" charset="0"/>
            </a:endParaRPr>
          </a:p>
          <a:p>
            <a:r>
              <a:rPr lang="ru-RU" sz="2800" dirty="0" err="1" smtClean="0"/>
              <a:t>Стримы</a:t>
            </a:r>
            <a:endParaRPr lang="ru-RU" sz="2800" dirty="0" smtClean="0">
              <a:latin typeface="Helvetica" pitchFamily="2" charset="0"/>
            </a:endParaRPr>
          </a:p>
          <a:p>
            <a:r>
              <a:rPr lang="ru-RU" sz="3600" dirty="0" smtClean="0">
                <a:latin typeface="Helvetica" pitchFamily="2" charset="0"/>
              </a:rPr>
              <a:t>Программирование 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Пример использования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96314"/>
            <a:ext cx="10766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 smtClean="0">
                <a:ea typeface="+mj-ea"/>
                <a:cs typeface="+mj-cs"/>
                <a:sym typeface="Calibri"/>
              </a:rPr>
              <a:t>Рассмотрим пример </a:t>
            </a:r>
            <a:r>
              <a:rPr lang="ru-RU" dirty="0" err="1" smtClean="0">
                <a:ea typeface="+mj-ea"/>
                <a:cs typeface="+mj-cs"/>
                <a:sym typeface="Calibri"/>
              </a:rPr>
              <a:t>жизнного</a:t>
            </a:r>
            <a:r>
              <a:rPr lang="ru-RU" dirty="0" smtClean="0">
                <a:ea typeface="+mj-ea"/>
                <a:cs typeface="+mj-cs"/>
                <a:sym typeface="Calibri"/>
              </a:rPr>
              <a:t> цикла </a:t>
            </a:r>
            <a:r>
              <a:rPr lang="ru-RU" dirty="0" err="1" smtClean="0">
                <a:ea typeface="+mj-ea"/>
                <a:cs typeface="+mj-cs"/>
                <a:sym typeface="Calibri"/>
              </a:rPr>
              <a:t>стрима</a:t>
            </a:r>
            <a:endParaRPr lang="ru-RU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5" y="3206008"/>
            <a:ext cx="534633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-&gt; n +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-&gt; n %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n %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-&gt; n * n)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008322" y="2516665"/>
            <a:ext cx="39737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Создаём бесконечный </a:t>
            </a:r>
            <a:r>
              <a:rPr lang="ru-RU" sz="14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целых чисел от 1</a:t>
            </a:r>
            <a:endParaRPr lang="ru-RU" sz="1400" i="1" dirty="0" smtClean="0">
              <a:ea typeface="+mj-ea"/>
              <a:cs typeface="+mj-cs"/>
              <a:sym typeface="Calibri"/>
            </a:endParaRPr>
          </a:p>
        </p:txBody>
      </p:sp>
      <p:cxnSp>
        <p:nvCxnSpPr>
          <p:cNvPr id="9" name="Прямая со стрелкой 8"/>
          <p:cNvCxnSpPr>
            <a:stCxn id="13" idx="1"/>
          </p:cNvCxnSpPr>
          <p:nvPr/>
        </p:nvCxnSpPr>
        <p:spPr>
          <a:xfrm flipH="1">
            <a:off x="5911276" y="2670553"/>
            <a:ext cx="1097046" cy="71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008322" y="3025524"/>
            <a:ext cx="265291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Оставляем только элементы, удовлетворяющие предикату</a:t>
            </a:r>
          </a:p>
        </p:txBody>
      </p:sp>
      <p:cxnSp>
        <p:nvCxnSpPr>
          <p:cNvPr id="19" name="Прямая со стрелкой 18"/>
          <p:cNvCxnSpPr>
            <a:stCxn id="18" idx="1"/>
          </p:cNvCxnSpPr>
          <p:nvPr/>
        </p:nvCxnSpPr>
        <p:spPr>
          <a:xfrm flipH="1">
            <a:off x="6345382" y="3287133"/>
            <a:ext cx="662940" cy="33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008322" y="3749826"/>
            <a:ext cx="31701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Отрезаем все, кроме первых десяти</a:t>
            </a:r>
            <a:endParaRPr lang="ru-RU" sz="1400" i="1" dirty="0" smtClean="0">
              <a:ea typeface="+mj-ea"/>
              <a:cs typeface="+mj-cs"/>
              <a:sym typeface="Calibri"/>
            </a:endParaRPr>
          </a:p>
        </p:txBody>
      </p:sp>
      <p:cxnSp>
        <p:nvCxnSpPr>
          <p:cNvPr id="26" name="Прямая со стрелкой 25"/>
          <p:cNvCxnSpPr>
            <a:stCxn id="25" idx="1"/>
          </p:cNvCxnSpPr>
          <p:nvPr/>
        </p:nvCxnSpPr>
        <p:spPr>
          <a:xfrm flipH="1" flipV="1">
            <a:off x="3241964" y="3882264"/>
            <a:ext cx="3766358" cy="2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008322" y="4240022"/>
            <a:ext cx="247742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Возводим каждый в квадрат</a:t>
            </a:r>
            <a:endParaRPr lang="ru-RU" sz="1400" i="1" dirty="0" smtClean="0">
              <a:ea typeface="+mj-ea"/>
              <a:cs typeface="+mj-cs"/>
              <a:sym typeface="Calibri"/>
            </a:endParaRPr>
          </a:p>
        </p:txBody>
      </p:sp>
      <p:cxnSp>
        <p:nvCxnSpPr>
          <p:cNvPr id="31" name="Прямая со стрелкой 30"/>
          <p:cNvCxnSpPr>
            <a:stCxn id="30" idx="1"/>
          </p:cNvCxnSpPr>
          <p:nvPr/>
        </p:nvCxnSpPr>
        <p:spPr>
          <a:xfrm flipH="1" flipV="1">
            <a:off x="3934692" y="4110182"/>
            <a:ext cx="3073630" cy="28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609340" y="4658618"/>
            <a:ext cx="627356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Терминальная операция – возвращаем результат – сумму всех элементов</a:t>
            </a:r>
            <a:endParaRPr lang="ru-RU" sz="1400" i="1" dirty="0" smtClean="0">
              <a:ea typeface="+mj-ea"/>
              <a:cs typeface="+mj-cs"/>
              <a:sym typeface="Calibri"/>
            </a:endParaRPr>
          </a:p>
        </p:txBody>
      </p:sp>
      <p:cxnSp>
        <p:nvCxnSpPr>
          <p:cNvPr id="36" name="Прямая со стрелкой 35"/>
          <p:cNvCxnSpPr>
            <a:stCxn id="35" idx="1"/>
          </p:cNvCxnSpPr>
          <p:nvPr/>
        </p:nvCxnSpPr>
        <p:spPr>
          <a:xfrm flipH="1" flipV="1">
            <a:off x="2890982" y="4396238"/>
            <a:ext cx="718358" cy="41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23472" y="5584140"/>
            <a:ext cx="109209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Важно, что абсолютно никакие действия не выполняются до тех пор, пока не вызовется терминальная операция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11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8" grpId="0"/>
      <p:bldP spid="25" grpId="0"/>
      <p:bldP spid="30" grpId="0"/>
      <p:bldP spid="35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Закрытие </a:t>
            </a:r>
            <a:r>
              <a:rPr lang="ru-RU" dirty="0" err="1" smtClean="0">
                <a:latin typeface="+mn-lt"/>
              </a:rPr>
              <a:t>стрима</a:t>
            </a:r>
            <a:endParaRPr lang="ru-RU" dirty="0" smtClean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45439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Объект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также обладает методом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close()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который закрывает ресурс, над которым брался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24871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многих источников типа коллекций или генерирующих функций закрытие не требуется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04304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для некоторых видов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стрмиов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это необходимо, иначе произойдёт утечка ресурсов: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74078" y="3443525"/>
            <a:ext cx="3583032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stream2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reader.lines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621571" y="3443525"/>
            <a:ext cx="358303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stream3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stream4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ru-RU" altLang="ru-RU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их тоже нужно закрывать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4078" y="3895954"/>
            <a:ext cx="281840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ru-RU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stream2.close()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66186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 счастью, интерфейс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наследует интерфейс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AutoClosable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  <a:endParaRPr lang="en-US" sz="1600" dirty="0" smtClean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значит работает в конструкции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try-with-resources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05619" y="5329739"/>
            <a:ext cx="655660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 reader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StringReader(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(Stream&lt;String&gt; stream2 = reader.lines())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use stream and get result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16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3" grpId="0"/>
      <p:bldP spid="18" grpId="0" animBg="1"/>
      <p:bldP spid="19" grpId="0" animBg="1"/>
      <p:bldP spid="3" grpId="0" animBg="1"/>
      <p:bldP spid="20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Промежуточные операции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24129"/>
            <a:ext cx="10766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 smtClean="0">
                <a:ea typeface="+mj-ea"/>
                <a:cs typeface="+mj-cs"/>
                <a:sym typeface="Calibri"/>
              </a:rPr>
              <a:t>Посмотрим, какие бывают промежуточные операции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54784" y="1959459"/>
            <a:ext cx="4557658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36396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filter()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фильтрует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 через него проходят только значения, удовлетворяющие предикату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49874" y="3455817"/>
            <a:ext cx="2967479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81300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limit()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ограничивает размер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 проходят только первые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count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значений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49259" y="4957017"/>
            <a:ext cx="2868093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42746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skip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пропускает первые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count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значений с начала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 проходят только следующие за ними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2927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animBg="1"/>
      <p:bldP spid="8" grpId="0"/>
      <p:bldP spid="5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Промежуточные операции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600539" y="1932495"/>
                <a:ext cx="10766764" cy="646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:r>
                  <a:rPr lang="en-US" sz="1600" dirty="0" smtClean="0">
                    <a:ea typeface="+mj-ea"/>
                    <a:cs typeface="+mj-cs"/>
                    <a:sym typeface="Calibri"/>
                  </a:rPr>
                  <a:t>map()</a:t>
                </a:r>
                <a:r>
                  <a:rPr lang="ru-RU" sz="1600" dirty="0" smtClean="0">
                    <a:ea typeface="+mj-ea"/>
                    <a:cs typeface="+mj-cs"/>
                    <a:sym typeface="Calibri"/>
                  </a:rPr>
                  <a:t> применяет к каждому элементу </a:t>
                </a:r>
                <a:r>
                  <a:rPr lang="ru-RU" sz="1600" dirty="0" err="1" smtClean="0">
                    <a:ea typeface="+mj-ea"/>
                    <a:cs typeface="+mj-cs"/>
                    <a:sym typeface="Calibri"/>
                  </a:rPr>
                  <a:t>стрима</a:t>
                </a:r>
                <a:r>
                  <a:rPr lang="ru-RU" sz="1600" dirty="0" smtClean="0">
                    <a:ea typeface="+mj-ea"/>
                    <a:cs typeface="+mj-cs"/>
                    <a:sym typeface="Calibri"/>
                  </a:rPr>
                  <a:t> функцию</a:t>
                </a:r>
                <a:r>
                  <a:rPr lang="en-US" sz="1600" dirty="0" smtClean="0">
                    <a:ea typeface="+mj-ea"/>
                    <a:cs typeface="+mj-cs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sym typeface="Calibri"/>
                      </a:rPr>
                      <m:t>𝑓</m:t>
                    </m:r>
                    <m:r>
                      <a:rPr lang="pt-BR" sz="1600" i="1">
                        <a:latin typeface="Cambria Math" panose="02040503050406030204" pitchFamily="18" charset="0"/>
                        <a:sym typeface="Calibri"/>
                      </a:rPr>
                      <m:t> </m:t>
                    </m:r>
                  </m:oMath>
                </a14:m>
                <a:r>
                  <a:rPr lang="ru-RU" sz="1600" dirty="0" smtClean="0">
                    <a:ea typeface="+mj-ea"/>
                    <a:cs typeface="+mj-cs"/>
                    <a:sym typeface="Calibri"/>
                  </a:rPr>
                  <a:t>:</a:t>
                </a:r>
              </a:p>
              <a:p>
                <a:pPr algn="ctr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,…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→</m:t>
                      </m:r>
                      <m:r>
                        <a:rPr lang="pt-BR" sz="2000" i="1">
                          <a:latin typeface="Cambria Math" panose="02040503050406030204" pitchFamily="18" charset="0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n-US" sz="2000" b="0" i="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,</m:t>
                      </m:r>
                      <m:r>
                        <a:rPr lang="pt-BR" sz="2000" i="1">
                          <a:latin typeface="Cambria Math" panose="02040503050406030204" pitchFamily="18" charset="0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n-US" sz="2000" b="0" i="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,</m:t>
                      </m:r>
                      <m:r>
                        <a:rPr lang="pt-BR" sz="2000" i="1">
                          <a:latin typeface="Cambria Math" panose="02040503050406030204" pitchFamily="18" charset="0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n-US" sz="2000" b="0" i="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,…</m:t>
                      </m:r>
                    </m:oMath>
                  </m:oMathPara>
                </a14:m>
                <a:endParaRPr lang="en-US" sz="2000" b="0" dirty="0" smtClean="0"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9" y="1932495"/>
                <a:ext cx="10766764" cy="646329"/>
              </a:xfrm>
              <a:prstGeom prst="rect">
                <a:avLst/>
              </a:prstGeom>
              <a:blipFill>
                <a:blip r:embed="rId3"/>
                <a:stretch>
                  <a:fillRect t="-2830" b="-103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59081" y="1421118"/>
            <a:ext cx="5849678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79479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 этом ти</a:t>
            </a:r>
            <a:r>
              <a:rPr lang="ru-RU" sz="1600" dirty="0">
                <a:ea typeface="+mj-ea"/>
                <a:cs typeface="+mj-cs"/>
                <a:sym typeface="Calibri"/>
              </a:rPr>
              <a:t>п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элементов в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может измениться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60707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изменения типа элементов на примитивный существуют версии: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85291" y="4021708"/>
            <a:ext cx="519725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mapToInt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ToIntFunction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mapToLong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ToLongFunction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mapToDouble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ToDoubleFunction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99149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У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стримов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из примитивных элементов наоборот – есть версия для превращения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 примеру, посмотрим на методы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597690" y="5683286"/>
            <a:ext cx="477246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IntUnaryOperator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mapToObj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mapToLong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IntToLongFunction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mapToDouble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IntToDoubleFunction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02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9" grpId="0" animBg="1"/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Промежуточные операции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65650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flatMap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похож на обычный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map()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но функция должна возвращать целые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стримы</a:t>
            </a:r>
            <a:endParaRPr lang="ru-RU" sz="1600" dirty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результате получается не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стримов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а их конкатенация (как будто все сшили в один)</a:t>
            </a:r>
            <a:endParaRPr lang="en-US" sz="2000" b="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65834" y="1229491"/>
            <a:ext cx="8036174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flatMap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89793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Таким образом можно каждый элемент превратить в несколько (или ни во сколько)</a:t>
            </a:r>
            <a:endParaRPr lang="en-US" sz="2000" b="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54677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вариации,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возращающие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примитивные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стримы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en-US" sz="2000" b="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65834" y="5885323"/>
            <a:ext cx="8036174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flatMapToInt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flatMapToLong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flatMapToDouble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36052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Слово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flat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 сути означает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сплющить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то есть раскрыть вложенные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стримы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наружу</a:t>
            </a:r>
            <a:endParaRPr lang="en-US" sz="2000" b="0" dirty="0" smtClean="0">
              <a:ea typeface="+mj-ea"/>
              <a:cs typeface="+mj-cs"/>
              <a:sym typeface="Calibri"/>
            </a:endParaRPr>
          </a:p>
        </p:txBody>
      </p:sp>
      <p:pic>
        <p:nvPicPr>
          <p:cNvPr id="3076" name="Picture 4" descr="TransformingOperators (Eclipse MicroProfile Reactive Streams Operators API  1.0 API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54" y="3236484"/>
            <a:ext cx="3902459" cy="225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208174" y="3946695"/>
            <a:ext cx="591508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i="1" dirty="0" smtClean="0">
                <a:latin typeface="+mn-ea"/>
                <a:cs typeface="+mj-cs"/>
                <a:sym typeface="Calibri"/>
              </a:rPr>
              <a:t>Сплющивание</a:t>
            </a:r>
            <a:r>
              <a:rPr lang="ru-RU" sz="1600" dirty="0" smtClean="0">
                <a:latin typeface="+mn-ea"/>
                <a:cs typeface="+mj-cs"/>
                <a:sym typeface="Calibri"/>
              </a:rPr>
              <a:t> выглядит так:</a:t>
            </a:r>
            <a:endParaRPr lang="en-US" sz="1600" dirty="0" smtClean="0">
              <a:latin typeface="+mn-ea"/>
              <a:cs typeface="+mj-cs"/>
              <a:sym typeface="Calibri"/>
            </a:endParaRP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[[a, b, c], [d, e, f], [g, h,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]]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-&gt; [a, b, c, d, e, f, g, h,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]</a:t>
            </a:r>
            <a:endParaRPr lang="en-US" sz="2000" b="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418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" grpId="0" animBg="1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Промежуточные операции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90603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distinct()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убирает из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дубликаты (в плане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equals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48033" y="1387854"/>
            <a:ext cx="2271776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5399" y="2697428"/>
            <a:ext cx="465704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altLang="ru-RU" sz="3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Stream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400" dirty="0">
                <a:solidFill>
                  <a:srgbClr val="507874"/>
                </a:solidFill>
                <a:latin typeface="Consolas" panose="020B0609020204030204" pitchFamily="49" charset="0"/>
              </a:rPr>
              <a:t>T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1400" dirty="0" err="1">
                <a:solidFill>
                  <a:srgbClr val="FFC66D"/>
                </a:solidFill>
                <a:latin typeface="Consolas" panose="020B0609020204030204" pitchFamily="49" charset="0"/>
              </a:rPr>
              <a:t>sorted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Comparator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&lt;? </a:t>
            </a:r>
            <a:r>
              <a:rPr lang="ru-RU" altLang="ru-RU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507874"/>
                </a:solidFill>
                <a:latin typeface="Consolas" panose="020B0609020204030204" pitchFamily="49" charset="0"/>
              </a:rPr>
              <a:t>T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en-US" altLang="ru-RU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comp</a:t>
            </a:r>
            <a:r>
              <a:rPr lang="ru-RU" altLang="ru-RU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36173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sorted()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сортирует элементы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 порядке возрастания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элементы не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Comparable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или нужен другой порядок, то можно передать свой компаратор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54171" y="4595437"/>
            <a:ext cx="4259499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Stream&lt;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(Consumer&lt;?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11794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peek()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особенный – он позволяет подсмотреть состояние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до вызова терминальной операции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793351" y="5556909"/>
            <a:ext cx="3724096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-&gt; n +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-&gt; n %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n %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 -&gt;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 +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-&gt; n * n)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10" y="5991828"/>
            <a:ext cx="228631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63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0" grpId="0" animBg="1"/>
      <p:bldP spid="19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Терминальные </a:t>
            </a:r>
            <a:r>
              <a:rPr lang="ru-RU" dirty="0" smtClean="0">
                <a:latin typeface="+mn-lt"/>
              </a:rPr>
              <a:t>операции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19275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Терминальные операции запускают выполнение всей цепочки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endParaRPr lang="ru-RU" sz="1600" dirty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позволяют наконец-то получить из него какой-то результат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19362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forEach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просто применяет к каждому элементу некоторую функцию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3557" y="2645222"/>
            <a:ext cx="4060727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84887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После терминальной операции, объект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становится непригодным для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дальнейшего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использования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62322" y="3541970"/>
            <a:ext cx="3243196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stream.forEach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98953" y="4699850"/>
            <a:ext cx="2569934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16770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findFirst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возвращает первый элемент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если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непустой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192404" y="5669065"/>
            <a:ext cx="358303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stream.findFirst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614468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пустой, то вернётся пустой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Optional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310754" y="5614491"/>
            <a:ext cx="376178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050" dirty="0" smtClean="0">
                <a:ea typeface="+mj-ea"/>
                <a:cs typeface="+mj-cs"/>
                <a:sym typeface="Calibri"/>
              </a:rPr>
              <a:t>Также есть и </a:t>
            </a:r>
            <a:r>
              <a:rPr lang="en-US" sz="105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findAny</a:t>
            </a:r>
            <a:r>
              <a:rPr lang="en-US" sz="105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050" dirty="0" smtClean="0">
                <a:ea typeface="+mj-ea"/>
                <a:cs typeface="+mj-cs"/>
                <a:sym typeface="Calibri"/>
              </a:rPr>
              <a:t>, </a:t>
            </a:r>
            <a:r>
              <a:rPr lang="ru-RU" sz="1050" dirty="0" err="1" smtClean="0">
                <a:ea typeface="+mj-ea"/>
                <a:cs typeface="+mj-cs"/>
                <a:sym typeface="Calibri"/>
              </a:rPr>
              <a:t>возращающий</a:t>
            </a:r>
            <a:endParaRPr lang="ru-RU" sz="1050" dirty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050" dirty="0" smtClean="0">
                <a:ea typeface="+mj-ea"/>
                <a:cs typeface="+mj-cs"/>
                <a:sym typeface="Calibri"/>
              </a:rPr>
              <a:t>произвольный элемент, как удобно </a:t>
            </a:r>
            <a:r>
              <a:rPr lang="ru-RU" sz="1050" dirty="0" err="1" smtClean="0">
                <a:ea typeface="+mj-ea"/>
                <a:cs typeface="+mj-cs"/>
                <a:sym typeface="Calibri"/>
              </a:rPr>
              <a:t>стриму</a:t>
            </a:r>
            <a:r>
              <a:rPr lang="ru-RU" sz="1050" dirty="0" smtClean="0">
                <a:ea typeface="+mj-ea"/>
                <a:cs typeface="+mj-cs"/>
                <a:sym typeface="Calibri"/>
              </a:rPr>
              <a:t>:</a:t>
            </a:r>
            <a:endParaRPr lang="ru-RU" sz="105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323459" y="6068007"/>
            <a:ext cx="1736373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Optional&lt;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findAny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40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5" grpId="0" animBg="1"/>
      <p:bldP spid="16" grpId="0"/>
      <p:bldP spid="6" grpId="0" animBg="1"/>
      <p:bldP spid="7" grpId="0" animBg="1"/>
      <p:bldP spid="18" grpId="0"/>
      <p:bldP spid="8" grpId="0" animBg="1"/>
      <p:bldP spid="20" grpId="0"/>
      <p:bldP spid="21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Терминальные </a:t>
            </a:r>
            <a:r>
              <a:rPr lang="ru-RU" dirty="0" smtClean="0">
                <a:latin typeface="+mn-lt"/>
              </a:rPr>
              <a:t>операции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94705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allMatch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возвращает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true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тогда и только тогда, когда каждый элемент удовлетворяет предикату: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05092" y="1372366"/>
            <a:ext cx="4557658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allMatch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95048" y="2711882"/>
            <a:ext cx="417774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allStringsAreAtLeast10Chars 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stream.allMatch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 -&gt;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s.length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04130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ещё две версии: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55400" y="4512876"/>
            <a:ext cx="465704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anyMatch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noneMatch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28319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Они проверяют, что хотя бы один удовлетворяет и что ни один не удовлетворяет предикату, соответственно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113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0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Терминальные </a:t>
            </a:r>
            <a:r>
              <a:rPr lang="ru-RU" dirty="0" smtClean="0">
                <a:latin typeface="+mn-lt"/>
              </a:rPr>
              <a:t>операции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94705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min()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max()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возвращают минимальное и максимальное значение в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соответственно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05093" y="1265952"/>
            <a:ext cx="455765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42814" y="3083642"/>
            <a:ext cx="528221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Stream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stream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ru-RU" alt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/* ... </a:t>
            </a:r>
            <a:r>
              <a:rPr lang="ru-RU" altLang="ru-RU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*/</a:t>
            </a:r>
            <a:r>
              <a:rPr lang="ru-RU" altLang="ru-RU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stream.min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Comparator.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comparingInt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67693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Например, можно получить самую короткую строку в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245578" y="4210876"/>
            <a:ext cx="1476686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64873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count()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просто возвращает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количесвто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элементов, оставшихся в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после всех преобразований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94657" y="5363221"/>
            <a:ext cx="1178528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81843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У каждого примитивного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есть метод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sum()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возвращающий сумму всех его элементов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532241" y="6271316"/>
            <a:ext cx="290335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stream.sum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084889" y="5378610"/>
            <a:ext cx="130976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2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IntStream</a:t>
            </a: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-&gt;</a:t>
            </a:r>
            <a:endParaRPr lang="ru-RU" sz="12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088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8" grpId="0" animBg="1"/>
      <p:bldP spid="16" grpId="0"/>
      <p:bldP spid="11" grpId="0" animBg="1"/>
      <p:bldP spid="21" grpId="0"/>
      <p:bldP spid="13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Терминальные </a:t>
            </a:r>
            <a:r>
              <a:rPr lang="ru-RU" dirty="0" smtClean="0">
                <a:latin typeface="+mn-lt"/>
              </a:rPr>
              <a:t>операции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42556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toArray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преобразует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 массив, при этом нужно передать функцию, которая массив создаёт: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22486" y="4688310"/>
            <a:ext cx="392286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4966" y="5853630"/>
            <a:ext cx="383791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people.stream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 -&gt;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p.getGender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== MALE)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[]::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83633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reduce()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позволяет посчитать свёртку элементов: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Оператор будет применяться попарно ко всем элементам, сворачивая последовательность в один элемент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64966" y="1285152"/>
            <a:ext cx="383791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BinaryOperator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var2)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BinaryOperator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8961" y="2872343"/>
            <a:ext cx="3877985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this_stream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accumulator.apply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14663" y="2519811"/>
            <a:ext cx="46465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Результат эквивалентен такому коду: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14663" y="3672753"/>
            <a:ext cx="464657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Порядок вызова не обязательно такой, поэтому оператор обязан быть ассоциативным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366616" y="2936184"/>
            <a:ext cx="375295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bigInts.reduce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19801" y="2519811"/>
            <a:ext cx="46465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Можно посчитать сумму </a:t>
            </a:r>
            <a:r>
              <a:rPr lang="en-US" sz="14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BigInt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400" dirty="0" err="1" smtClean="0">
                <a:ea typeface="+mj-ea"/>
                <a:cs typeface="+mj-cs"/>
                <a:sym typeface="Calibri"/>
              </a:rPr>
              <a:t>ов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: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961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animBg="1"/>
      <p:bldP spid="5" grpId="0" animBg="1"/>
      <p:bldP spid="8" grpId="0" animBg="1"/>
      <p:bldP spid="16" grpId="0"/>
      <p:bldP spid="18" grpId="0"/>
      <p:bldP spid="11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latin typeface="+mn-lt"/>
              </a:rPr>
              <a:t>Streams API</a:t>
            </a:r>
            <a:endParaRPr lang="ru-RU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96314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b="1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(англ. </a:t>
            </a:r>
            <a:r>
              <a:rPr lang="en-US" sz="1600" b="1" dirty="0" smtClean="0">
                <a:ea typeface="+mj-ea"/>
                <a:cs typeface="+mj-cs"/>
                <a:sym typeface="Calibri"/>
              </a:rPr>
              <a:t>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 поток) – последовательность (возможно бесконечная) некоторых объектов, которая позволяет применить к себе последовательность преобразований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18626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Стримы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позволяют описывать эти преобразования без использования привычных нам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циклов и условных операторов – одной линейной цепочкой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97621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Стримы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вместе с функциональными интерфейсами являются ещё одним нововведением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 8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которое приближает язык в сторону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функционального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181156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Терминальные </a:t>
            </a:r>
            <a:r>
              <a:rPr lang="ru-RU" dirty="0" smtClean="0">
                <a:latin typeface="+mn-lt"/>
              </a:rPr>
              <a:t>операции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6358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последняя терминальная операция на сегодня: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6934" y="1936650"/>
            <a:ext cx="5153975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(Collector&lt;?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67364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собирает элементы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 некоторое новое хранилище при помощи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Collector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81023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Например, можно конвертировать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 список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12731" y="4390306"/>
            <a:ext cx="494237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Stream&lt;String&gt; stream 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List&lt;String&gt; list = stream.collect(Collectors.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23738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 сути,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производит свёртку, подобно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reduce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у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87966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как устроен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Collector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?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913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  <p:bldP spid="17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Интерфейс </a:t>
            </a:r>
            <a:r>
              <a:rPr lang="en-US" dirty="0" smtClean="0">
                <a:latin typeface="+mn-lt"/>
              </a:rPr>
              <a:t>Collector</a:t>
            </a:r>
            <a:endParaRPr lang="ru-RU" dirty="0" smtClean="0"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6934" y="1133345"/>
            <a:ext cx="5153975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(Collector&lt;?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var1)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315951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Коллектор задаётся четырьмя функциями, которые вместе аккумулируют элементы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некотором изменяемом объекте типа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с опциональной возможностью преобразовать финальный объект: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22486" y="1725957"/>
            <a:ext cx="3922869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supplier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BiConsumer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BinaryOperator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combiner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finisher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Collector.Characteristics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characteristics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101413" y="2087595"/>
            <a:ext cx="4090587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1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</a:t>
            </a:r>
            <a:r>
              <a:rPr lang="en-US" sz="11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исходный тип данных (в </a:t>
            </a:r>
            <a:r>
              <a:rPr lang="ru-RU" sz="1100" dirty="0" err="1" smtClean="0">
                <a:ea typeface="+mj-ea"/>
                <a:cs typeface="+mj-cs"/>
                <a:sym typeface="Calibri"/>
              </a:rPr>
              <a:t>стриме</a:t>
            </a:r>
            <a:r>
              <a:rPr lang="ru-RU" sz="1100" dirty="0">
                <a:ea typeface="+mj-ea"/>
                <a:cs typeface="+mj-cs"/>
                <a:sym typeface="Calibri"/>
              </a:rPr>
              <a:t>)</a:t>
            </a:r>
            <a:endParaRPr lang="ru-RU" sz="1100" dirty="0" smtClean="0">
              <a:ea typeface="+mj-ea"/>
              <a:cs typeface="+mj-cs"/>
              <a:sym typeface="Calibri"/>
            </a:endParaRPr>
          </a:p>
          <a:p>
            <a:pPr hangingPunct="0"/>
            <a:r>
              <a:rPr lang="en-US" sz="11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</a:t>
            </a:r>
            <a:r>
              <a:rPr lang="en-US" sz="1100" dirty="0" smtClean="0">
                <a:ea typeface="+mj-ea"/>
                <a:cs typeface="+mj-cs"/>
                <a:sym typeface="Calibri"/>
              </a:rPr>
              <a:t> –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 скрытый промежуточный тип используемый для свёртки</a:t>
            </a:r>
          </a:p>
          <a:p>
            <a:pPr hangingPunct="0"/>
            <a:r>
              <a:rPr lang="en-US" sz="11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</a:t>
            </a:r>
            <a:r>
              <a:rPr lang="en-US" sz="11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– результирующий тип всего процесса свёртки</a:t>
            </a:r>
            <a:endParaRPr lang="ru-RU" sz="11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959671"/>
            <a:ext cx="10766764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создание объекта-аккумулятора (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supplier()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)</a:t>
            </a:r>
            <a:endParaRPr lang="ru-RU" sz="1600" dirty="0" smtClean="0">
              <a:ea typeface="+mj-ea"/>
              <a:cs typeface="+mj-cs"/>
              <a:sym typeface="Calibri"/>
            </a:endParaRP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добавление элемента к объекту-аккумулятору (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accumulator()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)</a:t>
            </a:r>
            <a:endParaRPr lang="ru-RU" sz="1600" dirty="0" smtClean="0">
              <a:ea typeface="+mj-ea"/>
              <a:cs typeface="+mj-cs"/>
              <a:sym typeface="Calibri"/>
            </a:endParaRP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объединение двух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объектов-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аккумуляторов в один (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combiner()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финальное преобразование из типа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 результат типа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(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finisher()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461107"/>
            <a:ext cx="10766764" cy="123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Для нормальной работы коллектора требуется выполнение пары свойств:</a:t>
            </a:r>
          </a:p>
          <a:p>
            <a:pPr marL="285750" indent="-285750" algn="ctr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объединение объекта-аккумулятора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first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со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свежесозданным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second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даёт результат, эквивалентный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first</a:t>
            </a:r>
          </a:p>
          <a:p>
            <a:pPr marL="285750" indent="-285750" algn="ctr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ассоциативность: результат не изменяется при разбиении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на части,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   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котороые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аккумулируются по отдельности, а потом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комбайнятся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воедино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242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Интерфейс </a:t>
            </a:r>
            <a:r>
              <a:rPr lang="en-US" dirty="0" smtClean="0">
                <a:latin typeface="+mn-lt"/>
              </a:rPr>
              <a:t>Collector</a:t>
            </a:r>
            <a:endParaRPr lang="ru-RU" dirty="0" smtClean="0">
              <a:latin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8385" y="2026460"/>
            <a:ext cx="477246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a1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supplier.get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accumulator.accept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accumulator.accept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t2)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 r1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finisher.apply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результат без разбиения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16453" y="1841794"/>
            <a:ext cx="638668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a2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supplier.get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accumulator.accept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a3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supplier.get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accumulator.accept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t2)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 r2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finisher.apply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combiner.apply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a3))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результат с разбиением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29607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Пусть, хотим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заколлектить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для элемента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t1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t2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06819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Зачем вообще такая сложная структура, с поддержкой разбиваемости?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483673"/>
            <a:ext cx="107667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Ответ – возможность параллельных многопоточных вычислений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Каждую отдельную часть разбиения можно </a:t>
            </a:r>
            <a:r>
              <a:rPr lang="ru-RU" sz="1600" dirty="0">
                <a:ea typeface="+mj-ea"/>
                <a:cs typeface="+mj-cs"/>
                <a:sym typeface="Calibri"/>
              </a:rPr>
              <a:t>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ккумулировать параллельно с остальными,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 может позволить ускорить процесс свёртки в разы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863956"/>
            <a:ext cx="10766764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Ещё нужно реализовать метод </a:t>
            </a:r>
            <a:r>
              <a:rPr lang="ru-RU" altLang="ru-RU" sz="1600" dirty="0" err="1">
                <a:latin typeface="Consolas" panose="020B0609020204030204" pitchFamily="49" charset="0"/>
              </a:rPr>
              <a:t>characteristics</a:t>
            </a:r>
            <a:r>
              <a:rPr lang="ru-RU" altLang="ru-RU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который должен возвращать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Set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свойств коллектора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Например: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Collector.Characteristics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IDENTITY_FINISH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– у коллектора тривиальный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finisher()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который можно не вызывать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;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при этом тип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должен быть преобразуем к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Collector.Characteristics</a:t>
            </a:r>
            <a:r>
              <a:rPr lang="ru-RU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UNORDERED</a:t>
            </a:r>
            <a:r>
              <a:rPr lang="ru-RU" sz="1600" dirty="0" smtClean="0">
                <a:latin typeface="+mn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– коллектору плевать на порядок, элементы разрешается аккумулировать 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комбайнить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в любом порядке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542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  <p:bldP spid="17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Создание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Collector</a:t>
            </a:r>
            <a:r>
              <a:rPr lang="en-US" dirty="0" smtClean="0">
                <a:latin typeface="+mn-lt"/>
              </a:rPr>
              <a:t>’</a:t>
            </a:r>
            <a:r>
              <a:rPr lang="ru-RU" dirty="0" smtClean="0">
                <a:latin typeface="+mn-lt"/>
              </a:rPr>
              <a:t>а</a:t>
            </a:r>
            <a:endParaRPr lang="ru-RU" dirty="0" smtClean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40243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Пример: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Collectors.toList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1053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Коллектор можно удобно создать методом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Collector.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of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56627" y="1598599"/>
            <a:ext cx="5054589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BiConsumer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BinaryOperator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combiner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,</a:t>
            </a:r>
            <a:endParaRPr lang="en-US" altLang="ru-RU" sz="14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Function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400" dirty="0">
                <a:solidFill>
                  <a:srgbClr val="507874"/>
                </a:solidFill>
                <a:latin typeface="Consolas" panose="020B0609020204030204" pitchFamily="49" charset="0"/>
              </a:rPr>
              <a:t>A</a:t>
            </a:r>
            <a:r>
              <a:rPr lang="ru-RU" altLang="ru-RU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400" dirty="0">
                <a:solidFill>
                  <a:srgbClr val="507874"/>
                </a:solidFill>
                <a:latin typeface="Consolas" panose="020B0609020204030204" pitchFamily="49" charset="0"/>
              </a:rPr>
              <a:t>R</a:t>
            </a:r>
            <a:r>
              <a:rPr lang="ru-RU" altLang="ru-RU" sz="1400" dirty="0">
                <a:solidFill>
                  <a:srgbClr val="A9B7C6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finisher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Collector.Characteristics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characteristics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844897" y="1967931"/>
            <a:ext cx="252240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 smtClean="0">
                <a:ea typeface="+mj-ea"/>
                <a:cs typeface="+mj-cs"/>
                <a:sym typeface="Calibri"/>
              </a:rPr>
              <a:t>При этом есть версия без </a:t>
            </a: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finisher</a:t>
            </a:r>
            <a:r>
              <a:rPr lang="en-US" sz="12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а, которая использует тривиальный</a:t>
            </a:r>
            <a:endParaRPr lang="ru-RU" sz="12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48099" y="4236778"/>
            <a:ext cx="613180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left.addAll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68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Создание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Collector</a:t>
            </a:r>
            <a:r>
              <a:rPr lang="en-US" dirty="0" smtClean="0">
                <a:latin typeface="+mn-lt"/>
              </a:rPr>
              <a:t>’</a:t>
            </a:r>
            <a:r>
              <a:rPr lang="ru-RU" dirty="0" smtClean="0">
                <a:latin typeface="+mn-lt"/>
              </a:rPr>
              <a:t>а</a:t>
            </a:r>
            <a:endParaRPr lang="ru-RU" dirty="0" smtClean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40243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Пример: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Collectors.summingInt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30871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Пример: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Collectors.joining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–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склеивает строки в одну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38343" y="1770865"/>
            <a:ext cx="706635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joining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r2) -&gt;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r1.append(r2)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91055" y="2359326"/>
            <a:ext cx="1753284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Тут используется </a:t>
            </a:r>
            <a:r>
              <a:rPr lang="en-US" sz="1100" dirty="0" smtClean="0">
                <a:ea typeface="+mj-ea"/>
                <a:cs typeface="+mj-cs"/>
                <a:sym typeface="Calibri"/>
              </a:rPr>
              <a:t>finisher 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для превращения </a:t>
            </a:r>
            <a:r>
              <a:rPr lang="en-US" sz="11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StringBuilder</a:t>
            </a:r>
            <a:r>
              <a:rPr lang="en-US" sz="11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в </a:t>
            </a:r>
            <a:r>
              <a:rPr lang="en-US" sz="11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String</a:t>
            </a:r>
            <a:endParaRPr lang="ru-RU" sz="11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3383" y="3834447"/>
            <a:ext cx="766107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summingInt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ToIntFunction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&lt;?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mapper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(() -&gt;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t) -&gt;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mapper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.applyAsInt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b) -&gt;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+= b[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(a) -&gt;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91055" y="4114493"/>
            <a:ext cx="1753284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100" dirty="0" smtClean="0">
                <a:ea typeface="+mj-ea"/>
                <a:cs typeface="+mj-cs"/>
                <a:sym typeface="Calibri"/>
              </a:rPr>
              <a:t>mapper 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преобразует объекты в </a:t>
            </a:r>
            <a:r>
              <a:rPr lang="ru-RU" sz="1100" dirty="0" err="1" smtClean="0">
                <a:ea typeface="+mj-ea"/>
                <a:cs typeface="+mj-cs"/>
                <a:sym typeface="Calibri"/>
              </a:rPr>
              <a:t>инты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все </a:t>
            </a:r>
            <a:r>
              <a:rPr lang="ru-RU" sz="1100" dirty="0" err="1" smtClean="0">
                <a:ea typeface="+mj-ea"/>
                <a:cs typeface="+mj-cs"/>
                <a:sym typeface="Calibri"/>
              </a:rPr>
              <a:t>инты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 суммируются, как при </a:t>
            </a:r>
            <a:r>
              <a:rPr lang="en-US" sz="11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reduce</a:t>
            </a:r>
            <a:endParaRPr lang="ru-RU" sz="11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34699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вам чего-то не хватает, не забываем поискать в документации: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3"/>
              </a:rPr>
              <a:t>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  <a:hlinkClick r:id="rId4"/>
              </a:rPr>
              <a:t>Collectors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9970428" y="4603889"/>
            <a:ext cx="1753284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Чтобы использовать </a:t>
            </a:r>
            <a:r>
              <a:rPr lang="en-US" sz="11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en-US" sz="11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как </a:t>
            </a:r>
            <a:r>
              <a:rPr lang="ru-RU" sz="1100" dirty="0" err="1" smtClean="0">
                <a:ea typeface="+mj-ea"/>
                <a:cs typeface="+mj-cs"/>
                <a:sym typeface="Calibri"/>
              </a:rPr>
              <a:t>дженерик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-тип,</a:t>
            </a:r>
          </a:p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его обернули в массив</a:t>
            </a:r>
            <a:endParaRPr lang="ru-RU" sz="11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126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5" grpId="0" animBg="1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Пример </a:t>
            </a:r>
            <a:r>
              <a:rPr lang="ru-RU" dirty="0" err="1" smtClean="0">
                <a:latin typeface="+mn-lt"/>
              </a:rPr>
              <a:t>стримов</a:t>
            </a:r>
            <a:r>
              <a:rPr lang="ru-RU" dirty="0" smtClean="0">
                <a:latin typeface="+mn-lt"/>
              </a:rPr>
              <a:t>: факториал</a:t>
            </a:r>
            <a:endParaRPr lang="ru-RU" dirty="0" smtClean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600539" y="1775459"/>
                <a:ext cx="10766764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:r>
                  <a:rPr lang="ru-RU" sz="1600" dirty="0" smtClean="0">
                    <a:ea typeface="+mj-ea"/>
                    <a:cs typeface="+mj-cs"/>
                    <a:sym typeface="Calibri"/>
                  </a:rPr>
                  <a:t>Посчитаем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!</m:t>
                    </m:r>
                  </m:oMath>
                </a14:m>
                <a:r>
                  <a:rPr lang="en-US" sz="1600" dirty="0" smtClean="0">
                    <a:ea typeface="+mj-ea"/>
                    <a:cs typeface="+mj-cs"/>
                    <a:sym typeface="Calibri"/>
                  </a:rPr>
                  <a:t> </a:t>
                </a:r>
                <a:r>
                  <a:rPr lang="ru-RU" sz="1600" dirty="0" smtClean="0">
                    <a:ea typeface="+mj-ea"/>
                    <a:cs typeface="+mj-cs"/>
                    <a:sym typeface="Calibri"/>
                  </a:rPr>
                  <a:t>с помощью </a:t>
                </a:r>
                <a:r>
                  <a:rPr lang="ru-RU" sz="1600" dirty="0" err="1" smtClean="0">
                    <a:ea typeface="+mj-ea"/>
                    <a:cs typeface="+mj-cs"/>
                    <a:sym typeface="Calibri"/>
                  </a:rPr>
                  <a:t>стримов</a:t>
                </a:r>
                <a:endParaRPr lang="ru-RU" sz="1600" dirty="0" smtClean="0"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9" y="1775459"/>
                <a:ext cx="10766764" cy="338552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08161" y="2780132"/>
            <a:ext cx="5551520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IntStream.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rangeClosed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.mapToObj(BigInteger::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.reduce(BigInteger.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BigInteger::multiply)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06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Пример </a:t>
            </a:r>
            <a:r>
              <a:rPr lang="ru-RU" dirty="0" err="1" smtClean="0">
                <a:latin typeface="+mn-lt"/>
              </a:rPr>
              <a:t>стримов</a:t>
            </a:r>
            <a:r>
              <a:rPr lang="ru-RU" dirty="0" smtClean="0">
                <a:latin typeface="+mn-lt"/>
              </a:rPr>
              <a:t>: </a:t>
            </a:r>
            <a:r>
              <a:rPr lang="ru-RU" dirty="0" err="1" smtClean="0">
                <a:latin typeface="+mn-lt"/>
              </a:rPr>
              <a:t>палиндромность</a:t>
            </a:r>
            <a:r>
              <a:rPr lang="ru-RU" dirty="0" smtClean="0">
                <a:latin typeface="+mn-lt"/>
              </a:rPr>
              <a:t> текста</a:t>
            </a:r>
            <a:endParaRPr lang="ru-RU" dirty="0" smtClean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77545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Проверим, является ли текст палиндромом, используя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для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фильрации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букв и цифр,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приведения к нижнему регистру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63992" y="2620911"/>
            <a:ext cx="7439857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boolean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isPalindrome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s)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StringBuilder leftToRight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StringBuilder()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s.chars().filter(Character::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isLetterOrDigit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.map(Character::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.forEach(leftToRight::appendCodePoint)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 rightToLeft 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StringBuilder(leftToRight).reverse()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leftToRight.toString().equals(rightToLeft.toString())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365418" y="3154085"/>
            <a:ext cx="1753284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100" dirty="0" smtClean="0">
                <a:ea typeface="+mj-ea"/>
                <a:cs typeface="+mj-cs"/>
                <a:sym typeface="Calibri"/>
              </a:rPr>
              <a:t>Не забываем, что </a:t>
            </a:r>
            <a:r>
              <a:rPr lang="en-US" sz="11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chars()</a:t>
            </a:r>
            <a:r>
              <a:rPr lang="en-US" sz="11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100" dirty="0" smtClean="0">
                <a:ea typeface="+mj-ea"/>
                <a:cs typeface="+mj-cs"/>
                <a:sym typeface="Calibri"/>
              </a:rPr>
              <a:t>возвращает </a:t>
            </a:r>
            <a:r>
              <a:rPr lang="en-US" sz="11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IntStream</a:t>
            </a:r>
            <a:endParaRPr lang="ru-RU" sz="11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789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Интерфейс </a:t>
            </a:r>
            <a:r>
              <a:rPr lang="en-US" dirty="0" smtClean="0">
                <a:latin typeface="+mn-lt"/>
              </a:rPr>
              <a:t>Stream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746092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отличие от итератора, который просто позволяет по одному последовательно получить элементы,</a:t>
            </a:r>
          </a:p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предоставляет огромное количество методов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60310" y="1851316"/>
            <a:ext cx="6247223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// </a:t>
            </a:r>
            <a: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ОЧЕНЬ много методов</a:t>
            </a:r>
            <a:br>
              <a:rPr lang="ru-RU" alt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39136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Дженерик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-параметр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задаёт тип элементов в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стриме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89013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есть версии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LongStream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DoubleStream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для примитивных типов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84827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даёт средства полноценного описания алгоритма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обработки и преобразования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1865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>
                <a:latin typeface="+mn-lt"/>
              </a:rPr>
              <a:t>Стримы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vs</a:t>
            </a:r>
            <a:r>
              <a:rPr lang="ru-RU" dirty="0" smtClean="0">
                <a:latin typeface="+mn-lt"/>
              </a:rPr>
              <a:t> коллекции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9631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отличается и от коллекций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45887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Коллекция хранит в себе все элементы, а значит конечна</a:t>
            </a:r>
            <a:br>
              <a:rPr lang="ru-RU" sz="1600" dirty="0" smtClean="0">
                <a:ea typeface="+mj-ea"/>
                <a:cs typeface="+mj-cs"/>
                <a:sym typeface="Calibri"/>
              </a:rPr>
            </a:br>
            <a:r>
              <a:rPr lang="ru-RU" sz="1600" dirty="0" err="1" smtClean="0">
                <a:ea typeface="+mj-ea"/>
                <a:cs typeface="+mj-cs"/>
                <a:sym typeface="Calibri"/>
              </a:rPr>
              <a:t>Стриму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это не требуется, он может быть бесконечным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81947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Коллекция часто позволяет явно обратиться к элементу, например, по индексу или ключу</a:t>
            </a:r>
          </a:p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такой возможности не даёт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518006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Коллекция позволяет изменять свой набор элементов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Преобразования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никак не изменяют оригинальный источник из которого берутся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660801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Использование </a:t>
            </a:r>
            <a:r>
              <a:rPr lang="ru-RU" dirty="0" err="1" smtClean="0">
                <a:latin typeface="+mn-lt"/>
              </a:rPr>
              <a:t>стрима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978205"/>
            <a:ext cx="10766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 smtClean="0">
                <a:ea typeface="+mj-ea"/>
                <a:cs typeface="+mj-cs"/>
                <a:sym typeface="Calibri"/>
              </a:rPr>
              <a:t>Работа со </a:t>
            </a:r>
            <a:r>
              <a:rPr lang="ru-RU" dirty="0" err="1" smtClean="0">
                <a:ea typeface="+mj-ea"/>
                <a:cs typeface="+mj-cs"/>
                <a:sym typeface="Calibri"/>
              </a:rPr>
              <a:t>стримом</a:t>
            </a:r>
            <a:r>
              <a:rPr lang="ru-RU" dirty="0" smtClean="0">
                <a:ea typeface="+mj-ea"/>
                <a:cs typeface="+mj-cs"/>
                <a:sym typeface="Calibri"/>
              </a:rPr>
              <a:t> проходит в три этапа: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09010" y="3078264"/>
            <a:ext cx="654982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>
                <a:sym typeface="Calibri"/>
              </a:rPr>
              <a:t>Создание </a:t>
            </a:r>
            <a:r>
              <a:rPr lang="ru-RU" dirty="0" err="1">
                <a:sym typeface="Calibri"/>
              </a:rPr>
              <a:t>стрима</a:t>
            </a:r>
            <a:endParaRPr lang="ru-RU" dirty="0">
              <a:sym typeface="Calibri"/>
            </a:endParaRPr>
          </a:p>
          <a:p>
            <a:pPr marL="342900" indent="-342900" hangingPunct="0"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>
                <a:sym typeface="Calibri"/>
              </a:rPr>
              <a:t>Промежуточные операции </a:t>
            </a:r>
            <a:r>
              <a:rPr lang="ru-RU" dirty="0">
                <a:sym typeface="Calibri"/>
              </a:rPr>
              <a:t>преобразования</a:t>
            </a:r>
          </a:p>
          <a:p>
            <a:pPr marL="342900" indent="-342900" hangingPunct="0"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sym typeface="Calibri"/>
              </a:rPr>
              <a:t>Терминальная 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1659572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Создание </a:t>
            </a:r>
            <a:r>
              <a:rPr lang="ru-RU" dirty="0" err="1" smtClean="0">
                <a:latin typeface="+mn-lt"/>
              </a:rPr>
              <a:t>стрима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96314"/>
            <a:ext cx="10766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 smtClean="0">
                <a:ea typeface="+mj-ea"/>
                <a:cs typeface="+mj-cs"/>
                <a:sym typeface="Calibri"/>
              </a:rPr>
              <a:t>Рассмотрим некоторые способы создать </a:t>
            </a:r>
            <a:r>
              <a:rPr lang="ru-RU" dirty="0" err="1" smtClean="0">
                <a:ea typeface="+mj-ea"/>
                <a:cs typeface="+mj-cs"/>
                <a:sym typeface="Calibri"/>
              </a:rPr>
              <a:t>стрим</a:t>
            </a:r>
            <a:endParaRPr lang="ru-RU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05766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можно получить из любой коллекции её методом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stream()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80008" y="2489659"/>
            <a:ext cx="400782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vocabulary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stream1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vocabulary.stream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92406" y="3892711"/>
            <a:ext cx="3583032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stream2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reader.lines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47142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BufferedReader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(о нём узнаем на другой лекции)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умеет создать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по строчкам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текста: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95417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есть способ итерироваться по файлам (их путям) в директории (но о файлах тоже не сегодня):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2406" y="5446980"/>
            <a:ext cx="358303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stream3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stream4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624757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отличие от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list()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walk()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заходит и во вложенные директории, производя рекурсивный обход всего дерева</a:t>
            </a:r>
          </a:p>
        </p:txBody>
      </p:sp>
    </p:spTree>
    <p:extLst>
      <p:ext uri="{BB962C8B-B14F-4D97-AF65-F5344CB8AC3E}">
        <p14:creationId xmlns:p14="http://schemas.microsoft.com/office/powerpoint/2010/main" val="2136926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5" grpId="0" animBg="1"/>
      <p:bldP spid="7" grpId="0"/>
      <p:bldP spid="9" grpId="0"/>
      <p:bldP spid="6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Создание </a:t>
            </a:r>
            <a:r>
              <a:rPr lang="ru-RU" dirty="0" err="1" smtClean="0">
                <a:latin typeface="+mn-lt"/>
              </a:rPr>
              <a:t>стрима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96314"/>
            <a:ext cx="10766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 smtClean="0">
                <a:ea typeface="+mj-ea"/>
                <a:cs typeface="+mj-cs"/>
                <a:sym typeface="Calibri"/>
              </a:rPr>
              <a:t>Рассмотрим некоторые способы создать </a:t>
            </a:r>
            <a:r>
              <a:rPr lang="ru-RU" dirty="0" err="1" smtClean="0">
                <a:ea typeface="+mj-ea"/>
                <a:cs typeface="+mj-cs"/>
                <a:sym typeface="Calibri"/>
              </a:rPr>
              <a:t>стрим</a:t>
            </a:r>
            <a:endParaRPr lang="ru-RU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02024" y="2842643"/>
            <a:ext cx="3563796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228875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Можно получить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символов из строки методом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chars()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336575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 как не существует 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CharStream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этот метод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возвращет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интов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что не очень удобно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711231" y="5824825"/>
            <a:ext cx="6545382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DoubleStream randomNumber = DoubleStream.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(Math::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79548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динамические способы генерации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стримов</a:t>
            </a:r>
            <a:endParaRPr lang="ru-RU" sz="1600" dirty="0" smtClean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Например, генерация с помощью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Supplier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а, который будет вызываться для получения очередного элемента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61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10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Создание </a:t>
            </a:r>
            <a:r>
              <a:rPr lang="ru-RU" dirty="0" err="1" smtClean="0">
                <a:latin typeface="+mn-lt"/>
              </a:rPr>
              <a:t>стрима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96314"/>
            <a:ext cx="10766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 smtClean="0">
                <a:ea typeface="+mj-ea"/>
                <a:cs typeface="+mj-cs"/>
                <a:sym typeface="Calibri"/>
              </a:rPr>
              <a:t>Рассмотрим некоторые способы создать </a:t>
            </a:r>
            <a:r>
              <a:rPr lang="ru-RU" dirty="0" err="1" smtClean="0">
                <a:ea typeface="+mj-ea"/>
                <a:cs typeface="+mj-cs"/>
                <a:sym typeface="Calibri"/>
              </a:rPr>
              <a:t>стрим</a:t>
            </a:r>
            <a:endParaRPr lang="ru-RU" i="1" dirty="0" smtClean="0"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600540" y="2257718"/>
                <a:ext cx="10766764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:r>
                  <a:rPr lang="ru-RU" sz="1600" dirty="0" smtClean="0">
                    <a:ea typeface="+mj-ea"/>
                    <a:cs typeface="+mj-cs"/>
                    <a:sym typeface="Calibri"/>
                  </a:rPr>
                  <a:t>Методом </a:t>
                </a:r>
                <a:r>
                  <a:rPr lang="en-US" sz="1600" dirty="0" smtClean="0">
                    <a:latin typeface="Consolas" panose="020B0609020204030204" pitchFamily="49" charset="0"/>
                    <a:ea typeface="+mj-ea"/>
                    <a:cs typeface="+mj-cs"/>
                    <a:sym typeface="Calibri"/>
                  </a:rPr>
                  <a:t>iterate</a:t>
                </a:r>
                <a:r>
                  <a:rPr lang="ru-RU" sz="1600" dirty="0" smtClean="0">
                    <a:latin typeface="Consolas" panose="020B0609020204030204" pitchFamily="49" charset="0"/>
                    <a:ea typeface="+mj-ea"/>
                    <a:cs typeface="+mj-cs"/>
                    <a:sym typeface="Calibri"/>
                  </a:rPr>
                  <a:t>()</a:t>
                </a:r>
                <a:r>
                  <a:rPr lang="ru-RU" sz="1600" dirty="0" smtClean="0">
                    <a:ea typeface="+mj-ea"/>
                    <a:cs typeface="+mj-cs"/>
                    <a:sym typeface="Calibri"/>
                  </a:rPr>
                  <a:t> </a:t>
                </a:r>
                <a:r>
                  <a:rPr lang="ru-RU" sz="1600" dirty="0" err="1" smtClean="0">
                    <a:ea typeface="+mj-ea"/>
                    <a:cs typeface="+mj-cs"/>
                    <a:sym typeface="Calibri"/>
                  </a:rPr>
                  <a:t>стрим</a:t>
                </a:r>
                <a:r>
                  <a:rPr lang="ru-RU" sz="1600" dirty="0" smtClean="0">
                    <a:ea typeface="+mj-ea"/>
                    <a:cs typeface="+mj-cs"/>
                    <a:sym typeface="Calibri"/>
                  </a:rPr>
                  <a:t> можно создать как бесконечную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)</m:t>
                    </m:r>
                  </m:oMath>
                </a14:m>
                <a:endParaRPr lang="ru-RU" sz="1600" i="1" dirty="0" smtClean="0"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0" y="2257718"/>
                <a:ext cx="10766764" cy="338552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208162" y="2780567"/>
            <a:ext cx="555152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-&gt; n </a:t>
            </a:r>
            <a:r>
              <a:rPr lang="ru-RU" altLang="ru-RU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ru-RU" altLang="ru-RU" sz="14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59083" y="4538573"/>
            <a:ext cx="5849678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 rangeIntegers = IntStream.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 rangeIntegers2 = IntStream.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rangeClosed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0270836" y="2226940"/>
                <a:ext cx="1816905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𝑁</m:t>
                        </m:r>
                      </m:e>
                      <m:sub>
                        <m:r>
                          <a:rPr lang="ru-RU" sz="10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  <a:sym typeface="Calibri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000" i="1" dirty="0" smtClean="0">
                    <a:ea typeface="+mj-ea"/>
                    <a:cs typeface="+mj-cs"/>
                    <a:sym typeface="Calibri"/>
                  </a:rPr>
                  <a:t> </a:t>
                </a:r>
                <a:r>
                  <a:rPr lang="ru-RU" sz="1000" dirty="0" smtClean="0">
                    <a:ea typeface="+mj-ea"/>
                    <a:cs typeface="+mj-cs"/>
                    <a:sym typeface="Calibri"/>
                  </a:rPr>
                  <a:t>задаётся первым аргументом метода</a:t>
                </a:r>
                <a:endParaRPr lang="ru-RU" sz="1000" i="1" dirty="0" smtClean="0"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836" y="2226940"/>
                <a:ext cx="1816905" cy="400108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8672945" y="2768517"/>
                <a:ext cx="1816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:r>
                  <a:rPr lang="ru-RU" sz="1400" b="0" dirty="0" smtClean="0">
                    <a:latin typeface="Consolas" panose="020B0609020204030204" pitchFamily="49" charset="0"/>
                    <a:ea typeface="+mj-ea"/>
                    <a:cs typeface="+mj-cs"/>
                    <a:sym typeface="Calibri"/>
                  </a:rPr>
                  <a:t>=</a:t>
                </a:r>
                <a:r>
                  <a:rPr lang="en-US" sz="1400" b="0" dirty="0" smtClean="0">
                    <a:latin typeface="Consolas" panose="020B0609020204030204" pitchFamily="49" charset="0"/>
                    <a:ea typeface="+mj-ea"/>
                    <a:cs typeface="+mj-cs"/>
                    <a:sym typeface="Calibri"/>
                  </a:rPr>
                  <a:t>&gt;</a:t>
                </a:r>
                <a:r>
                  <a:rPr lang="ru-RU" sz="1400" b="0" dirty="0" smtClean="0">
                    <a:ea typeface="+mj-ea"/>
                    <a:cs typeface="+mj-cs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b="0" i="1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0, 3, 9, 12, 15, …</m:t>
                    </m:r>
                  </m:oMath>
                </a14:m>
                <a:endParaRPr lang="ru-RU" sz="1400" i="1" dirty="0" smtClean="0">
                  <a:ea typeface="+mj-ea"/>
                  <a:cs typeface="+mj-cs"/>
                  <a:sym typeface="Calibri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45" y="2768517"/>
                <a:ext cx="1816905" cy="307775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406615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err="1" smtClean="0">
                <a:ea typeface="+mj-ea"/>
                <a:cs typeface="+mj-cs"/>
                <a:sym typeface="Calibri"/>
              </a:rPr>
              <a:t>Стрим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можно задать по целочисленному промежутку: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600540" y="5493269"/>
                <a:ext cx="10766764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:r>
                  <a:rPr lang="ru-RU" sz="1600" dirty="0" smtClean="0">
                    <a:ea typeface="+mj-ea"/>
                    <a:cs typeface="+mj-cs"/>
                    <a:sym typeface="Calibri"/>
                  </a:rPr>
                  <a:t>В первом случае будет полуинтервал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[0, 100)</m:t>
                    </m:r>
                  </m:oMath>
                </a14:m>
                <a:endParaRPr lang="en-US" sz="1600" dirty="0" smtClean="0">
                  <a:ea typeface="+mj-ea"/>
                  <a:cs typeface="+mj-cs"/>
                  <a:sym typeface="Calibri"/>
                </a:endParaRPr>
              </a:p>
              <a:p>
                <a:pPr algn="ctr" hangingPunct="0"/>
                <a:r>
                  <a:rPr lang="ru-RU" sz="1600" dirty="0" smtClean="0">
                    <a:ea typeface="+mj-ea"/>
                    <a:cs typeface="+mj-cs"/>
                    <a:sym typeface="Calibri"/>
                  </a:rPr>
                  <a:t>Во втором – отрезок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[0, 100]</m:t>
                    </m:r>
                  </m:oMath>
                </a14:m>
                <a:endParaRPr lang="ru-RU" sz="1600" dirty="0" smtClean="0"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0" y="5493269"/>
                <a:ext cx="10766764" cy="584773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63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3" grpId="0" animBg="1"/>
      <p:bldP spid="19" grpId="0"/>
      <p:bldP spid="20" grpId="0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Создание </a:t>
            </a:r>
            <a:r>
              <a:rPr lang="ru-RU" dirty="0" err="1" smtClean="0">
                <a:latin typeface="+mn-lt"/>
              </a:rPr>
              <a:t>стрима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396314"/>
            <a:ext cx="107667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 smtClean="0">
                <a:ea typeface="+mj-ea"/>
                <a:cs typeface="+mj-cs"/>
                <a:sym typeface="Calibri"/>
              </a:rPr>
              <a:t>Рассмотрим некоторые способы создать </a:t>
            </a:r>
            <a:r>
              <a:rPr lang="ru-RU" dirty="0" err="1" smtClean="0">
                <a:ea typeface="+mj-ea"/>
                <a:cs typeface="+mj-cs"/>
                <a:sym typeface="Calibri"/>
              </a:rPr>
              <a:t>стрим</a:t>
            </a:r>
            <a:endParaRPr lang="ru-RU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40" y="194149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Два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можно последовательно склеить в один: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60497" y="2343096"/>
            <a:ext cx="604684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combinedStream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rangeIntegers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62322" y="3318183"/>
            <a:ext cx="324319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 empty = IntStream.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82651" y="4391545"/>
            <a:ext cx="4602542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streamFromArray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42814" y="5874371"/>
            <a:ext cx="528221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 streamOfElements = IntStream.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88984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Создание заведомо пустого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97245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Создание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из обычного массива: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54394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Создание </a:t>
            </a:r>
            <a:r>
              <a:rPr lang="ru-RU" sz="1600" dirty="0" err="1" smtClean="0">
                <a:ea typeface="+mj-ea"/>
                <a:cs typeface="+mj-cs"/>
                <a:sym typeface="Calibri"/>
              </a:rPr>
              <a:t>стрима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перечислением элементов: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147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  <p:bldP spid="5" grpId="0" animBg="1"/>
      <p:bldP spid="6" grpId="0" animBg="1"/>
      <p:bldP spid="7" grpId="0" animBg="1"/>
      <p:bldP spid="15" grpId="0"/>
      <p:bldP spid="16" grpId="0"/>
      <p:bldP spid="22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Другая 1">
      <a:majorFont>
        <a:latin typeface="Helvetica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32349</TotalTime>
  <Words>1959</Words>
  <Application>Microsoft Office PowerPoint</Application>
  <PresentationFormat>Широкоэкранный</PresentationFormat>
  <Paragraphs>265</Paragraphs>
  <Slides>26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Proxima Nova Bold</vt:lpstr>
      <vt:lpstr>Proxima Nova Regular</vt:lpstr>
      <vt:lpstr>Arial</vt:lpstr>
      <vt:lpstr>Calibri</vt:lpstr>
      <vt:lpstr>Cambria Math</vt:lpstr>
      <vt:lpstr>Consolas</vt:lpstr>
      <vt:lpstr>Helvetica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1728</cp:revision>
  <dcterms:created xsi:type="dcterms:W3CDTF">2020-10-11T07:52:54Z</dcterms:created>
  <dcterms:modified xsi:type="dcterms:W3CDTF">2022-04-12T02:35:04Z</dcterms:modified>
</cp:coreProperties>
</file>