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338" r:id="rId2"/>
    <p:sldId id="392" r:id="rId3"/>
    <p:sldId id="393" r:id="rId4"/>
    <p:sldId id="396" r:id="rId5"/>
    <p:sldId id="397" r:id="rId6"/>
    <p:sldId id="394" r:id="rId7"/>
    <p:sldId id="395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414" r:id="rId26"/>
    <p:sldId id="416" r:id="rId27"/>
    <p:sldId id="417" r:id="rId28"/>
    <p:sldId id="41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4" autoAdjust="0"/>
    <p:restoredTop sz="96092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04/19/2022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332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645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86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7957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871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443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03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8121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095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37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3154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564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4018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6448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54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2918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926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1771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179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893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764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0162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254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029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0613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65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annotations/index.html" TargetMode="External"/><Relationship Id="rId3" Type="http://schemas.openxmlformats.org/officeDocument/2006/relationships/hyperlink" Target="https://docs.oracle.com/javase/8/docs/api/java/lang/Class.html" TargetMode="External"/><Relationship Id="rId7" Type="http://schemas.openxmlformats.org/officeDocument/2006/relationships/hyperlink" Target="https://docs.oracle.com/javase/8/docs/api/java/lang/reflect/Construc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lang/reflect/Method.html" TargetMode="External"/><Relationship Id="rId5" Type="http://schemas.openxmlformats.org/officeDocument/2006/relationships/hyperlink" Target="https://docs.oracle.com/javase/8/docs/api/java/lang/reflect/Field.html" TargetMode="External"/><Relationship Id="rId4" Type="http://schemas.openxmlformats.org/officeDocument/2006/relationships/hyperlink" Target="https://docs.oracle.com/javase/8/docs/api/java/lang/reflect/Modifie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52034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ru-RU" sz="2000" dirty="0"/>
              <a:t>5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 smtClean="0"/>
              <a:t>Рефлексия и аннотации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Задача: получение всех интерфейсов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700185" y="1424425"/>
            <a:ext cx="684657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Задача</a:t>
            </a:r>
            <a:r>
              <a:rPr lang="ru-RU" sz="1600" dirty="0">
                <a:ea typeface="+mj-ea"/>
                <a:cs typeface="+mj-cs"/>
                <a:sym typeface="Calibri"/>
              </a:rPr>
              <a:t>: написать метод, получающий все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интерфейсы,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которые </a:t>
            </a:r>
            <a:r>
              <a:rPr lang="ru-RU" sz="1600" dirty="0">
                <a:ea typeface="+mj-ea"/>
                <a:cs typeface="+mj-cs"/>
                <a:sym typeface="Calibri"/>
              </a:rPr>
              <a:t>имплементирует </a:t>
            </a:r>
            <a:r>
              <a:rPr lang="ru-RU" sz="1600" dirty="0" err="1">
                <a:ea typeface="+mj-ea"/>
                <a:cs typeface="+mj-cs"/>
                <a:sym typeface="Calibri"/>
              </a:rPr>
              <a:t>ребенок</a:t>
            </a:r>
            <a:r>
              <a:rPr lang="ru-RU" sz="1600" dirty="0">
                <a:ea typeface="+mj-ea"/>
                <a:cs typeface="+mj-cs"/>
                <a:sym typeface="Calibri"/>
              </a:rPr>
              <a:t> в иерархии наследования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120775" y="1239759"/>
            <a:ext cx="346441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{}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5539" y="2996062"/>
            <a:ext cx="621676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Interfaces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interfaces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interfaces.addAll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cls.getInterfaces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cls.getSuperclass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interfaces.toArray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&lt;?&gt;[]::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</a:t>
            </a: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Interfaces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71" y="6108177"/>
            <a:ext cx="466790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9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Работа с полями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7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getFields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все публичные поля класса или интерфейса, включая унаследованные: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7241" y="1824587"/>
            <a:ext cx="525336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Field[]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getFields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2149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SecurityException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бросается в случае запрета доступа к пакету, в котором лежит класс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Этот механизм мы разбирать не будем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0062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Статические поля также возвращаются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448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Порядок полей в массиве произвольный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55958" y="4021920"/>
            <a:ext cx="1105592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getDeclaredFields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вообще все поля класса или интерфейса, но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исключая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унаследованные: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59695" y="4471189"/>
            <a:ext cx="604845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Field[]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getDeclaredFields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8586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getField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getDeclaredField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позволяют найти поле по его строчному имени: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68902" y="5641326"/>
            <a:ext cx="9030036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getDeclaredField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name)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NoSuchFieldException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name)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NoSuchFieldException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28145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NoSuchFieldException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бросается, если поле с таким именем найти не удалось</a:t>
            </a:r>
          </a:p>
        </p:txBody>
      </p:sp>
    </p:spTree>
    <p:extLst>
      <p:ext uri="{BB962C8B-B14F-4D97-AF65-F5344CB8AC3E}">
        <p14:creationId xmlns:p14="http://schemas.microsoft.com/office/powerpoint/2010/main" val="282670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/>
      <p:bldP spid="8" grpId="0"/>
      <p:bldP spid="9" grpId="0"/>
      <p:bldP spid="10" grpId="0"/>
      <p:bldP spid="4" grpId="0" animBg="1"/>
      <p:bldP spid="14" grpId="0"/>
      <p:bldP spid="6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 </a:t>
            </a:r>
            <a:r>
              <a:rPr lang="en-US" dirty="0" smtClean="0">
                <a:latin typeface="Consolas" panose="020B0609020204030204" pitchFamily="49" charset="0"/>
              </a:rPr>
              <a:t>Field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592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Поля представляются специальным типом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Field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37016" y="1619627"/>
            <a:ext cx="549381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java.lang.reflect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AccessibleObject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33208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Рассмотрим основные его методы: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8028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позволяют прочитать и записать значение поля: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33826" y="3173213"/>
            <a:ext cx="7648248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44286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Если работаем со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static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полем, то объект можно указать любой. Лучше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Примитивные типы автоматически превращаются в свои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обертки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 обратно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IllegalArgumentException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бросается, если перед неподходящий объект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IllegalAccessException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бросается при несоблюдении модификаторов доступа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61688"/>
            <a:ext cx="111242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Вызов метода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setAccessible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(true)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разрешает игнорировать модификаторы доступа для этого объекта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Field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4042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имя поля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191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getType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объект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для его типа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188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getModifiers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тоже есть и работает так же, как для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257392"/>
            <a:ext cx="1201305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красивую строку с описанием поля: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“public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static final </a:t>
            </a:r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boolean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ru.hse.lecture15.AA.a”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007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6" grpId="0"/>
      <p:bldP spid="17" grpId="0"/>
      <p:bldP spid="12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Задача: вывод полей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908980" y="1768484"/>
            <a:ext cx="65902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Задача: </a:t>
            </a:r>
            <a:r>
              <a:rPr lang="ru-RU" sz="1600" dirty="0">
                <a:ea typeface="+mj-ea"/>
                <a:cs typeface="+mj-cs"/>
                <a:sym typeface="Calibri"/>
              </a:rPr>
              <a:t>вывести все поля класса и их типы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6412" y="1245263"/>
            <a:ext cx="376256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static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protected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90629" y="2809698"/>
            <a:ext cx="7186583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printAllFields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cls.getDeclaredFields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field.getModifiers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isProtected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field.getType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getCanonicalName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field.getName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printAllFields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70" y="5924271"/>
            <a:ext cx="267689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0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Работа с методами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592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Методы для получения методов похожи на те, что были для полей: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4039" y="1606361"/>
            <a:ext cx="1037976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Method[]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getMethods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Method[]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getDeclaredMethods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Class&lt;?&gt;... parameterTypes)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getDeclaredMethod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Class&lt;?&gt;... parameterTypes)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83168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Смысл абсолютно тот же, только возвращаются методы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7123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Статические поля наследуемых или реализуемых интерфейсов не находятся этими методами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7108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поиска метода по имени, также нужно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перечилить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его параметры их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ами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начиная со второго аргумента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69658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NoSuchMethodException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логично догадаться, бросается, когда метод с такими именем и сигнатурой не найден</a:t>
            </a:r>
          </a:p>
        </p:txBody>
      </p:sp>
    </p:spTree>
    <p:extLst>
      <p:ext uri="{BB962C8B-B14F-4D97-AF65-F5344CB8AC3E}">
        <p14:creationId xmlns:p14="http://schemas.microsoft.com/office/powerpoint/2010/main" val="3224373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5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 </a:t>
            </a:r>
            <a:r>
              <a:rPr lang="en-US" dirty="0" smtClean="0">
                <a:latin typeface="Consolas" panose="020B0609020204030204" pitchFamily="49" charset="0"/>
              </a:rPr>
              <a:t>Method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681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Посмотрим на основные методы класса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Method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6958" y="48251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Первый аргумент – объект, у которого вызываем метод (для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static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-метода можно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37234"/>
            <a:ext cx="10766764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getModifiers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setAccessible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Эквивалентно полям</a:t>
            </a:r>
            <a:endParaRPr lang="ru-RU" sz="1600" dirty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getParameterTypes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массив всех аргументов метода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getReturnType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возвращаемый тип метода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invoke()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Вызывает метод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679" y="2799118"/>
            <a:ext cx="273344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getParameterTypes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31679" y="3306702"/>
            <a:ext cx="222368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getReturnType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4121" y="4430190"/>
            <a:ext cx="1071960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InvocationTargetException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6958" y="519423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Дальше передаются аргументы для метода, примитивные типы принимают класс-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обертку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6958" y="567945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IllegalArgumentException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бросается, когда объект не является наследником хозяина метода или не совпали типы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количество аргументов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6958" y="628147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InvocationTargetException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оборачивает исключение, которые бросил метод в процессе вызова</a:t>
            </a:r>
          </a:p>
        </p:txBody>
      </p:sp>
    </p:spTree>
    <p:extLst>
      <p:ext uri="{BB962C8B-B14F-4D97-AF65-F5344CB8AC3E}">
        <p14:creationId xmlns:p14="http://schemas.microsoft.com/office/powerpoint/2010/main" val="74640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4" grpId="0" animBg="1"/>
      <p:bldP spid="6" grpId="0" animBg="1"/>
      <p:bldP spid="7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Задача: вызов метода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14586" y="1597818"/>
            <a:ext cx="601763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Задача: вызвать метод и обработать все возможные ошибки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9321" y="1259263"/>
            <a:ext cx="409278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Task2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secretStupidMethod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s)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s.chars().sum()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93223" y="2445282"/>
            <a:ext cx="698139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Task2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Task2()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instance.getClass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cls.getDeclaredMethod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secretStupidMethod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meth.setAccessible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meth.invoke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qwerty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modifiers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forbid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ru-RU" altLang="ru-RU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catch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IllegalArgumentException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.println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Incorrect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arguments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given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InvocationTargetException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ru-RU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The method has thrown an 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1" y="6037409"/>
            <a:ext cx="602762" cy="3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3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Работа с конструкторами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8347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Методы для получения конструкторов уже можно предугадать: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4039" y="1750215"/>
            <a:ext cx="1037976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Constructor&lt;?&gt;[]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getConstructors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Constructor&lt;?&gt;[]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getDeclaredConstructors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Constructor&lt;T&gt;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getConstructor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(Class&lt;?&gt;... parameterTypes)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Constructor&lt;T&gt;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getDeclaredConstructor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(Class&lt;?&gt;... parameterTypes)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SecurityException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5155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элементы нам уже знакомы из полей и методов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0734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Обратим внимание, что в возвращаемом массиве типы обозначены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wildcard’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ом (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?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 сделано просто для того, чтобы в массив можно было накинуть потом и любых других конструкторов</a:t>
            </a:r>
          </a:p>
        </p:txBody>
      </p:sp>
    </p:spTree>
    <p:extLst>
      <p:ext uri="{BB962C8B-B14F-4D97-AF65-F5344CB8AC3E}">
        <p14:creationId xmlns:p14="http://schemas.microsoft.com/office/powerpoint/2010/main" val="1010462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 </a:t>
            </a:r>
            <a:r>
              <a:rPr lang="en-US" dirty="0" smtClean="0">
                <a:latin typeface="+mn-lt"/>
              </a:rPr>
              <a:t>Constructor</a:t>
            </a:r>
            <a:endParaRPr lang="ru-RU" dirty="0" smtClean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1530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Основные методы класса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Constructor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тоже не будут для нас сюрпризом: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26616"/>
            <a:ext cx="10766764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getModifiers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getParameterTypes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  <a:sym typeface="Calibri"/>
              </a:rPr>
              <a:t>setAccessible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Всё идентично методам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newInstance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Создаёт новый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инстанс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класса, вызвав конструктор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8917" y="4541653"/>
            <a:ext cx="98700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InstantiationException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InvocationTargetException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08453" y="1221849"/>
            <a:ext cx="555152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java.lang.reflect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5625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тут тоже идентично методам, исключения тоже имеют тот же смысл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0157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InstantiationException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вылетит, если вызывается конструктор абстрактного класса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6803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вложенных нестатических классов (не забыли, что это?) первым аргументом будет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объект внешнего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142048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Задача: сконструировать класс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880707" y="1597816"/>
            <a:ext cx="65022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Задача: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вызвать конструктор и обработать все возможные ошибки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1443927"/>
            <a:ext cx="34131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Task3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Task3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b) {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0988" y="2289137"/>
            <a:ext cx="808586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&lt;Task3&gt;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Task3.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&lt;Task3&gt;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cls.getDeclaredConstructor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constructor.newInstance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qwerty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NoSuchMethodException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modifiers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forbid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given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InvocationTargetException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InstantiationException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86" y="6058226"/>
            <a:ext cx="3294272" cy="2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2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Рефлексия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smtClean="0">
                <a:ea typeface="+mj-ea"/>
                <a:cs typeface="+mj-cs"/>
                <a:sym typeface="Calibri"/>
              </a:rPr>
              <a:t>Рефлексия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(англ.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b="1" dirty="0" smtClean="0">
                <a:ea typeface="+mj-ea"/>
                <a:cs typeface="+mj-cs"/>
                <a:sym typeface="Calibri"/>
              </a:rPr>
              <a:t>reflection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 – знание кода о самом себе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8131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 рефлексии можно отнести возможность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проитерироваться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 всем полям класса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или найти и создать объект класса, по имени, заданному через текстовую строку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6589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Тот факт, что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работает через прослойку в виде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открывает богатый набор функциональности, связанной с рефлексией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67760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Дальше мы просто рассмотрим различные методы и классы для рефлексии</a:t>
            </a: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 smtClean="0">
                <a:latin typeface="+mn-lt"/>
              </a:rPr>
              <a:t>Задача: вывести все методы и конструкторы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31444" y="1643980"/>
            <a:ext cx="431562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Задача: Вывести все методы и их сигнатуры (в том числе конструкторы)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1336203"/>
            <a:ext cx="426270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Task4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Task4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Task4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b) {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secretStupidMethod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s) {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475" y="2954014"/>
            <a:ext cx="5125121" cy="21929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printModifiers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mods) {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(Modifier.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(mods))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"public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(Modifier.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isProtected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(mods))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"protected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(Modifier.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isPrivate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(mods))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"private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(Modifier.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isStatic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(mods))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"static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(Modifier.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isFinal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(mods))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"final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printParams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(Class&lt;?&gt;[] arg_types) {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.println(Arrays.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(arg_types)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.map(Class::getCanonicalName)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.collect(Collectors.</a:t>
            </a:r>
            <a:r>
              <a:rPr kumimoji="0" lang="ru-RU" altLang="ru-RU" sz="105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joining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80403" y="2711640"/>
            <a:ext cx="652614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printAllMethods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cls.getDeclaredConstructors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printModifiers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constructor.getModifiers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constructor.getName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printParams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constructor.getParameterTypes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cls.getDeclaredMethods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printModifiers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meth.getModifiers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meth.getReturnType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'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meth.getName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printParams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meth.getParameterTypes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printAllMethods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(Task4.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34" y="5717137"/>
            <a:ext cx="4419775" cy="9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4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Аннотации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Аннотации – специальные метки, которые можно применять к разным сущностям языка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1737004"/>
            <a:ext cx="392286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result =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.println(result)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@Deprecated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"ded"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45" y="2846401"/>
            <a:ext cx="3067478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83922" y="1934911"/>
            <a:ext cx="461252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@Deprecated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аннотация, используемая, чтобы сообщить о том, что нечто устарело и может быть удалено в следующей версии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05080" y="3679584"/>
            <a:ext cx="3570208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result =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iDontCare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.println(result)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@SuppressWarnings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"deprecated"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iDontCare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@Deprecated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75946" y="5034172"/>
            <a:ext cx="461252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@SuppressWarnings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аннотация, используемая, чтобы подавлять некоторые предупреждения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20" y="5957153"/>
            <a:ext cx="392375" cy="336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195132" y="23112"/>
            <a:ext cx="19968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3200" dirty="0" smtClean="0">
                <a:solidFill>
                  <a:srgbClr val="FF0000"/>
                </a:solidFill>
                <a:latin typeface="Helvetica" pitchFamily="2" charset="0"/>
                <a:ea typeface="+mj-ea"/>
                <a:cs typeface="+mj-cs"/>
                <a:sym typeface="Calibri"/>
              </a:rPr>
              <a:t>ПОВТОР</a:t>
            </a:r>
          </a:p>
        </p:txBody>
      </p:sp>
    </p:spTree>
    <p:extLst>
      <p:ext uri="{BB962C8B-B14F-4D97-AF65-F5344CB8AC3E}">
        <p14:creationId xmlns:p14="http://schemas.microsoft.com/office/powerpoint/2010/main" val="1306359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6" grpId="0" animBg="1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Аннотации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Аннотации – специальные метки, которые можно применять к разным сущностям языка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73463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Научимся делать свои аннотации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9918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Важно уточнить, что аннотации ничего не делают сами по себе, это буквально метки, которые вешаются на различные сущности: классы, методы, поля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т.д.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09559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Чтобы аннотация что-либо сделала, где-то в коде должен быть её обработчик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045784"/>
            <a:ext cx="972629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 аннотаций есть три области применения: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Информация для компилятора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Обработка на этапе компиляции и сборки, например для генерации файлов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Обработка во время исполнения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8172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аннотации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49809" y="1298160"/>
            <a:ext cx="64972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Допустим, при разработке для каждого класса было принято писать информацию о нём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1156335"/>
            <a:ext cx="272382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3/17/2002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revision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6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modified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4/12/2004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Reviewers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Cindy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goes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49809" y="2144194"/>
            <a:ext cx="649726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Всё это можно объявить с помощью аннотации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59581" y="2915917"/>
            <a:ext cx="341632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ClassPreamble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currentRevision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"N/A"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lastModifiedBy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"N/A"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reviewers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0036" y="3012195"/>
            <a:ext cx="66584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Аннотация объявляется как интерфейс, только с символом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0036" y="3368012"/>
            <a:ext cx="66584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Параметры аннотации объявляются как методы без аргументов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0036" y="3723830"/>
            <a:ext cx="66584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default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сделать параметры опциональными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40036" y="4062382"/>
            <a:ext cx="665840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обработке аннотации мы действительно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будем работать с ней как с интерфейсом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20775" y="4713327"/>
            <a:ext cx="320792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ClassPreamble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"3/17/2002"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currentRevision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"4/12/2004"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lastModifiedBy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reviewers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Cindy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MyClass2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goes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678640" y="5120150"/>
            <a:ext cx="649726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 будет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выглядить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применение нашей аннотации к классу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678640" y="5877832"/>
            <a:ext cx="649726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использовать их мы пока не умеем</a:t>
            </a:r>
          </a:p>
        </p:txBody>
      </p:sp>
    </p:spTree>
    <p:extLst>
      <p:ext uri="{BB962C8B-B14F-4D97-AF65-F5344CB8AC3E}">
        <p14:creationId xmlns:p14="http://schemas.microsoft.com/office/powerpoint/2010/main" val="209063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4" grpId="0" animBg="1"/>
      <p:bldP spid="11" grpId="0"/>
      <p:bldP spid="12" grpId="0"/>
      <p:bldP spid="17" grpId="0"/>
      <p:bldP spid="18" grpId="0"/>
      <p:bldP spid="5" grpId="0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аннотации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Существуют аннотации, которые применимы к другим аннотациям при объявлении: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91178" y="1675958"/>
            <a:ext cx="3185487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Documented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Retention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RetentionPolicy.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Deprecated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forRemoval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904860" y="2229957"/>
            <a:ext cx="38566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Их ещё называют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мета-аннотациями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55567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4 основных мета-аннотации: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278949"/>
            <a:ext cx="9726295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@Documented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Заставляет аннотацию с её параметрами попадать в </a:t>
            </a:r>
            <a:r>
              <a:rPr lang="en-US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JavaDoc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объекта, на который повешена</a:t>
            </a:r>
            <a:endParaRPr lang="en-US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@Inherited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Наследники аннотированного класса тоже будут иметь эту аннотацию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@Target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Перечисляет, к чему можно применить аннотацию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@Retention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Определяет, как далеко эта аннотация доживает в процессе компиляции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522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6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аннотации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Последние две мета-аннотации разберём поподробнее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3522" y="1650537"/>
            <a:ext cx="3108543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java.lang.annotation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Documented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Retention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RetentionPolicy.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ElementType.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ANNOTATION_TYPE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958143" y="1650537"/>
            <a:ext cx="3108543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java.lang.annotation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@Documented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({ElementType.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ANNOTATION_TYPE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Retention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RetentionPolicy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056829" y="3370179"/>
            <a:ext cx="101039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</a:rPr>
              <a:t>@Target</a:t>
            </a:r>
            <a:r>
              <a:rPr lang="en-US" sz="1600" dirty="0" smtClean="0"/>
              <a:t> – </a:t>
            </a:r>
            <a:r>
              <a:rPr lang="ru-RU" sz="1600" dirty="0" smtClean="0"/>
              <a:t>принимает массив: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ElementType.ANNOTAION_TYPE</a:t>
            </a:r>
            <a:r>
              <a:rPr lang="ru-RU" sz="1600" dirty="0" smtClean="0"/>
              <a:t> – другие аннотации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ElementType.CONSTRUCTOR</a:t>
            </a:r>
            <a:r>
              <a:rPr lang="ru-RU" sz="1600" dirty="0" smtClean="0"/>
              <a:t> – конструкторы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ElementType.FIELD</a:t>
            </a:r>
            <a:r>
              <a:rPr lang="ru-RU" sz="1600" dirty="0" smtClean="0"/>
              <a:t> – поля классов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ElementType.LOCAL_VARIABLE</a:t>
            </a:r>
            <a:r>
              <a:rPr lang="ru-RU" sz="1600" dirty="0" smtClean="0"/>
              <a:t> – локальные переменные внутри функций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ElementType.METHOD</a:t>
            </a:r>
            <a:r>
              <a:rPr lang="ru-RU" sz="1600" dirty="0" smtClean="0"/>
              <a:t> – методы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ElementType.PACKAGE</a:t>
            </a:r>
            <a:r>
              <a:rPr lang="ru-RU" sz="1600" dirty="0" smtClean="0"/>
              <a:t> – целые пакеты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ElementType.PARAMETER</a:t>
            </a:r>
            <a:r>
              <a:rPr lang="ru-RU" sz="1600" dirty="0" smtClean="0"/>
              <a:t> – аргументы функций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ElementType.TYPE</a:t>
            </a:r>
            <a:r>
              <a:rPr lang="ru-RU" sz="1600" dirty="0"/>
              <a:t> </a:t>
            </a:r>
            <a:r>
              <a:rPr lang="ru-RU" sz="1600" dirty="0" smtClean="0"/>
              <a:t>– классы и интерфейсы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</a:rPr>
              <a:t>@Retention</a:t>
            </a:r>
            <a:r>
              <a:rPr lang="en-US" sz="1600" dirty="0" smtClean="0"/>
              <a:t> – </a:t>
            </a:r>
            <a:r>
              <a:rPr lang="ru-RU" sz="1600" dirty="0" smtClean="0"/>
              <a:t>принимает ровно одно значение: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RetentionPolicy.SOURCE</a:t>
            </a:r>
            <a:r>
              <a:rPr lang="ru-RU" sz="1600" dirty="0" smtClean="0"/>
              <a:t> – аннотация только для кода и не попадает в программу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RetentionPolicy.CLASS</a:t>
            </a:r>
            <a:r>
              <a:rPr lang="ru-RU" sz="1600" dirty="0" smtClean="0"/>
              <a:t> – аннотация сохраняется в </a:t>
            </a:r>
            <a:r>
              <a:rPr lang="ru-RU" sz="1600" dirty="0" err="1" smtClean="0"/>
              <a:t>байткоде</a:t>
            </a:r>
            <a:r>
              <a:rPr lang="ru-RU" sz="1600" dirty="0" smtClean="0"/>
              <a:t>, но игнорируется в </a:t>
            </a:r>
            <a:r>
              <a:rPr lang="ru-RU" sz="1600" dirty="0" err="1" smtClean="0"/>
              <a:t>рантайме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</a:rPr>
              <a:t>RetentionPolicy.RUNTIME</a:t>
            </a:r>
            <a:r>
              <a:rPr lang="ru-RU" sz="1600" dirty="0" smtClean="0"/>
              <a:t> – аннотация видна при </a:t>
            </a:r>
            <a:r>
              <a:rPr lang="ru-RU" sz="1600" dirty="0" err="1" smtClean="0"/>
              <a:t>выполнени</a:t>
            </a:r>
            <a:r>
              <a:rPr lang="ru-RU" sz="1600" dirty="0"/>
              <a:t> </a:t>
            </a:r>
            <a:r>
              <a:rPr lang="ru-RU" sz="1600" dirty="0" smtClean="0"/>
              <a:t>и к ней можно будет обратиться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03054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Обращение к аннотации в </a:t>
            </a:r>
            <a:r>
              <a:rPr lang="ru-RU" dirty="0" err="1" smtClean="0"/>
              <a:t>рантайме</a:t>
            </a:r>
            <a:endParaRPr lang="ru-RU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16142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проверки наличия аннотации у класса, существуют методы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13686" y="1602529"/>
            <a:ext cx="7340471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isAnnotationPresent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getAnnotation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getAnnotations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getDeclaredAnnotations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263693"/>
            <a:ext cx="9726295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isAnnotationPresent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Проверяет, есть ли у класса данная аннотация</a:t>
            </a:r>
            <a:endParaRPr lang="en-US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getAnnotation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Возвращает аннотацию, если она есть у класса, иначе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getAnnotations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Возвращает все аннотации, применённые к классу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getDeclaredAnnotations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предыдущий, но не учитывает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аннотации, унаследованные с помощью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@Inherited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74046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wen code is dark </a:t>
            </a:r>
            <a:r>
              <a:rPr lang="en-US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alway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rember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doc:</a:t>
            </a:r>
          </a:p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Class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4"/>
              </a:rPr>
              <a:t>Modifier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Helvetica" pitchFamily="2" charset="0"/>
                <a:sym typeface="Calibri"/>
                <a:hlinkClick r:id="rId5"/>
              </a:rPr>
              <a:t>Field</a:t>
            </a:r>
            <a:r>
              <a:rPr lang="en-US" sz="1600" dirty="0" smtClean="0">
                <a:latin typeface="Helvetica" pitchFamily="2" charset="0"/>
                <a:sym typeface="Calibri"/>
              </a:rPr>
              <a:t>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6"/>
              </a:rPr>
              <a:t>Method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7"/>
              </a:rPr>
              <a:t>Constructor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8"/>
              </a:rPr>
              <a:t>Annotations Tutorial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341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7488" y="1439954"/>
            <a:ext cx="4177747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(ElementType.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Service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lazyLoad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 false;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(ElementType.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Init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suppressException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 false;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0960" y="978289"/>
            <a:ext cx="579197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SimpleService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@Init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"Simple service initialized"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(lazyLoad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LazyService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@Init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(suppressException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"Lazy service initialized"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throw 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"Exception from lazy service"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88754" y="4943127"/>
            <a:ext cx="919033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Object[] services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SimpleService()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LazyService()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}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service : services)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tryInitService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(service)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3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8999" y="1305986"/>
            <a:ext cx="1020984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tryInitService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service)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Class&lt;?&gt; serviceClass = service.getClass()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(!serviceClass.isAnnotationPresent(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 method : serviceClass.getMethods())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(method.isAnnotationPresent(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method.invoke(service)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IllegalAccessException exception)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"Can't access the init method of the service 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serviceClass.getSimpleName())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.println(exception.getMessage())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 exception)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"Init method signature mismatch in 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serviceClass.getSimpleName())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.println(exception.getMessage())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InvocationTargetException exception)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(!method.getAnnotation(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).suppressException())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"An exception has been thrown during the initialization of the service 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            serviceClass.getSimpleName()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.println(exception.getTargetException().getMessage())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7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 </a:t>
            </a:r>
            <a:r>
              <a:rPr lang="en-US" dirty="0" smtClean="0">
                <a:latin typeface="Consolas" panose="020B0609020204030204" pitchFamily="49" charset="0"/>
              </a:rPr>
              <a:t>Class&lt;T&gt;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основной класс для рефлексии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2766" y="1909017"/>
            <a:ext cx="704231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куча всего незнакомого */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много всяких методов и полей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2470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Его объекты описывают некоторый конкретный класс, и позволяют выполнять с ним множество действий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999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задаёт этот самый класс, который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описывем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1417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 же тогда получить объект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233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Конструкторы приватные, поэтому создать объект просто так через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new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не выйдет</a:t>
            </a:r>
          </a:p>
        </p:txBody>
      </p:sp>
    </p:spTree>
    <p:extLst>
      <p:ext uri="{BB962C8B-B14F-4D97-AF65-F5344CB8AC3E}">
        <p14:creationId xmlns:p14="http://schemas.microsoft.com/office/powerpoint/2010/main" val="45586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</a:t>
            </a:r>
            <a:r>
              <a:rPr lang="en-US" dirty="0" smtClean="0">
                <a:latin typeface="Consolas" panose="020B0609020204030204" pitchFamily="49" charset="0"/>
              </a:rPr>
              <a:t>Class&lt;T&gt;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три способа получить объект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519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1) Использовать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псевдополе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1410" y="2410413"/>
            <a:ext cx="336502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1085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Важно, что это на самом деле специальная конструкция языка, а не настоящее поле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Её нельзя использовать на объекте, только на самом классе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2159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2) Вызвать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getClass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14914" y="4767619"/>
            <a:ext cx="7738016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seq.getClass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вернётся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311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Этот метод учитывает полиморфизм и возвращает реальный класс, которым является объект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10856" y="2422109"/>
            <a:ext cx="390682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Работает даже с примитивными типами!</a:t>
            </a:r>
          </a:p>
        </p:txBody>
      </p:sp>
    </p:spTree>
    <p:extLst>
      <p:ext uri="{BB962C8B-B14F-4D97-AF65-F5344CB8AC3E}">
        <p14:creationId xmlns:p14="http://schemas.microsoft.com/office/powerpoint/2010/main" val="2591454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/>
      <p:bldP spid="7" grpId="0"/>
      <p:bldP spid="5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</a:t>
            </a:r>
            <a:r>
              <a:rPr lang="en-US" dirty="0" smtClean="0">
                <a:latin typeface="Consolas" panose="020B0609020204030204" pitchFamily="49" charset="0"/>
              </a:rPr>
              <a:t>Class&lt;T&gt;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три способа получить объект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519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3) Найти этот класс по строчному имени с помощью статического метода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Class::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forName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42814" y="2410413"/>
            <a:ext cx="528221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integer_class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java.lang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5520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случае, если класс с таким именем не найден,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будет прошено </a:t>
            </a:r>
            <a:r>
              <a:rPr lang="ru-RU" sz="1600" b="1" dirty="0" smtClean="0">
                <a:ea typeface="+mj-ea"/>
                <a:cs typeface="+mj-cs"/>
                <a:sym typeface="Calibri"/>
              </a:rPr>
              <a:t>проверяемое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исключение</a:t>
            </a:r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ClassNotFoundException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endParaRPr lang="ru-RU" sz="1600" b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72895" y="4787851"/>
            <a:ext cx="562205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integer_class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java.lang.Integer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// ... </a:t>
            </a:r>
            <a:r>
              <a:rPr lang="ru-RU" altLang="ru-R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construct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? </a:t>
            </a:r>
            <a:r>
              <a:rPr lang="ru-RU" altLang="ru-R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do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something</a:t>
            </a:r>
            <a:r>
              <a:rPr lang="ru-RU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?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Couldn't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1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имени класса из </a:t>
            </a:r>
            <a:r>
              <a:rPr lang="en-US" dirty="0" smtClean="0">
                <a:latin typeface="Consolas" panose="020B0609020204030204" pitchFamily="49" charset="0"/>
              </a:rPr>
              <a:t>Class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 перейдём к рассмотрению возможностей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519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Имеется несколько методов для получения различных вариантов имени класса: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25568"/>
            <a:ext cx="10766764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Полное имя класса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java.lang.Integer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getSimpleName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Короткое имя без пакета (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Integer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en-US" sz="1400" dirty="0" smtClean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getCanonicalName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400" i="1" dirty="0" smtClean="0">
                <a:ea typeface="+mj-ea"/>
                <a:cs typeface="+mj-cs"/>
                <a:sym typeface="Calibri"/>
              </a:rPr>
              <a:t>Каноническое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имя класса, как в импортах (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java.lang.Integer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en-US" sz="1400" dirty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getTypeName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ea typeface="+mj-ea"/>
                <a:cs typeface="+mj-cs"/>
                <a:sym typeface="Calibri"/>
              </a:rPr>
              <a:t>Чисто информативная строка для имени типа (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java.lang.Integer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en-US" sz="1400" dirty="0"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getPackage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().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Получить только имя пакета (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en-US" sz="1400" dirty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64626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Отличия проще всего посмотреть в </a:t>
            </a:r>
            <a:r>
              <a:rPr lang="ru-RU" sz="1600" dirty="0" smtClean="0">
                <a:ea typeface="+mj-ea"/>
                <a:cs typeface="+mj-cs"/>
                <a:sym typeface="Calibri"/>
                <a:hlinkClick r:id="rId3"/>
              </a:rPr>
              <a:t>этом ответе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на </a:t>
            </a:r>
            <a:r>
              <a:rPr lang="en-US" sz="1600" dirty="0" err="1" smtClean="0">
                <a:ea typeface="+mj-ea"/>
                <a:cs typeface="+mj-cs"/>
                <a:sym typeface="Calibri"/>
              </a:rPr>
              <a:t>StackOverflow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813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модификаторов класса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getModifiers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позволяет узнать все модификаторы, с которыми был объявлен класс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51717" y="1867317"/>
            <a:ext cx="346441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int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getModifiers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2557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Модификаторы пакуются внутри битов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распаковать информацию можно методами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Modifier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5707" y="3283385"/>
            <a:ext cx="4756430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isAbstract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030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печатном объяснении не нуждаются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8818" y="6060895"/>
            <a:ext cx="3570208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.getModifiers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3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/>
      <p:bldP spid="4" grpId="0" animBg="1"/>
      <p:bldP spid="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Получение родителей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34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getSuperclass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родителя текущего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0323" y="2603104"/>
            <a:ext cx="1110719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текущий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описывает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интерфейс, примитивный тип или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void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(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такое бывает!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то вернётся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56014" y="1932677"/>
            <a:ext cx="485581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Class&lt;?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getSuperclass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51717" y="3980141"/>
            <a:ext cx="346441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Class&lt;?&gt;[]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getInterfaces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517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getInterfaces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список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интерфейсов, реализуемых текущим классом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4777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Интерфейсы будут перечислены в том же порядке, что и при объявлении класса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445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вызвать метод от интерфейса, то вернётся список всех интерфейсов, которые он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extend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4575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вызвать от примитивного типа,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void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 или класса без реализуемых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интерфесов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 вернётся пустой массив</a:t>
            </a:r>
          </a:p>
        </p:txBody>
      </p:sp>
    </p:spTree>
    <p:extLst>
      <p:ext uri="{BB962C8B-B14F-4D97-AF65-F5344CB8AC3E}">
        <p14:creationId xmlns:p14="http://schemas.microsoft.com/office/powerpoint/2010/main" val="2249993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5" grpId="0" animBg="1"/>
      <p:bldP spid="6" grpId="0" animBg="1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Задача: получение всех интерфейсов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7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getInterfaces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только интерфейсы, указанные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implements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конкретного класса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7321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этом, суперклассы и сами интерфейсы могут наследовать нам дополнительные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интерфесы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51717" y="2665663"/>
            <a:ext cx="346441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{}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9736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метод вернёт только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2485" y="4598393"/>
            <a:ext cx="392286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(Class&lt;?&gt; cls : D.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.getInterfaces())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.println(cls.getName())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66" y="5312723"/>
            <a:ext cx="1948105" cy="3246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94671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Задача</a:t>
            </a:r>
            <a:r>
              <a:rPr lang="ru-RU" sz="1600" dirty="0">
                <a:ea typeface="+mj-ea"/>
                <a:cs typeface="+mj-cs"/>
                <a:sym typeface="Calibri"/>
              </a:rPr>
              <a:t>: написать метод, получающий все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интерфейсы,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которые </a:t>
            </a:r>
            <a:r>
              <a:rPr lang="ru-RU" sz="1600" dirty="0">
                <a:ea typeface="+mj-ea"/>
                <a:cs typeface="+mj-cs"/>
                <a:sym typeface="Calibri"/>
              </a:rPr>
              <a:t>имплементирует </a:t>
            </a:r>
            <a:r>
              <a:rPr lang="ru-RU" sz="1600" dirty="0" err="1">
                <a:ea typeface="+mj-ea"/>
                <a:cs typeface="+mj-cs"/>
                <a:sym typeface="Calibri"/>
              </a:rPr>
              <a:t>ребенок</a:t>
            </a:r>
            <a:r>
              <a:rPr lang="ru-RU" sz="1600" dirty="0">
                <a:ea typeface="+mj-ea"/>
                <a:cs typeface="+mj-cs"/>
                <a:sym typeface="Calibri"/>
              </a:rPr>
              <a:t> в иерархии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наследования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(для простоты, не учитываем родителей у интерфейсов)</a:t>
            </a:r>
          </a:p>
        </p:txBody>
      </p:sp>
    </p:spTree>
    <p:extLst>
      <p:ext uri="{BB962C8B-B14F-4D97-AF65-F5344CB8AC3E}">
        <p14:creationId xmlns:p14="http://schemas.microsoft.com/office/powerpoint/2010/main" val="1706941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  <p:bldP spid="17" grpId="0"/>
      <p:bldP spid="4" grpId="0" animBg="1"/>
      <p:bldP spid="18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32993</TotalTime>
  <Words>1823</Words>
  <Application>Microsoft Office PowerPoint</Application>
  <PresentationFormat>Широкоэкранный</PresentationFormat>
  <Paragraphs>285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1775</cp:revision>
  <dcterms:created xsi:type="dcterms:W3CDTF">2020-10-11T07:52:54Z</dcterms:created>
  <dcterms:modified xsi:type="dcterms:W3CDTF">2022-04-19T01:14:55Z</dcterms:modified>
</cp:coreProperties>
</file>