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33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4" autoAdjust="0"/>
    <p:restoredTop sz="96092" autoAdjust="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05/21/2022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108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0990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9843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9112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365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152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633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3064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9010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91009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462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6034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40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et/Socke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et/ServerSocke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ru-RU" sz="2000" dirty="0" smtClean="0"/>
              <a:t>8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/>
              <a:t>Основы сетевого </a:t>
            </a:r>
            <a:r>
              <a:rPr lang="ru-RU" sz="2800" dirty="0" smtClean="0"/>
              <a:t>программирования</a:t>
            </a:r>
            <a:endParaRPr lang="ru-RU" sz="2800" dirty="0"/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Типы запросов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0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Мы уже видели тип запроса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2704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Такой запрос посылается браузером, когда вы пытаетесь открыть в нём любую страницу и подразумевает то, что вы хотите получить от сервера ресурс по указанному пути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4475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есть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POST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запрос – отправка некоторых данных на сервер по адресу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8499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Обычно,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запрос не содержит тела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4805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POST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запрос, напротив, чаще содержит тело и используется для отправки данных на сервер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 – форма регистрации на сайте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897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Типы запросов этим не исчерпываются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есть ещё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OPTIONS, HEAD, PUT, PATCH, DELETE, TRACE, CONNECT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449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Версии </a:t>
            </a:r>
            <a:r>
              <a:rPr lang="en-US" dirty="0" smtClean="0">
                <a:latin typeface="+mn-lt"/>
              </a:rPr>
              <a:t>HTTP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0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стартовой строке запроса указывается версия протокола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270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какие бывают отличия между версиями?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82180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версии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1.1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 сравнению с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1.0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есть такие интересные нововведения: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4729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Обязательно требуется указывать заголовок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Host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в котором должно быть указано имя сайта (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HTTP-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запросы присылаются по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IP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-адресу, на одном адресе может быть несколько сайтов, так указывается конкретный сайт)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5824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Пояилась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возможность не закрывать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TCP-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соединение после первого запроса-ответа, а продолжить общение в том же соединении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3064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изъявления желания оставлять соединение открытым, передаётся заголовок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Connection: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keep-alive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Используется как в запросах, так и в ответах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595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Аутентификация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0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Допустим, нам хочется добавить в сервис специальный запрос, который доступен только администратору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270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 в этот запрос принимать и передавать администраторские логин и пароль?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363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Самый базовый способ – прописать их в адресную строку запроса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10709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admin:password@google.ru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7893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таком случае при отправке запроса учётные данные закодируются в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Base64</a:t>
            </a:r>
            <a:endParaRPr lang="ru-RU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будут добавлены к запросу в виде заголовка: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0540" y="4363709"/>
            <a:ext cx="10766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Authorization: Basic QWxhZGRpbjpvcGVuIHNlc2FtZQ==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9464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 самом деле, современные браузеры в целях безопасности игнорируют и стирают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учетные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данные, прописанные в адресной строке, поэтому заголовок придётся добавлять вручную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7180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Помимо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Basic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в этом заголовке можно передавать и другие, более продвинутые, способы авторизации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392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5" grpId="0"/>
      <p:bldP spid="6" grpId="0"/>
      <p:bldP spid="7" grpId="0"/>
      <p:bldP spid="3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Сети в </a:t>
            </a:r>
            <a:r>
              <a:rPr lang="en-US" dirty="0" smtClean="0">
                <a:latin typeface="+mn-lt"/>
              </a:rPr>
              <a:t>Java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0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 работать с сетью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7999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сетевого взаимодействия используется понятие сокета (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socket 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розетка,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разьём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06320" y="3015176"/>
            <a:ext cx="4955203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java.io.Closeable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6832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Сокет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представляется классом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java.net.Socket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3698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Socket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 сути, представляет собой открытое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TCP-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соединение,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 которому можно принимать и отправлять данные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323461" y="3898537"/>
            <a:ext cx="26505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sym typeface="Calibri"/>
              </a:rPr>
              <a:t>Для </a:t>
            </a:r>
            <a:r>
              <a:rPr lang="en-US" sz="1200" dirty="0">
                <a:sym typeface="Calibri"/>
              </a:rPr>
              <a:t>UDP</a:t>
            </a:r>
            <a:r>
              <a:rPr lang="ru-RU" sz="1200" dirty="0">
                <a:sym typeface="Calibri"/>
              </a:rPr>
              <a:t>-сокета </a:t>
            </a:r>
            <a:r>
              <a:rPr lang="ru-RU" sz="1200" dirty="0" smtClean="0">
                <a:sym typeface="Calibri"/>
              </a:rPr>
              <a:t>есть совсем </a:t>
            </a:r>
            <a:r>
              <a:rPr lang="ru-RU" sz="1200" dirty="0">
                <a:sym typeface="Calibri"/>
              </a:rPr>
              <a:t>другой класс </a:t>
            </a:r>
            <a:r>
              <a:rPr lang="en-US" sz="1200" dirty="0" err="1">
                <a:latin typeface="Consolas" panose="020B0609020204030204" pitchFamily="49" charset="0"/>
                <a:sym typeface="Calibri"/>
              </a:rPr>
              <a:t>DatagramSocket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82864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открытия клиентского соединения достаточно просто использовать конструктор от хоста и порта: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357240" y="5655116"/>
            <a:ext cx="525336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"google.com"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323461" y="5574078"/>
            <a:ext cx="26505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sym typeface="Calibri"/>
              </a:rPr>
              <a:t>Можно передать как </a:t>
            </a:r>
            <a:r>
              <a:rPr lang="en-US" sz="1200" dirty="0" smtClean="0">
                <a:sym typeface="Calibri"/>
              </a:rPr>
              <a:t>IP-</a:t>
            </a:r>
            <a:r>
              <a:rPr lang="ru-RU" sz="1200" dirty="0" smtClean="0">
                <a:sym typeface="Calibri"/>
              </a:rPr>
              <a:t>адрес,</a:t>
            </a:r>
          </a:p>
          <a:p>
            <a:pPr algn="ctr" hangingPunct="0"/>
            <a:r>
              <a:rPr lang="ru-RU" sz="1200" dirty="0" smtClean="0">
                <a:sym typeface="Calibri"/>
              </a:rPr>
              <a:t>так и доменное имя сайта</a:t>
            </a:r>
            <a:endParaRPr lang="ru-RU" sz="12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270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" grpId="0" animBg="1"/>
      <p:bldP spid="13" grpId="0"/>
      <p:bldP spid="15" grpId="0"/>
      <p:bldP spid="17" grpId="0"/>
      <p:bldP spid="18" grpId="0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Socket</a:t>
            </a:r>
            <a:endParaRPr lang="ru-RU" dirty="0" smtClean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257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ввода-вывода с открытым сокетом, есть методы, возвращающие потоки для этого сокета: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357240" y="1311125"/>
            <a:ext cx="525336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"google.com"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0311" y="2509614"/>
            <a:ext cx="575029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ru-RU" altLang="ru-RU" sz="3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OutputStream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getOutputStream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throws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IOException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54490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Теперь, можем попробовать вручную отправить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HTTP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запрос: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70129" y="4277220"/>
            <a:ext cx="942758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"google.com"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clientSocket.getOutputStream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clientSocket.getInputStream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"GET / HTTP/1.0"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in.lines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7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16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Server</a:t>
            </a:r>
            <a:r>
              <a:rPr lang="en-US" dirty="0" err="1" smtClean="0">
                <a:latin typeface="+mn-lt"/>
              </a:rPr>
              <a:t>Socket</a:t>
            </a:r>
            <a:endParaRPr lang="ru-RU" dirty="0" smtClean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800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Роль клиента брать на себя научились, пора побыть сервером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96421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ServerSocket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открывает некоторый порт для прослушивания и принимает на нём клиентов: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93555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создания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TCP-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сервера есть класс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java.net.ServerSocket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08162" y="2348334"/>
            <a:ext cx="555152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ServerSocket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java.io.Closeable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7241" y="3373640"/>
            <a:ext cx="525336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ServerSocket serverSocket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ServerSocket(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7777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95874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accept()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блокирует исполнение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до появления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следующего клиента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возвращает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Socket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соединения с ним: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05092" y="4614392"/>
            <a:ext cx="455765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Socket clientSocket = serverSocket.accept()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902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Дальше общение с клиентом идёт по знакомой схеме: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70129" y="5568928"/>
            <a:ext cx="942758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clientSocket.getOutputStream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clientSocket.getInputStream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4" grpId="0" animBg="1"/>
      <p:bldP spid="5" grpId="0" animBg="1"/>
      <p:bldP spid="11" grpId="0"/>
      <p:bldP spid="7" grpId="0" animBg="1"/>
      <p:bldP spid="13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Сеть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446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Пусть у нас есть несколько компьютеров (или других подобных устройств)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42585" y="18176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 научить эти компьютеры обмениваться друг с другом информацией?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57712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я группа соединённых компьютеров называется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сетью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а способ общения –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протоколом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1176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Нужно соединить эти компьютеры между собой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определить некоторый общий для всех способ общения по этому соединению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9126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 smtClean="0">
                <a:ea typeface="+mj-ea"/>
                <a:cs typeface="+mj-cs"/>
                <a:sym typeface="Calibri"/>
              </a:rPr>
              <a:t>Протоколы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разбиваются на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слои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начиная от низкоуровневых, работающих непосредственно с сетевым проводом, заканчивая высокоуровневыми, которые может придумать для себя разработчик приложения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1381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Протоколы разных уровней объединяются для произведения сетевого взаимодействия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(подобно тому, как потоки вво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да-вывода могли оборачивать друг друга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Протокол </a:t>
            </a:r>
            <a:r>
              <a:rPr lang="en-US" dirty="0" smtClean="0">
                <a:latin typeface="+mn-lt"/>
              </a:rPr>
              <a:t>Ethernet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446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ea typeface="+mj-ea"/>
                <a:cs typeface="+mj-cs"/>
                <a:sym typeface="Calibri"/>
              </a:rPr>
              <a:t>Ethernet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самый низкоуровневый протокол, который работает на уровне сетевого кабеля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42585" y="18176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 этот протокол ложится ответственность за корректную передачу и приём сигналов на контакты проводов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25444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Данные отправляются по сети в виде некоторых наборов –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фреймов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932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помимо этого, протокол предоставляет формат, в котором данные передаются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2904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определения пункта назначения пакета используется </a:t>
            </a:r>
            <a:r>
              <a:rPr lang="en-US" sz="1600" i="1" dirty="0" smtClean="0">
                <a:ea typeface="+mj-ea"/>
                <a:cs typeface="+mj-cs"/>
                <a:sym typeface="Calibri"/>
              </a:rPr>
              <a:t>MAC-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адрес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уникальный идентификатор сетевого устройства, записанный в него производителем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3581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Адресация через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MAC-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адрес работает внутри локальных сетей, когда небольшое количество устройств соединены друг с другом в одну полностью общую сеть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pic>
        <p:nvPicPr>
          <p:cNvPr id="1026" name="Picture 2" descr="https://upload.wikimedia.org/wikipedia/commons/thumb/1/13/Ethernet_Type_II_Frame_format.svg/1024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07" y="3705988"/>
            <a:ext cx="6747229" cy="11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35670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на этом не сделат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ь интернет, в котором миллионы устройств разбросаны по всему миру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974700" y="4086858"/>
            <a:ext cx="1744740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До 1500 байтов полезных данных</a:t>
            </a:r>
            <a:endParaRPr lang="ru-RU" sz="11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240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Протокол </a:t>
            </a:r>
            <a:r>
              <a:rPr lang="en-US" dirty="0" smtClean="0">
                <a:latin typeface="+mn-lt"/>
              </a:rPr>
              <a:t>IP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4464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ea typeface="+mj-ea"/>
                <a:cs typeface="+mj-cs"/>
                <a:sym typeface="Calibri"/>
              </a:rPr>
              <a:t>IP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Internet Protocol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протокол, работающий над протоколом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Ethernet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предоставляющий полноценную адресацию сетевых устройств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42585" y="190133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Именно благодаря нему и работает сеть Интернет, соединяющая устройства со всего мира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8631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IP</a:t>
            </a:r>
            <a:r>
              <a:rPr lang="ru-RU" sz="1600" dirty="0">
                <a:ea typeface="+mj-ea"/>
                <a:cs typeface="+mj-cs"/>
                <a:sym typeface="Calibri"/>
              </a:rPr>
              <a:t>-адреса: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74.125.205.94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(4 байта: 0-255 каждый)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2962" y="2311796"/>
            <a:ext cx="1096192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smtClean="0">
                <a:ea typeface="+mj-ea"/>
                <a:cs typeface="+mj-cs"/>
                <a:sym typeface="Calibri"/>
              </a:rPr>
              <a:t>IP-адрес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600" dirty="0">
                <a:ea typeface="+mj-ea"/>
                <a:cs typeface="+mj-cs"/>
                <a:sym typeface="Calibri"/>
              </a:rPr>
              <a:t>уникальный числовой идентификатор устройства в компьютерной сети, работающей по протоколу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IP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359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в дальнейшем нам пригодится понятие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порта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00202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Поскольку на одном компьютере может быть сразу несколько сетевых сервисов, должна быть какая-то возможность различать, для чего именно адресован пакет с данными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5162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 smtClean="0">
                <a:ea typeface="+mj-ea"/>
                <a:cs typeface="+mj-cs"/>
                <a:sym typeface="Calibri"/>
              </a:rPr>
              <a:t>Порт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число, задающее номер окошка на компьютере, в которое отправляются данные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32309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 smtClean="0">
                <a:ea typeface="+mj-ea"/>
                <a:cs typeface="+mj-cs"/>
                <a:sym typeface="Calibri"/>
              </a:rPr>
              <a:t>Пакет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(так на этом уровне называется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фрейм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протокола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IP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будет проходить через цепь маршрутизаторов, которые непосредственно соединены между собой, и каждый из них будет определять, на какой следующий маршрутизатор фрейму надо отправиться, до тех пор, пока не будет достигнут адресат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09017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Некоторое серверное приложение ожидает принятия данных на конкретном порту, а клиенты, зная порт, отправляют данные на него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977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TCP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latin typeface="+mn-lt"/>
              </a:rPr>
              <a:t>UDP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1698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ea typeface="+mj-ea"/>
                <a:cs typeface="+mj-cs"/>
                <a:sym typeface="Calibri"/>
              </a:rPr>
              <a:t>TCP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b="1" dirty="0" smtClean="0">
                <a:ea typeface="+mj-ea"/>
                <a:cs typeface="+mj-cs"/>
                <a:sym typeface="Calibri"/>
              </a:rPr>
              <a:t>UDP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протоколы, работающие на основе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IP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 предоставляющие возможность указания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порта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77231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Лучше, чем на Википедии, не описать: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3345" y="2408300"/>
            <a:ext cx="541233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/>
              <a:t>TCP</a:t>
            </a:r>
            <a:r>
              <a:rPr lang="ru-RU" sz="1200" dirty="0"/>
              <a:t> </a:t>
            </a:r>
            <a:r>
              <a:rPr lang="ru-RU" sz="1200" dirty="0" smtClean="0"/>
              <a:t>– </a:t>
            </a:r>
            <a:r>
              <a:rPr lang="ru-RU" sz="1200" dirty="0"/>
              <a:t>ориентированный на соединение протокол, что означает необходимость «рукопожатия» для установки соединения между двумя хостами. Как только соединение установлено, пользователи могут отправлять данные в обоих направлениях</a:t>
            </a:r>
            <a:r>
              <a:rPr lang="ru-RU" sz="1200" dirty="0" smtClean="0"/>
              <a:t>.</a:t>
            </a:r>
            <a:endParaRPr lang="ru-RU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/>
              <a:t>Надёжность</a:t>
            </a:r>
            <a:r>
              <a:rPr lang="ru-RU" sz="1200" dirty="0"/>
              <a:t> </a:t>
            </a:r>
            <a:r>
              <a:rPr lang="ru-RU" sz="1200" dirty="0" smtClean="0"/>
              <a:t>– </a:t>
            </a:r>
            <a:r>
              <a:rPr lang="ru-RU" sz="1200" dirty="0"/>
              <a:t>TCP управляет подтверждением, повторной передачей и тайм-аутом сообщений. Производятся многочисленные попытки доставить сообщение. Если оно потеряется на пути, сервер вновь запросит потерянную часть. В TCP нет ни пропавших данных, ни (в случае многочисленных тайм-аутов) разорванных соединений.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/>
              <a:t>Упорядоченность</a:t>
            </a:r>
            <a:r>
              <a:rPr lang="ru-RU" sz="1200" dirty="0"/>
              <a:t> </a:t>
            </a:r>
            <a:r>
              <a:rPr lang="ru-RU" sz="1200" dirty="0" smtClean="0"/>
              <a:t>– </a:t>
            </a:r>
            <a:r>
              <a:rPr lang="ru-RU" sz="1200" dirty="0"/>
              <a:t>если два сообщения последовательно отправлены, первое сообщение достигнет приложения-получателя первым. Если участки данных прибывают в неверном порядке, TCP отправляет неупорядоченные данные в буфер до тех пор, пока все данные не могут быть упорядочены и переданы приложению.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 smtClean="0"/>
              <a:t>Тяжеловесность</a:t>
            </a:r>
            <a:r>
              <a:rPr lang="ru-RU" sz="1200" dirty="0" smtClean="0"/>
              <a:t> – </a:t>
            </a:r>
            <a:r>
              <a:rPr lang="ru-RU" sz="1200" dirty="0"/>
              <a:t>TCP необходимо три пакета для установки сокет-соединения перед тем, как отправить данные. TCP следит за надёжностью и перегрузками.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 err="1"/>
              <a:t>Потоковость</a:t>
            </a:r>
            <a:r>
              <a:rPr lang="ru-RU" sz="1200" dirty="0"/>
              <a:t> </a:t>
            </a:r>
            <a:r>
              <a:rPr lang="ru-RU" sz="1200" dirty="0" smtClean="0"/>
              <a:t>– </a:t>
            </a:r>
            <a:r>
              <a:rPr lang="ru-RU" sz="1200" dirty="0"/>
              <a:t>данные читаются как поток байтов, не </a:t>
            </a:r>
            <a:r>
              <a:rPr lang="ru-RU" sz="1200" dirty="0" err="1"/>
              <a:t>передается</a:t>
            </a:r>
            <a:r>
              <a:rPr lang="ru-RU" sz="1200" dirty="0"/>
              <a:t> никаких особых обозначений для границ сообщения или сегментов.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900329" y="2253589"/>
            <a:ext cx="6096000" cy="4170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/>
              <a:t>UDP</a:t>
            </a:r>
            <a:r>
              <a:rPr lang="ru-RU" sz="1200" dirty="0"/>
              <a:t> — более простой, основанный на сообщениях протокол без установления соединения. Протоколы такого типа не устанавливают выделенного соединения между двумя хостами. Связь достигается путём передачи информации в одном направлении от источника к получателю без проверки готовности или состояния получателя.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/>
              <a:t>Ненадёжный</a:t>
            </a:r>
            <a:r>
              <a:rPr lang="ru-RU" sz="1200" dirty="0"/>
              <a:t> — когда сообщение посылается, неизвестно, достигнет ли оно своего назначения — оно может потеряться по пути. Нет таких понятий, как подтверждение, повторная передача, тайм-аут.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/>
              <a:t>Неупорядоченность</a:t>
            </a:r>
            <a:r>
              <a:rPr lang="ru-RU" sz="1200" dirty="0"/>
              <a:t> — если два сообщения отправлены одному получателю, то порядок их достижения цели не может быть предугадан.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/>
              <a:t>Легковесность</a:t>
            </a:r>
            <a:r>
              <a:rPr lang="ru-RU" sz="1200" dirty="0"/>
              <a:t> — никакого упорядочивания сообщений, никакого отслеживания соединений и т. д. Это небольшой транспортный уровень, разработанный на IP.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 err="1"/>
              <a:t>Датаграммы</a:t>
            </a:r>
            <a:r>
              <a:rPr lang="ru-RU" sz="1200" dirty="0"/>
              <a:t> — пакеты посылаются по отдельности и проверяются на целостность только если они прибыли. Пакеты имеют </a:t>
            </a:r>
            <a:r>
              <a:rPr lang="ru-RU" sz="1200" dirty="0" err="1"/>
              <a:t>определенные</a:t>
            </a:r>
            <a:r>
              <a:rPr lang="ru-RU" sz="1200" dirty="0"/>
              <a:t> границы, которые соблюдаются после получения, то есть операция чтения на сокете-получателе выдаст сообщение целиком, каким оно было изначально послано.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i="1" dirty="0"/>
              <a:t>Нет контроля перегрузок</a:t>
            </a:r>
            <a:r>
              <a:rPr lang="ru-RU" sz="1200" dirty="0"/>
              <a:t> — UDP сам по себе не избегает перегрузок. Для приложений с большой пропускной способностью возможно вызвать коллапс перегрузок, если только они не реализуют меры контроля на прикладном уровне.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3376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Собственно, на этих протоколах все приложения и общаются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681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5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Протокол </a:t>
            </a:r>
            <a:r>
              <a:rPr lang="en-US" dirty="0" smtClean="0">
                <a:latin typeface="+mn-lt"/>
              </a:rPr>
              <a:t>HTTP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4464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Пока что, рассмотренные протоколы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TCP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UDP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давали нам лишь возможность отправлять поток байтов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(для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UDP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датаграммы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005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Поверх потока байтов можно построить и какой-то совсем высокоуровневый протокол общения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9568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err="1">
                <a:ea typeface="+mj-ea"/>
                <a:cs typeface="+mj-cs"/>
                <a:sym typeface="Calibri"/>
              </a:rPr>
              <a:t>H</a:t>
            </a:r>
            <a:r>
              <a:rPr lang="en-US" sz="1600" dirty="0" err="1">
                <a:ea typeface="+mj-ea"/>
                <a:cs typeface="+mj-cs"/>
                <a:sym typeface="Calibri"/>
              </a:rPr>
              <a:t>yper</a:t>
            </a:r>
            <a:r>
              <a:rPr lang="en-US" sz="1600" b="1" dirty="0" err="1">
                <a:ea typeface="+mj-ea"/>
                <a:cs typeface="+mj-cs"/>
                <a:sym typeface="Calibri"/>
              </a:rPr>
              <a:t>T</a:t>
            </a:r>
            <a:r>
              <a:rPr lang="en-US" sz="1600" dirty="0" err="1">
                <a:ea typeface="+mj-ea"/>
                <a:cs typeface="+mj-cs"/>
                <a:sym typeface="Calibri"/>
              </a:rPr>
              <a:t>ext</a:t>
            </a:r>
            <a:r>
              <a:rPr lang="en-US" sz="1600" dirty="0">
                <a:ea typeface="+mj-ea"/>
                <a:cs typeface="+mj-cs"/>
                <a:sym typeface="Calibri"/>
              </a:rPr>
              <a:t> </a:t>
            </a:r>
            <a:r>
              <a:rPr lang="en-US" sz="1600" b="1" dirty="0">
                <a:ea typeface="+mj-ea"/>
                <a:cs typeface="+mj-cs"/>
                <a:sym typeface="Calibri"/>
              </a:rPr>
              <a:t>T</a:t>
            </a:r>
            <a:r>
              <a:rPr lang="en-US" sz="1600" dirty="0">
                <a:ea typeface="+mj-ea"/>
                <a:cs typeface="+mj-cs"/>
                <a:sym typeface="Calibri"/>
              </a:rPr>
              <a:t>ransfer </a:t>
            </a:r>
            <a:r>
              <a:rPr lang="en-US" sz="1600" b="1" dirty="0" smtClean="0">
                <a:ea typeface="+mj-ea"/>
                <a:cs typeface="+mj-cs"/>
                <a:sym typeface="Calibri"/>
              </a:rPr>
              <a:t>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rotocol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</a:t>
            </a:r>
            <a:r>
              <a:rPr lang="en-US" sz="1600" b="1" dirty="0" smtClean="0">
                <a:ea typeface="+mj-ea"/>
                <a:cs typeface="+mj-cs"/>
                <a:sym typeface="Calibri"/>
              </a:rPr>
              <a:t>HTTP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 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текстовый протокол, работающий над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TCP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использующийся веб-браузерами и веб-серверами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1" y="4198134"/>
            <a:ext cx="7106642" cy="1743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372" y="3798028"/>
            <a:ext cx="3658111" cy="2543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3405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 общения по протоколу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HTTP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(получение страницы на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википедии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36698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Общепринятый порт для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HTTP – 80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8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7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Протокол </a:t>
            </a:r>
            <a:r>
              <a:rPr lang="en-US" dirty="0" smtClean="0">
                <a:latin typeface="+mn-lt"/>
              </a:rPr>
              <a:t>HTTP</a:t>
            </a:r>
            <a:endParaRPr lang="ru-RU" dirty="0" smtClean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0540" y="1249055"/>
            <a:ext cx="10766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/>
              <a:t>Каждое HTTP-сообщение состоит из трёх частей, которые передаются в указанном порядке</a:t>
            </a:r>
            <a:r>
              <a:rPr lang="ru-RU" sz="1600" dirty="0" smtClean="0"/>
              <a:t>:</a:t>
            </a:r>
            <a:endParaRPr lang="ru-RU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i="1" dirty="0"/>
              <a:t>Стартовая строка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 err="1" smtClean="0"/>
              <a:t>Starting</a:t>
            </a:r>
            <a:r>
              <a:rPr lang="ru-RU" sz="1400" dirty="0" smtClean="0"/>
              <a:t> </a:t>
            </a:r>
            <a:r>
              <a:rPr lang="ru-RU" sz="1400" dirty="0" err="1"/>
              <a:t>line</a:t>
            </a:r>
            <a:r>
              <a:rPr lang="ru-RU" sz="1400" dirty="0"/>
              <a:t>) — определяет тип </a:t>
            </a:r>
            <a:r>
              <a:rPr lang="ru-RU" sz="1400" dirty="0" smtClean="0"/>
              <a:t>сообщения</a:t>
            </a:r>
            <a:endParaRPr lang="ru-R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i="1" dirty="0"/>
              <a:t>Заголовки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 err="1" smtClean="0"/>
              <a:t>Headers</a:t>
            </a:r>
            <a:r>
              <a:rPr lang="ru-RU" sz="1400" dirty="0"/>
              <a:t>) — характеризуют тело сообщения, параметры передачи и прочие </a:t>
            </a:r>
            <a:r>
              <a:rPr lang="ru-RU" sz="1400" dirty="0" smtClean="0"/>
              <a:t>сведения</a:t>
            </a:r>
            <a:endParaRPr lang="ru-R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i="1" dirty="0"/>
              <a:t>Тело сообщения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 err="1" smtClean="0"/>
              <a:t>Message</a:t>
            </a:r>
            <a:r>
              <a:rPr lang="ru-RU" sz="1400" dirty="0" smtClean="0"/>
              <a:t> </a:t>
            </a:r>
            <a:r>
              <a:rPr lang="ru-RU" sz="1400" dirty="0" err="1"/>
              <a:t>Body</a:t>
            </a:r>
            <a:r>
              <a:rPr lang="ru-RU" sz="1400" dirty="0"/>
              <a:t>) — непосредственно данные сообщения. Обязательно должно отделяться от заголовков пустой </a:t>
            </a:r>
            <a:r>
              <a:rPr lang="ru-RU" sz="1400" dirty="0" smtClean="0"/>
              <a:t>строкой</a:t>
            </a:r>
            <a:endParaRPr lang="ru-RU" sz="1400" dirty="0"/>
          </a:p>
          <a:p>
            <a:pPr>
              <a:spcAft>
                <a:spcPts val="600"/>
              </a:spcAft>
            </a:pPr>
            <a:r>
              <a:rPr lang="ru-RU" sz="1600" dirty="0"/>
              <a:t>Тело сообщения может отсутствовать, но стартовая строка и заголовок являются обязательными </a:t>
            </a:r>
            <a:r>
              <a:rPr lang="ru-RU" sz="1600" dirty="0" smtClean="0"/>
              <a:t>элементами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8805" y="3188950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/>
              <a:t>Стартовая строка </a:t>
            </a:r>
            <a:r>
              <a:rPr lang="ru-RU" sz="1400" dirty="0"/>
              <a:t>запроса выглядит так: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Метод </a:t>
            </a:r>
            <a:r>
              <a:rPr lang="ru-RU" sz="1600" dirty="0">
                <a:latin typeface="Consolas" panose="020B0609020204030204" pitchFamily="49" charset="0"/>
              </a:rPr>
              <a:t>URI </a:t>
            </a:r>
            <a:r>
              <a:rPr lang="ru-RU" sz="1600" dirty="0" smtClean="0">
                <a:latin typeface="Consolas" panose="020B0609020204030204" pitchFamily="49" charset="0"/>
              </a:rPr>
              <a:t>HTTP/Версия</a:t>
            </a:r>
            <a:endParaRPr lang="ru-RU" sz="1400" dirty="0"/>
          </a:p>
          <a:p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i="1" dirty="0"/>
              <a:t>Метод</a:t>
            </a:r>
            <a:r>
              <a:rPr lang="ru-RU" sz="1400" dirty="0"/>
              <a:t> (англ. </a:t>
            </a:r>
            <a:r>
              <a:rPr lang="ru-RU" sz="1400" dirty="0" err="1"/>
              <a:t>Method</a:t>
            </a:r>
            <a:r>
              <a:rPr lang="ru-RU" sz="1400" dirty="0"/>
              <a:t>) — тип запроса, одно слово заглавными буквами. В версии HTTP 0.9 использовался только метод GET, список методов для версии 1.1 представлен </a:t>
            </a:r>
            <a:r>
              <a:rPr lang="ru-RU" sz="1400" dirty="0" smtClean="0"/>
              <a:t>ниже</a:t>
            </a:r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i="1" dirty="0"/>
              <a:t>URI</a:t>
            </a:r>
            <a:r>
              <a:rPr lang="ru-RU" sz="1400" dirty="0"/>
              <a:t> определяет путь к запрашиваемому </a:t>
            </a:r>
            <a:r>
              <a:rPr lang="ru-RU" sz="1400" dirty="0" smtClean="0"/>
              <a:t>документу</a:t>
            </a:r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i="1" dirty="0"/>
              <a:t>Версия</a:t>
            </a:r>
            <a:r>
              <a:rPr lang="ru-RU" sz="1400" dirty="0"/>
              <a:t> (англ. </a:t>
            </a:r>
            <a:r>
              <a:rPr lang="ru-RU" sz="1400" dirty="0" err="1"/>
              <a:t>Version</a:t>
            </a:r>
            <a:r>
              <a:rPr lang="ru-RU" sz="1400" dirty="0"/>
              <a:t>) — пара разделённых точкой </a:t>
            </a:r>
            <a:r>
              <a:rPr lang="ru-RU" sz="1400" dirty="0" smtClean="0"/>
              <a:t>цифр.</a:t>
            </a:r>
            <a:r>
              <a:rPr lang="en-US" sz="1400" dirty="0" smtClean="0"/>
              <a:t> </a:t>
            </a:r>
            <a:r>
              <a:rPr lang="ru-RU" sz="1400" dirty="0" smtClean="0"/>
              <a:t>Например</a:t>
            </a:r>
            <a:r>
              <a:rPr lang="ru-RU" sz="1400" dirty="0"/>
              <a:t>: 1.0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98805" y="559051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Чтобы запросить страницу </a:t>
            </a:r>
            <a:r>
              <a:rPr lang="ru-RU" sz="1400" dirty="0" smtClean="0"/>
              <a:t>с </a:t>
            </a:r>
            <a:r>
              <a:rPr lang="ru-RU" sz="1400" dirty="0" err="1" smtClean="0"/>
              <a:t>википедии</a:t>
            </a:r>
            <a:r>
              <a:rPr lang="ru-RU" sz="1400" dirty="0" smtClean="0"/>
              <a:t>, достаточно такого запроса:</a:t>
            </a:r>
            <a:endParaRPr lang="ru-RU" sz="1400" dirty="0"/>
          </a:p>
          <a:p>
            <a:r>
              <a:rPr lang="ru-RU" sz="1600" dirty="0">
                <a:latin typeface="Consolas" panose="020B0609020204030204" pitchFamily="49" charset="0"/>
              </a:rPr>
              <a:t>GET /</a:t>
            </a:r>
            <a:r>
              <a:rPr lang="ru-RU" sz="1600" dirty="0" err="1">
                <a:latin typeface="Consolas" panose="020B0609020204030204" pitchFamily="49" charset="0"/>
              </a:rPr>
              <a:t>wiki</a:t>
            </a:r>
            <a:r>
              <a:rPr lang="ru-RU" sz="1600" dirty="0">
                <a:latin typeface="Consolas" panose="020B0609020204030204" pitchFamily="49" charset="0"/>
              </a:rPr>
              <a:t>/HTTP HTTP/1.0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Host</a:t>
            </a:r>
            <a:r>
              <a:rPr lang="ru-RU" sz="1600" dirty="0">
                <a:latin typeface="Consolas" panose="020B0609020204030204" pitchFamily="49" charset="0"/>
              </a:rPr>
              <a:t>: ru.wikipedia.org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494805" y="3188950"/>
            <a:ext cx="527130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Стартовая строка ответа сервера имеет следующий формат: </a:t>
            </a:r>
            <a:r>
              <a:rPr lang="ru-RU" sz="1600" dirty="0">
                <a:latin typeface="Consolas" panose="020B0609020204030204" pitchFamily="49" charset="0"/>
              </a:rPr>
              <a:t>HTTP/Версия </a:t>
            </a:r>
            <a:r>
              <a:rPr lang="ru-RU" sz="1600" dirty="0" err="1">
                <a:latin typeface="Consolas" panose="020B0609020204030204" pitchFamily="49" charset="0"/>
              </a:rPr>
              <a:t>КодСостояния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</a:rPr>
              <a:t>Пояснение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i="1" dirty="0"/>
              <a:t>Версия</a:t>
            </a:r>
            <a:r>
              <a:rPr lang="ru-RU" sz="1400" dirty="0"/>
              <a:t> — пара разделённых точкой цифр, как в </a:t>
            </a:r>
            <a:r>
              <a:rPr lang="ru-RU" sz="1400" dirty="0" smtClean="0"/>
              <a:t>запросе</a:t>
            </a:r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i="1" dirty="0"/>
              <a:t>Код состояния</a:t>
            </a:r>
            <a:r>
              <a:rPr lang="ru-RU" sz="1400" dirty="0"/>
              <a:t> (англ. </a:t>
            </a:r>
            <a:r>
              <a:rPr lang="ru-RU" sz="1400" dirty="0" err="1"/>
              <a:t>Status</a:t>
            </a:r>
            <a:r>
              <a:rPr lang="ru-RU" sz="1400" dirty="0"/>
              <a:t> </a:t>
            </a:r>
            <a:r>
              <a:rPr lang="ru-RU" sz="1400" dirty="0" err="1"/>
              <a:t>Code</a:t>
            </a:r>
            <a:r>
              <a:rPr lang="ru-RU" sz="1400" dirty="0"/>
              <a:t>) — три цифры. По коду состояния определяется дальнейшее содержимое сообщения и поведение </a:t>
            </a:r>
            <a:r>
              <a:rPr lang="ru-RU" sz="1400" dirty="0" smtClean="0"/>
              <a:t>клиента</a:t>
            </a:r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i="1" dirty="0"/>
              <a:t>Пояснение</a:t>
            </a:r>
            <a:r>
              <a:rPr lang="ru-RU" sz="1400" dirty="0"/>
              <a:t> (англ. </a:t>
            </a:r>
            <a:r>
              <a:rPr lang="ru-RU" sz="1400" dirty="0" err="1"/>
              <a:t>Reason</a:t>
            </a:r>
            <a:r>
              <a:rPr lang="ru-RU" sz="1400" dirty="0"/>
              <a:t> </a:t>
            </a:r>
            <a:r>
              <a:rPr lang="ru-RU" sz="1400" dirty="0" err="1"/>
              <a:t>Phrase</a:t>
            </a:r>
            <a:r>
              <a:rPr lang="ru-RU" sz="1400" dirty="0"/>
              <a:t>) — текстовое короткое пояснение к коду ответа для пользователя. Никак не влияет на сообщение и является </a:t>
            </a:r>
            <a:r>
              <a:rPr lang="ru-RU" sz="1400" dirty="0" smtClean="0"/>
              <a:t>необязательным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494805" y="5590510"/>
            <a:ext cx="569719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Например, стартовая строка ответа сервера на </a:t>
            </a:r>
            <a:r>
              <a:rPr lang="ru-RU" sz="1400" dirty="0" smtClean="0"/>
              <a:t>запрос слева может </a:t>
            </a:r>
            <a:r>
              <a:rPr lang="ru-RU" sz="1400" dirty="0"/>
              <a:t>выглядеть так:</a:t>
            </a:r>
          </a:p>
          <a:p>
            <a:endParaRPr lang="ru-RU" sz="1400" dirty="0"/>
          </a:p>
          <a:p>
            <a:r>
              <a:rPr lang="ru-RU" sz="1600" dirty="0">
                <a:latin typeface="Consolas" panose="020B0609020204030204" pitchFamily="49" charset="0"/>
              </a:rPr>
              <a:t>HTTP/1.0 200 OK</a:t>
            </a:r>
          </a:p>
        </p:txBody>
      </p:sp>
    </p:spTree>
    <p:extLst>
      <p:ext uri="{BB962C8B-B14F-4D97-AF65-F5344CB8AC3E}">
        <p14:creationId xmlns:p14="http://schemas.microsoft.com/office/powerpoint/2010/main" val="1495266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Статус коды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0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Существуют множество кодов ответов на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HTTP-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запрос, которые делятся на пять групп по первой цифре: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56412"/>
              </p:ext>
            </p:extLst>
          </p:nvPr>
        </p:nvGraphicFramePr>
        <p:xfrm>
          <a:off x="1001134" y="2384331"/>
          <a:ext cx="6108967" cy="3564840"/>
        </p:xfrm>
        <a:graphic>
          <a:graphicData uri="http://schemas.openxmlformats.org/drawingml/2006/table">
            <a:tbl>
              <a:tblPr/>
              <a:tblGrid>
                <a:gridCol w="404689">
                  <a:extLst>
                    <a:ext uri="{9D8B030D-6E8A-4147-A177-3AD203B41FA5}">
                      <a16:colId xmlns:a16="http://schemas.microsoft.com/office/drawing/2014/main" val="3040077893"/>
                    </a:ext>
                  </a:extLst>
                </a:gridCol>
                <a:gridCol w="2682143">
                  <a:extLst>
                    <a:ext uri="{9D8B030D-6E8A-4147-A177-3AD203B41FA5}">
                      <a16:colId xmlns:a16="http://schemas.microsoft.com/office/drawing/2014/main" val="3685893825"/>
                    </a:ext>
                  </a:extLst>
                </a:gridCol>
                <a:gridCol w="3022135">
                  <a:extLst>
                    <a:ext uri="{9D8B030D-6E8A-4147-A177-3AD203B41FA5}">
                      <a16:colId xmlns:a16="http://schemas.microsoft.com/office/drawing/2014/main" val="454296137"/>
                    </a:ext>
                  </a:extLst>
                </a:gridCol>
              </a:tblGrid>
              <a:tr h="15919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Код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Класс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Назначение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725433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1xx</a:t>
                      </a:r>
                      <a:endParaRPr lang="en-US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Информационный</a:t>
                      </a:r>
                      <a:r>
                        <a:rPr lang="ru-RU" sz="1000" dirty="0">
                          <a:effectLst/>
                        </a:rPr>
                        <a:t>(англ. </a:t>
                      </a:r>
                      <a:r>
                        <a:rPr lang="en-US" sz="1000" b="1" dirty="0">
                          <a:effectLst/>
                        </a:rPr>
                        <a:t>informational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Информирование о процессе передачи</a:t>
                      </a:r>
                      <a:r>
                        <a:rPr lang="ru-RU" sz="1000" dirty="0" smtClean="0">
                          <a:effectLst/>
                        </a:rPr>
                        <a:t>.</a:t>
                      </a:r>
                      <a:endParaRPr lang="ru-RU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18874"/>
                  </a:ext>
                </a:extLst>
              </a:tr>
              <a:tr h="477586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2xx</a:t>
                      </a:r>
                      <a:endParaRPr lang="en-US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Успех</a:t>
                      </a:r>
                      <a:r>
                        <a:rPr lang="ru-RU" sz="1000" dirty="0">
                          <a:effectLst/>
                        </a:rPr>
                        <a:t>(англ. </a:t>
                      </a:r>
                      <a:r>
                        <a:rPr lang="en-US" sz="1000" b="1" dirty="0">
                          <a:effectLst/>
                        </a:rPr>
                        <a:t>Success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Информирование о случаях успешного принятия и обработки запроса клиента. В зависимости от статуса, сервер может ещё передать заголовки и тело сообщения.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37969"/>
                  </a:ext>
                </a:extLst>
              </a:tr>
              <a:tr h="1114367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3xx</a:t>
                      </a:r>
                      <a:endParaRPr lang="en-US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Перенаправление</a:t>
                      </a:r>
                      <a:r>
                        <a:rPr lang="ru-RU" sz="1000" dirty="0">
                          <a:effectLst/>
                        </a:rPr>
                        <a:t>(англ. </a:t>
                      </a:r>
                      <a:r>
                        <a:rPr lang="en-US" sz="1000" b="1" dirty="0">
                          <a:effectLst/>
                        </a:rPr>
                        <a:t>Redirection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Сообщает клиенту, что для успешного выполнения операции необходимо сделать другой запрос (как правило по другому URI). </a:t>
                      </a:r>
                      <a:r>
                        <a:rPr lang="ru-RU" sz="1000" dirty="0" smtClean="0">
                          <a:effectLst/>
                        </a:rPr>
                        <a:t>Адрес</a:t>
                      </a:r>
                      <a:r>
                        <a:rPr lang="ru-RU" sz="1000" dirty="0">
                          <a:effectLst/>
                        </a:rPr>
                        <a:t>, по которому клиенту следует произвести </a:t>
                      </a:r>
                      <a:r>
                        <a:rPr lang="ru-RU" sz="1000" dirty="0" smtClean="0">
                          <a:effectLst/>
                        </a:rPr>
                        <a:t>запрос,</a:t>
                      </a:r>
                      <a:r>
                        <a:rPr lang="ru-RU" sz="1000" baseline="0" dirty="0" smtClean="0">
                          <a:effectLst/>
                        </a:rPr>
                        <a:t> </a:t>
                      </a:r>
                      <a:r>
                        <a:rPr lang="ru-RU" sz="1000" dirty="0" smtClean="0">
                          <a:effectLst/>
                        </a:rPr>
                        <a:t>сервер </a:t>
                      </a:r>
                      <a:r>
                        <a:rPr lang="ru-RU" sz="1000" dirty="0">
                          <a:effectLst/>
                        </a:rPr>
                        <a:t>указывает </a:t>
                      </a:r>
                      <a:r>
                        <a:rPr lang="ru-RU" sz="1000" dirty="0" smtClean="0">
                          <a:effectLst/>
                        </a:rPr>
                        <a:t>в</a:t>
                      </a:r>
                      <a:r>
                        <a:rPr lang="ru-RU" sz="1000" baseline="0" dirty="0" smtClean="0">
                          <a:effectLst/>
                        </a:rPr>
                        <a:t> </a:t>
                      </a:r>
                      <a:r>
                        <a:rPr lang="ru-RU" sz="1000" dirty="0" smtClean="0">
                          <a:effectLst/>
                        </a:rPr>
                        <a:t>заголовке</a:t>
                      </a: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err="1">
                          <a:effectLst/>
                        </a:rPr>
                        <a:t>Location</a:t>
                      </a:r>
                      <a:r>
                        <a:rPr lang="ru-RU" sz="1000" dirty="0" smtClean="0">
                          <a:effectLst/>
                        </a:rPr>
                        <a:t>.</a:t>
                      </a:r>
                      <a:endParaRPr lang="ru-RU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68727"/>
                  </a:ext>
                </a:extLst>
              </a:tr>
              <a:tr h="477586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4xx</a:t>
                      </a:r>
                      <a:endParaRPr lang="en-US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Ошибка клиента</a:t>
                      </a:r>
                      <a:r>
                        <a:rPr lang="ru-RU" sz="1000" dirty="0">
                          <a:effectLst/>
                        </a:rPr>
                        <a:t>(англ. </a:t>
                      </a:r>
                      <a:r>
                        <a:rPr lang="en-US" sz="1000" b="1" dirty="0">
                          <a:effectLst/>
                        </a:rPr>
                        <a:t>Client Error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Указание ошибок со стороны клиента</a:t>
                      </a:r>
                      <a:r>
                        <a:rPr lang="ru-RU" sz="1000" dirty="0" smtClean="0">
                          <a:effectLst/>
                        </a:rPr>
                        <a:t>.</a:t>
                      </a:r>
                      <a:endParaRPr lang="ru-RU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2209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5xx</a:t>
                      </a:r>
                      <a:endParaRPr lang="en-US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Ошибка сервера</a:t>
                      </a:r>
                      <a:r>
                        <a:rPr lang="ru-RU" sz="1000" dirty="0">
                          <a:effectLst/>
                        </a:rPr>
                        <a:t>(англ. </a:t>
                      </a:r>
                      <a:r>
                        <a:rPr lang="en-US" sz="1000" b="1" dirty="0">
                          <a:effectLst/>
                        </a:rPr>
                        <a:t>Server Error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Информирование о случаях неудачного выполнения операции по вине сервера</a:t>
                      </a:r>
                      <a:r>
                        <a:rPr lang="ru-RU" sz="1000" dirty="0" smtClean="0">
                          <a:effectLst/>
                        </a:rPr>
                        <a:t>.</a:t>
                      </a:r>
                      <a:endParaRPr lang="ru-RU" sz="10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313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00658" y="3196042"/>
            <a:ext cx="396664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200 – Запрос успешно выполнен</a:t>
            </a:r>
            <a:endParaRPr lang="ru-RU" sz="11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00658" y="4700086"/>
            <a:ext cx="3966645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404 – Страница не найдена</a:t>
            </a:r>
          </a:p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403 – Доступ запрещён</a:t>
            </a:r>
          </a:p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400 – Ошибка в </a:t>
            </a:r>
            <a:r>
              <a:rPr lang="ru-RU" sz="1100" dirty="0" err="1" smtClean="0">
                <a:ea typeface="+mj-ea"/>
                <a:cs typeface="+mj-cs"/>
                <a:sym typeface="Calibri"/>
              </a:rPr>
              <a:t>текстке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з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апроса</a:t>
            </a:r>
            <a:endParaRPr lang="ru-RU" sz="11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00658" y="5457350"/>
            <a:ext cx="396664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500 – внутренняя ошибка сервиса при обработке запроса</a:t>
            </a:r>
            <a:endParaRPr lang="ru-RU" sz="11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90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Заголовки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810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Заголовки описывают некоторые дополнительные параметры запроса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ответа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12449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Примеры заголовков используемых и в запросе, и в ответе: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77284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Content-Length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размер тела запроса или ответа в байтах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Content-Type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 MIME-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тип данных, которые передаются в теле, например 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Content-Type: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image/jpeg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(телу не обязательно быть текстовым, оно может состоять и из сырых байтов)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67127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Примеры заголовков используемых только в запросе: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124073"/>
            <a:ext cx="1076676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Accept-Language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список языков, на которых допустимо получить ответ,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Accept-Language: </a:t>
            </a:r>
            <a:r>
              <a:rPr lang="en-US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User-Agent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строка с описанием программы, которая отправляет запрос, </a:t>
            </a:r>
            <a:r>
              <a:rPr lang="en-US" sz="1200" dirty="0">
                <a:latin typeface="Consolas" panose="020B0609020204030204" pitchFamily="49" charset="0"/>
                <a:sym typeface="Calibri"/>
              </a:rPr>
              <a:t>U</a:t>
            </a:r>
            <a:r>
              <a:rPr lang="en-US" sz="1200" dirty="0" smtClean="0">
                <a:latin typeface="Consolas" panose="020B0609020204030204" pitchFamily="49" charset="0"/>
              </a:rPr>
              <a:t>ser-Agent: Mozilla/5.0 </a:t>
            </a:r>
            <a:r>
              <a:rPr lang="en-US" sz="1200" dirty="0">
                <a:latin typeface="Consolas" panose="020B0609020204030204" pitchFamily="49" charset="0"/>
              </a:rPr>
              <a:t>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Chrome/101.0.4951.67 Safari/537.36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06424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Примеры заголовков используемых только в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ответе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517037"/>
            <a:ext cx="107667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Server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строка с информацией о сервере и версиях программ, которые он использует, </a:t>
            </a:r>
            <a:r>
              <a:rPr lang="en-US" sz="12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Server: Apache/2.2.17 (Win32) PHP/5.3.5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30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34440</TotalTime>
  <Words>1926</Words>
  <Application>Microsoft Office PowerPoint</Application>
  <PresentationFormat>Широкоэкранный</PresentationFormat>
  <Paragraphs>186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1873</cp:revision>
  <dcterms:created xsi:type="dcterms:W3CDTF">2020-10-11T07:52:54Z</dcterms:created>
  <dcterms:modified xsi:type="dcterms:W3CDTF">2022-05-21T05:04:46Z</dcterms:modified>
</cp:coreProperties>
</file>