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63" r:id="rId6"/>
    <p:sldId id="258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660"/>
  </p:normalViewPr>
  <p:slideViewPr>
    <p:cSldViewPr snapToGrid="0">
      <p:cViewPr>
        <p:scale>
          <a:sx n="100" d="100"/>
          <a:sy n="100" d="100"/>
        </p:scale>
        <p:origin x="85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7B4C-6481-4397-A67A-E7E6BB04034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C20F-CDC5-4EA5-87F9-CB71F2BF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7B4C-6481-4397-A67A-E7E6BB04034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C20F-CDC5-4EA5-87F9-CB71F2BF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7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7B4C-6481-4397-A67A-E7E6BB04034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C20F-CDC5-4EA5-87F9-CB71F2BF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75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7B4C-6481-4397-A67A-E7E6BB04034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C20F-CDC5-4EA5-87F9-CB71F2BF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5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7B4C-6481-4397-A67A-E7E6BB04034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C20F-CDC5-4EA5-87F9-CB71F2BF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9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7B4C-6481-4397-A67A-E7E6BB04034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C20F-CDC5-4EA5-87F9-CB71F2BF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1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7B4C-6481-4397-A67A-E7E6BB04034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C20F-CDC5-4EA5-87F9-CB71F2BF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3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7B4C-6481-4397-A67A-E7E6BB04034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C20F-CDC5-4EA5-87F9-CB71F2BF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0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7B4C-6481-4397-A67A-E7E6BB04034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C20F-CDC5-4EA5-87F9-CB71F2BF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91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7B4C-6481-4397-A67A-E7E6BB04034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C20F-CDC5-4EA5-87F9-CB71F2BF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9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7B4C-6481-4397-A67A-E7E6BB04034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FC20F-CDC5-4EA5-87F9-CB71F2BF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73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17B4C-6481-4397-A67A-E7E6BB04034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FC20F-CDC5-4EA5-87F9-CB71F2BF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4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2667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0" y="6629400"/>
            <a:ext cx="12192000" cy="28575"/>
            <a:chOff x="0" y="6629400"/>
            <a:chExt cx="12192000" cy="2857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0" y="6657975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66294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0" y="-83582"/>
            <a:ext cx="368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Software request 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00367"/>
            <a:ext cx="3686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Display must have options as below: </a:t>
            </a:r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701" y="556284"/>
            <a:ext cx="111363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1) Choose </a:t>
            </a:r>
            <a:r>
              <a:rPr lang="en-US" sz="1400" b="1" dirty="0" smtClean="0">
                <a:sym typeface="Wingdings" panose="05000000000000000000" pitchFamily="2" charset="2"/>
              </a:rPr>
              <a:t>PIC  choose model  choose mold  choose process </a:t>
            </a:r>
          </a:p>
          <a:p>
            <a:r>
              <a:rPr lang="en-US" sz="1400" b="1" dirty="0" smtClean="0">
                <a:sym typeface="Wingdings" panose="05000000000000000000" pitchFamily="2" charset="2"/>
              </a:rPr>
              <a:t>PIC: IQC/ LQC/OQC</a:t>
            </a:r>
          </a:p>
          <a:p>
            <a:r>
              <a:rPr lang="en-US" sz="1400" b="1" dirty="0" smtClean="0">
                <a:sym typeface="Wingdings" panose="05000000000000000000" pitchFamily="2" charset="2"/>
              </a:rPr>
              <a:t>Model: following part name on checksheet </a:t>
            </a:r>
          </a:p>
          <a:p>
            <a:r>
              <a:rPr lang="en-US" sz="1400" b="1" dirty="0" smtClean="0">
                <a:sym typeface="Wingdings" panose="05000000000000000000" pitchFamily="2" charset="2"/>
              </a:rPr>
              <a:t>Mold:  have cell for worker input </a:t>
            </a:r>
          </a:p>
          <a:p>
            <a:r>
              <a:rPr lang="en-US" sz="1400" b="1" dirty="0" smtClean="0">
                <a:sym typeface="Wingdings" panose="05000000000000000000" pitchFamily="2" charset="2"/>
              </a:rPr>
              <a:t>Process:  following name of sheet on checksheet</a:t>
            </a:r>
          </a:p>
          <a:p>
            <a:r>
              <a:rPr lang="en-US" sz="1400" b="1" dirty="0" smtClean="0">
                <a:sym typeface="Wingdings" panose="05000000000000000000" pitchFamily="2" charset="2"/>
              </a:rPr>
              <a:t>   </a:t>
            </a:r>
          </a:p>
          <a:p>
            <a:r>
              <a:rPr lang="en-US" sz="1400" b="1" dirty="0" smtClean="0">
                <a:sym typeface="Wingdings" panose="05000000000000000000" pitchFamily="2" charset="2"/>
              </a:rPr>
              <a:t>2) When choose </a:t>
            </a:r>
            <a:r>
              <a:rPr lang="en-US" sz="1400" b="1" dirty="0">
                <a:sym typeface="Wingdings" panose="05000000000000000000" pitchFamily="2" charset="2"/>
              </a:rPr>
              <a:t>PIC  choose model  choose mold  choose process </a:t>
            </a:r>
            <a:r>
              <a:rPr lang="en-US" sz="1400" b="1" dirty="0" smtClean="0">
                <a:sym typeface="Wingdings" panose="05000000000000000000" pitchFamily="2" charset="2"/>
              </a:rPr>
              <a:t> auto show checksheet &amp; worker check &amp; input data by DX task</a:t>
            </a:r>
          </a:p>
          <a:p>
            <a:r>
              <a:rPr lang="en-US" sz="1400" b="1" dirty="0" smtClean="0">
                <a:sym typeface="Wingdings" panose="05000000000000000000" pitchFamily="2" charset="2"/>
              </a:rPr>
              <a:t>3) Data must have chart , show data of all sample  . Chart have option to choose range </a:t>
            </a:r>
            <a:r>
              <a:rPr lang="en-US" sz="1400" b="1" dirty="0" smtClean="0">
                <a:sym typeface="Wingdings" panose="05000000000000000000" pitchFamily="2" charset="2"/>
              </a:rPr>
              <a:t>inspection date </a:t>
            </a:r>
            <a:endParaRPr lang="en-US" sz="1400" b="1" dirty="0" smtClean="0">
              <a:sym typeface="Wingdings" panose="05000000000000000000" pitchFamily="2" charset="2"/>
            </a:endParaRPr>
          </a:p>
          <a:p>
            <a:r>
              <a:rPr lang="en-US" sz="1400" b="1" dirty="0" smtClean="0">
                <a:sym typeface="Wingdings" panose="05000000000000000000" pitchFamily="2" charset="2"/>
              </a:rPr>
              <a:t>EX: Model A mold 4 process </a:t>
            </a:r>
            <a:r>
              <a:rPr lang="en-US" sz="1400" b="1" dirty="0" smtClean="0">
                <a:sym typeface="Wingdings" panose="05000000000000000000" pitchFamily="2" charset="2"/>
              </a:rPr>
              <a:t>CNC, PIC : LQC </a:t>
            </a:r>
            <a:r>
              <a:rPr lang="en-US" sz="1400" b="1" dirty="0" smtClean="0">
                <a:sym typeface="Wingdings" panose="05000000000000000000" pitchFamily="2" charset="2"/>
              </a:rPr>
              <a:t>from </a:t>
            </a:r>
            <a:r>
              <a:rPr lang="en-US" sz="1400" b="1" dirty="0" smtClean="0">
                <a:sym typeface="Wingdings" panose="05000000000000000000" pitchFamily="2" charset="2"/>
              </a:rPr>
              <a:t>8~10th </a:t>
            </a:r>
            <a:r>
              <a:rPr lang="en-US" sz="1400" b="1" dirty="0" smtClean="0">
                <a:sym typeface="Wingdings" panose="05000000000000000000" pitchFamily="2" charset="2"/>
              </a:rPr>
              <a:t>May. Need as below: </a:t>
            </a:r>
            <a:endParaRPr lang="en-US" sz="1400" b="1" dirty="0">
              <a:sym typeface="Wingdings" panose="05000000000000000000" pitchFamily="2" charset="2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571500" y="4044493"/>
            <a:ext cx="10410825" cy="28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647700" y="2844341"/>
            <a:ext cx="10458448" cy="866777"/>
          </a:xfrm>
          <a:custGeom>
            <a:avLst/>
            <a:gdLst>
              <a:gd name="connsiteX0" fmla="*/ 0 w 10334625"/>
              <a:gd name="connsiteY0" fmla="*/ 866777 h 866777"/>
              <a:gd name="connsiteX1" fmla="*/ 352425 w 10334625"/>
              <a:gd name="connsiteY1" fmla="*/ 400052 h 866777"/>
              <a:gd name="connsiteX2" fmla="*/ 1152525 w 10334625"/>
              <a:gd name="connsiteY2" fmla="*/ 295277 h 866777"/>
              <a:gd name="connsiteX3" fmla="*/ 2447925 w 10334625"/>
              <a:gd name="connsiteY3" fmla="*/ 809627 h 866777"/>
              <a:gd name="connsiteX4" fmla="*/ 4067175 w 10334625"/>
              <a:gd name="connsiteY4" fmla="*/ 247652 h 866777"/>
              <a:gd name="connsiteX5" fmla="*/ 5334000 w 10334625"/>
              <a:gd name="connsiteY5" fmla="*/ 762002 h 866777"/>
              <a:gd name="connsiteX6" fmla="*/ 6734175 w 10334625"/>
              <a:gd name="connsiteY6" fmla="*/ 114302 h 866777"/>
              <a:gd name="connsiteX7" fmla="*/ 8067675 w 10334625"/>
              <a:gd name="connsiteY7" fmla="*/ 666752 h 866777"/>
              <a:gd name="connsiteX8" fmla="*/ 9344025 w 10334625"/>
              <a:gd name="connsiteY8" fmla="*/ 2 h 866777"/>
              <a:gd name="connsiteX9" fmla="*/ 10334625 w 10334625"/>
              <a:gd name="connsiteY9" fmla="*/ 676277 h 86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334625" h="866777">
                <a:moveTo>
                  <a:pt x="0" y="866777"/>
                </a:moveTo>
                <a:cubicBezTo>
                  <a:pt x="80169" y="681039"/>
                  <a:pt x="160338" y="495302"/>
                  <a:pt x="352425" y="400052"/>
                </a:cubicBezTo>
                <a:cubicBezTo>
                  <a:pt x="544512" y="304802"/>
                  <a:pt x="803275" y="227014"/>
                  <a:pt x="1152525" y="295277"/>
                </a:cubicBezTo>
                <a:cubicBezTo>
                  <a:pt x="1501775" y="363539"/>
                  <a:pt x="1962150" y="817564"/>
                  <a:pt x="2447925" y="809627"/>
                </a:cubicBezTo>
                <a:cubicBezTo>
                  <a:pt x="2933700" y="801690"/>
                  <a:pt x="3586163" y="255589"/>
                  <a:pt x="4067175" y="247652"/>
                </a:cubicBezTo>
                <a:cubicBezTo>
                  <a:pt x="4548187" y="239715"/>
                  <a:pt x="4889500" y="784227"/>
                  <a:pt x="5334000" y="762002"/>
                </a:cubicBezTo>
                <a:cubicBezTo>
                  <a:pt x="5778500" y="739777"/>
                  <a:pt x="6278563" y="130177"/>
                  <a:pt x="6734175" y="114302"/>
                </a:cubicBezTo>
                <a:cubicBezTo>
                  <a:pt x="7189787" y="98427"/>
                  <a:pt x="7632700" y="685802"/>
                  <a:pt x="8067675" y="666752"/>
                </a:cubicBezTo>
                <a:cubicBezTo>
                  <a:pt x="8502650" y="647702"/>
                  <a:pt x="8966200" y="-1586"/>
                  <a:pt x="9344025" y="2"/>
                </a:cubicBezTo>
                <a:cubicBezTo>
                  <a:pt x="9721850" y="1589"/>
                  <a:pt x="10028237" y="338933"/>
                  <a:pt x="10334625" y="6762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00101" y="4144833"/>
            <a:ext cx="8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Sample 1</a:t>
            </a:r>
            <a:endParaRPr lang="en-US" sz="105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124076" y="4144833"/>
            <a:ext cx="8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Sample 2</a:t>
            </a:r>
            <a:endParaRPr lang="en-US" sz="105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552825" y="4144833"/>
            <a:ext cx="8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Sample …</a:t>
            </a:r>
            <a:endParaRPr lang="en-US" sz="105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797845" y="4846146"/>
            <a:ext cx="22526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Date 8</a:t>
            </a:r>
            <a:r>
              <a:rPr lang="en-US" sz="1050" b="1" baseline="30000" dirty="0" smtClean="0"/>
              <a:t>th</a:t>
            </a:r>
            <a:r>
              <a:rPr lang="en-US" sz="1050" b="1" dirty="0" smtClean="0"/>
              <a:t> May </a:t>
            </a:r>
            <a:endParaRPr lang="en-US" sz="105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624513" y="4783789"/>
            <a:ext cx="22526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Date 9</a:t>
            </a:r>
            <a:r>
              <a:rPr lang="en-US" sz="1050" b="1" baseline="30000" dirty="0" smtClean="0"/>
              <a:t>th</a:t>
            </a:r>
            <a:r>
              <a:rPr lang="en-US" sz="1050" b="1" dirty="0" smtClean="0"/>
              <a:t> May </a:t>
            </a:r>
            <a:endParaRPr lang="en-US" sz="105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729664" y="4782362"/>
            <a:ext cx="22526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Date 10</a:t>
            </a:r>
            <a:r>
              <a:rPr lang="en-US" sz="1050" b="1" baseline="30000" dirty="0" smtClean="0"/>
              <a:t>th</a:t>
            </a:r>
            <a:r>
              <a:rPr lang="en-US" sz="1050" b="1" dirty="0" smtClean="0"/>
              <a:t> May </a:t>
            </a:r>
            <a:endParaRPr lang="en-US" sz="105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572001" y="4144833"/>
            <a:ext cx="8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Sample 1</a:t>
            </a:r>
            <a:endParaRPr lang="en-US" sz="105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895976" y="4144833"/>
            <a:ext cx="8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Sample 2</a:t>
            </a:r>
            <a:endParaRPr lang="en-US" sz="105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324725" y="4144833"/>
            <a:ext cx="8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Sample …</a:t>
            </a:r>
            <a:endParaRPr lang="en-US" sz="105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8353424" y="4155148"/>
            <a:ext cx="8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Sample 1</a:t>
            </a:r>
            <a:endParaRPr lang="en-US" sz="105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9677399" y="4155148"/>
            <a:ext cx="8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Sample 2</a:t>
            </a:r>
            <a:endParaRPr lang="en-US" sz="105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1106148" y="4155148"/>
            <a:ext cx="8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Sample …</a:t>
            </a:r>
            <a:endParaRPr lang="en-US" sz="1050" b="1" dirty="0"/>
          </a:p>
        </p:txBody>
      </p:sp>
      <p:sp>
        <p:nvSpPr>
          <p:cNvPr id="34" name="Left Brace 33"/>
          <p:cNvSpPr/>
          <p:nvPr/>
        </p:nvSpPr>
        <p:spPr>
          <a:xfrm rot="5400000">
            <a:off x="2346028" y="3043001"/>
            <a:ext cx="269271" cy="3139685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Brace 34"/>
          <p:cNvSpPr/>
          <p:nvPr/>
        </p:nvSpPr>
        <p:spPr>
          <a:xfrm rot="5400000">
            <a:off x="6172696" y="3015207"/>
            <a:ext cx="269271" cy="3139685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/>
          <p:cNvSpPr/>
          <p:nvPr/>
        </p:nvSpPr>
        <p:spPr>
          <a:xfrm rot="5400000">
            <a:off x="9801720" y="3003465"/>
            <a:ext cx="269271" cy="3139685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1057276" y="3996868"/>
            <a:ext cx="142875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452688" y="3989016"/>
            <a:ext cx="142875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800475" y="3996868"/>
            <a:ext cx="142875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876801" y="3996868"/>
            <a:ext cx="142875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272213" y="3989016"/>
            <a:ext cx="142875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7620000" y="3996868"/>
            <a:ext cx="142875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8262939" y="3958768"/>
            <a:ext cx="142875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9658351" y="3950916"/>
            <a:ext cx="142875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11006138" y="3958768"/>
            <a:ext cx="142875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14300" y="5613592"/>
            <a:ext cx="11963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ym typeface="Wingdings" panose="05000000000000000000" pitchFamily="2" charset="2"/>
              </a:rPr>
              <a:t>4) Have history report  can choose &amp; download report to excel , when download can rename</a:t>
            </a:r>
          </a:p>
          <a:p>
            <a:r>
              <a:rPr lang="en-US" sz="1400" b="1" dirty="0" smtClean="0">
                <a:sym typeface="Wingdings" panose="05000000000000000000" pitchFamily="2" charset="2"/>
              </a:rPr>
              <a:t>5) Have update history : </a:t>
            </a:r>
            <a:r>
              <a:rPr lang="en-US" sz="1400" b="1" dirty="0" smtClean="0">
                <a:sym typeface="Wingdings" panose="05000000000000000000" pitchFamily="2" charset="2"/>
              </a:rPr>
              <a:t>adding/remove </a:t>
            </a:r>
            <a:r>
              <a:rPr lang="en-US" sz="1400" b="1" dirty="0" smtClean="0">
                <a:sym typeface="Wingdings" panose="05000000000000000000" pitchFamily="2" charset="2"/>
              </a:rPr>
              <a:t>inspection test on checksheet  must show detail update history  have option to input : who update ? When update ? What update ? </a:t>
            </a:r>
            <a:endParaRPr lang="en-US" sz="1400" b="1" dirty="0" smtClean="0">
              <a:sym typeface="Wingdings" panose="05000000000000000000" pitchFamily="2" charset="2"/>
            </a:endParaRPr>
          </a:p>
          <a:p>
            <a:r>
              <a:rPr lang="en-US" sz="1400" b="1" dirty="0" smtClean="0">
                <a:sym typeface="Wingdings" panose="05000000000000000000" pitchFamily="2" charset="2"/>
              </a:rPr>
              <a:t>6) Have option when input new model  software auto make checksheet </a:t>
            </a:r>
            <a:endParaRPr lang="en-US" sz="1400" b="1" dirty="0" smtClean="0">
              <a:sym typeface="Wingdings" panose="05000000000000000000" pitchFamily="2" charset="2"/>
            </a:endParaRPr>
          </a:p>
          <a:p>
            <a:endParaRPr lang="en-US" sz="1400" b="1" dirty="0" smtClean="0">
              <a:sym typeface="Wingdings" panose="05000000000000000000" pitchFamily="2" charset="2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257175" y="2764095"/>
            <a:ext cx="113728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333375" y="3783989"/>
            <a:ext cx="114585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ular Callout 52"/>
          <p:cNvSpPr/>
          <p:nvPr/>
        </p:nvSpPr>
        <p:spPr>
          <a:xfrm>
            <a:off x="8262939" y="2152650"/>
            <a:ext cx="1395412" cy="415052"/>
          </a:xfrm>
          <a:prstGeom prst="wedgeRectCallout">
            <a:avLst>
              <a:gd name="adj1" fmla="val -48859"/>
              <a:gd name="adj2" fmla="val 96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Show Upper spec  </a:t>
            </a:r>
            <a:endParaRPr lang="en-US" sz="1200" dirty="0"/>
          </a:p>
        </p:txBody>
      </p:sp>
      <p:sp>
        <p:nvSpPr>
          <p:cNvPr id="54" name="Rectangular Callout 53"/>
          <p:cNvSpPr/>
          <p:nvPr/>
        </p:nvSpPr>
        <p:spPr>
          <a:xfrm>
            <a:off x="10298907" y="2046623"/>
            <a:ext cx="1700211" cy="415052"/>
          </a:xfrm>
          <a:prstGeom prst="wedgeRectCallout">
            <a:avLst>
              <a:gd name="adj1" fmla="val 26196"/>
              <a:gd name="adj2" fmla="val 3576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Show Lower spec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997745" y="2878670"/>
            <a:ext cx="8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79.948</a:t>
            </a:r>
            <a:endParaRPr lang="en-US" sz="105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95513" y="3070273"/>
            <a:ext cx="8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79.940</a:t>
            </a:r>
            <a:endParaRPr lang="en-US" sz="105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576637" y="3053300"/>
            <a:ext cx="8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79.945</a:t>
            </a:r>
            <a:endParaRPr lang="en-US" sz="105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737489" y="2855612"/>
            <a:ext cx="8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…</a:t>
            </a:r>
            <a:endParaRPr lang="en-US" sz="105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6015038" y="3268827"/>
            <a:ext cx="8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…</a:t>
            </a:r>
            <a:endParaRPr lang="en-US" sz="105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7362825" y="2751619"/>
            <a:ext cx="8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…</a:t>
            </a:r>
            <a:endParaRPr lang="en-US" sz="105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8249949" y="3104951"/>
            <a:ext cx="8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…</a:t>
            </a:r>
            <a:endParaRPr lang="en-US" sz="105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9401176" y="2828779"/>
            <a:ext cx="8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…</a:t>
            </a:r>
            <a:endParaRPr lang="en-US" sz="105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10930363" y="3104951"/>
            <a:ext cx="800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…</a:t>
            </a:r>
            <a:endParaRPr lang="en-US" sz="1050" b="1" dirty="0"/>
          </a:p>
        </p:txBody>
      </p:sp>
      <p:sp>
        <p:nvSpPr>
          <p:cNvPr id="64" name="Rectangular Callout 63"/>
          <p:cNvSpPr/>
          <p:nvPr/>
        </p:nvSpPr>
        <p:spPr>
          <a:xfrm>
            <a:off x="2085571" y="2525802"/>
            <a:ext cx="1395412" cy="319967"/>
          </a:xfrm>
          <a:prstGeom prst="wedgeRectCallout">
            <a:avLst>
              <a:gd name="adj1" fmla="val -14288"/>
              <a:gd name="adj2" fmla="val 1392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Show data </a:t>
            </a:r>
            <a:endParaRPr lang="en-US" sz="1050" dirty="0"/>
          </a:p>
        </p:txBody>
      </p:sp>
      <p:sp>
        <p:nvSpPr>
          <p:cNvPr id="65" name="Rectangular Callout 64"/>
          <p:cNvSpPr/>
          <p:nvPr/>
        </p:nvSpPr>
        <p:spPr>
          <a:xfrm>
            <a:off x="10129836" y="5176525"/>
            <a:ext cx="1395412" cy="415052"/>
          </a:xfrm>
          <a:prstGeom prst="wedgeRectCallout">
            <a:avLst>
              <a:gd name="adj1" fmla="val -79439"/>
              <a:gd name="adj2" fmla="val -121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Show inspection date</a:t>
            </a:r>
            <a:endParaRPr lang="en-US" sz="1050" dirty="0"/>
          </a:p>
        </p:txBody>
      </p:sp>
      <p:sp>
        <p:nvSpPr>
          <p:cNvPr id="66" name="Rectangular Callout 65"/>
          <p:cNvSpPr/>
          <p:nvPr/>
        </p:nvSpPr>
        <p:spPr>
          <a:xfrm>
            <a:off x="3507584" y="4917299"/>
            <a:ext cx="1395412" cy="415052"/>
          </a:xfrm>
          <a:prstGeom prst="wedgeRectCallout">
            <a:avLst>
              <a:gd name="adj1" fmla="val -19567"/>
              <a:gd name="adj2" fmla="val -1844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Show sample </a:t>
            </a:r>
            <a:endParaRPr lang="en-US" sz="1050" dirty="0"/>
          </a:p>
        </p:txBody>
      </p:sp>
      <p:sp>
        <p:nvSpPr>
          <p:cNvPr id="67" name="Oval 66"/>
          <p:cNvSpPr/>
          <p:nvPr/>
        </p:nvSpPr>
        <p:spPr>
          <a:xfrm>
            <a:off x="1128713" y="3121296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8" name="Oval 67"/>
          <p:cNvSpPr/>
          <p:nvPr/>
        </p:nvSpPr>
        <p:spPr>
          <a:xfrm>
            <a:off x="2432685" y="343006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9" name="Oval 68"/>
          <p:cNvSpPr/>
          <p:nvPr/>
        </p:nvSpPr>
        <p:spPr>
          <a:xfrm>
            <a:off x="3826192" y="3344837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0" name="Oval 69"/>
          <p:cNvSpPr/>
          <p:nvPr/>
        </p:nvSpPr>
        <p:spPr>
          <a:xfrm>
            <a:off x="4830207" y="3073407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1" name="Oval 70"/>
          <p:cNvSpPr/>
          <p:nvPr/>
        </p:nvSpPr>
        <p:spPr>
          <a:xfrm>
            <a:off x="6204586" y="3525278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2" name="Oval 71"/>
          <p:cNvSpPr/>
          <p:nvPr/>
        </p:nvSpPr>
        <p:spPr>
          <a:xfrm>
            <a:off x="7528560" y="2948365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3" name="Oval 72"/>
          <p:cNvSpPr/>
          <p:nvPr/>
        </p:nvSpPr>
        <p:spPr>
          <a:xfrm>
            <a:off x="8307704" y="333164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4" name="Oval 73"/>
          <p:cNvSpPr/>
          <p:nvPr/>
        </p:nvSpPr>
        <p:spPr>
          <a:xfrm>
            <a:off x="9589133" y="3027523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5" name="Oval 74"/>
          <p:cNvSpPr/>
          <p:nvPr/>
        </p:nvSpPr>
        <p:spPr>
          <a:xfrm>
            <a:off x="11001376" y="3402330"/>
            <a:ext cx="91440" cy="91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589" y="285751"/>
            <a:ext cx="3108470" cy="553216"/>
          </a:xfrm>
          <a:prstGeom prst="rect">
            <a:avLst/>
          </a:prstGeom>
        </p:spPr>
      </p:pic>
      <p:sp>
        <p:nvSpPr>
          <p:cNvPr id="78" name="Rectangular Callout 77"/>
          <p:cNvSpPr/>
          <p:nvPr/>
        </p:nvSpPr>
        <p:spPr>
          <a:xfrm>
            <a:off x="5537590" y="300367"/>
            <a:ext cx="3108470" cy="538599"/>
          </a:xfrm>
          <a:prstGeom prst="wedgeRectCallout">
            <a:avLst>
              <a:gd name="adj1" fmla="val -113383"/>
              <a:gd name="adj2" fmla="val 98386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589" y="976230"/>
            <a:ext cx="2508898" cy="611864"/>
          </a:xfrm>
          <a:prstGeom prst="rect">
            <a:avLst/>
          </a:prstGeom>
        </p:spPr>
      </p:pic>
      <p:sp>
        <p:nvSpPr>
          <p:cNvPr id="80" name="Rectangular Callout 79"/>
          <p:cNvSpPr/>
          <p:nvPr/>
        </p:nvSpPr>
        <p:spPr>
          <a:xfrm>
            <a:off x="5537589" y="960375"/>
            <a:ext cx="2508898" cy="627719"/>
          </a:xfrm>
          <a:prstGeom prst="wedgeRectCallout">
            <a:avLst>
              <a:gd name="adj1" fmla="val -114295"/>
              <a:gd name="adj2" fmla="val 4123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9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2667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83582"/>
            <a:ext cx="368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Checksheet  </a:t>
            </a: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6629400"/>
            <a:ext cx="12192000" cy="28575"/>
            <a:chOff x="0" y="6629400"/>
            <a:chExt cx="12192000" cy="2857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6657975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66294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95250" y="314324"/>
            <a:ext cx="368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ym typeface="Wingdings" panose="05000000000000000000" pitchFamily="2" charset="2"/>
              </a:rPr>
              <a:t>OQC WM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22" y="832335"/>
            <a:ext cx="7419253" cy="539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09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2667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83582"/>
            <a:ext cx="368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Checksheet  </a:t>
            </a: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6629400"/>
            <a:ext cx="12192000" cy="28575"/>
            <a:chOff x="0" y="6629400"/>
            <a:chExt cx="12192000" cy="2857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6657975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66294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95250" y="314324"/>
            <a:ext cx="368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ym typeface="Wingdings" panose="05000000000000000000" pitchFamily="2" charset="2"/>
              </a:rPr>
              <a:t>OQC IVI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22" y="822722"/>
            <a:ext cx="8571349" cy="55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71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2667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83582"/>
            <a:ext cx="368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Checksheet  </a:t>
            </a: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6629400"/>
            <a:ext cx="12192000" cy="28575"/>
            <a:chOff x="0" y="6629400"/>
            <a:chExt cx="12192000" cy="2857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6657975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66294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95250" y="314324"/>
            <a:ext cx="368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ym typeface="Wingdings" panose="05000000000000000000" pitchFamily="2" charset="2"/>
              </a:rPr>
              <a:t>LQC WM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553" y="1107544"/>
            <a:ext cx="7925382" cy="468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0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2667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83582"/>
            <a:ext cx="368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Checksheet  </a:t>
            </a: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6629400"/>
            <a:ext cx="12192000" cy="28575"/>
            <a:chOff x="0" y="6629400"/>
            <a:chExt cx="12192000" cy="2857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6657975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66294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95250" y="314324"/>
            <a:ext cx="368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ym typeface="Wingdings" panose="05000000000000000000" pitchFamily="2" charset="2"/>
              </a:rPr>
              <a:t>LQC IVI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885" y="731280"/>
            <a:ext cx="5780915" cy="564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44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2667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83582"/>
            <a:ext cx="368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Checksheet  </a:t>
            </a: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6629400"/>
            <a:ext cx="12192000" cy="28575"/>
            <a:chOff x="0" y="6629400"/>
            <a:chExt cx="12192000" cy="2857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6657975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66294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11364" y="451366"/>
            <a:ext cx="368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ym typeface="Wingdings" panose="05000000000000000000" pitchFamily="2" charset="2"/>
              </a:rPr>
              <a:t>IQC WM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72" y="1279693"/>
            <a:ext cx="6617600" cy="378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3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266700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0" y="-83582"/>
            <a:ext cx="368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Checksheet  </a:t>
            </a: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6629400"/>
            <a:ext cx="12192000" cy="28575"/>
            <a:chOff x="0" y="6629400"/>
            <a:chExt cx="12192000" cy="2857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0" y="6657975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0" y="6629400"/>
              <a:ext cx="12192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11364" y="451366"/>
            <a:ext cx="368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ym typeface="Wingdings" panose="05000000000000000000" pitchFamily="2" charset="2"/>
              </a:rPr>
              <a:t>IQC IVI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48" y="820698"/>
            <a:ext cx="7683009" cy="559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85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251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VAN QUANG</dc:creator>
  <cp:lastModifiedBy>LE VAN QUANG</cp:lastModifiedBy>
  <cp:revision>15</cp:revision>
  <dcterms:created xsi:type="dcterms:W3CDTF">2025-05-08T01:25:00Z</dcterms:created>
  <dcterms:modified xsi:type="dcterms:W3CDTF">2025-05-08T02:52:51Z</dcterms:modified>
</cp:coreProperties>
</file>