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</p:sldMasterIdLst>
  <p:sldIdLst>
    <p:sldId id="262" r:id="rId5"/>
    <p:sldId id="276" r:id="rId6"/>
    <p:sldId id="277" r:id="rId7"/>
    <p:sldId id="355" r:id="rId8"/>
    <p:sldId id="356" r:id="rId9"/>
    <p:sldId id="358" r:id="rId10"/>
    <p:sldId id="280" r:id="rId11"/>
    <p:sldId id="357" r:id="rId12"/>
    <p:sldId id="359" r:id="rId13"/>
    <p:sldId id="360" r:id="rId14"/>
    <p:sldId id="285" r:id="rId15"/>
    <p:sldId id="361" r:id="rId16"/>
    <p:sldId id="287" r:id="rId17"/>
    <p:sldId id="362" r:id="rId18"/>
    <p:sldId id="363" r:id="rId19"/>
    <p:sldId id="364" r:id="rId20"/>
    <p:sldId id="365" r:id="rId21"/>
    <p:sldId id="366" r:id="rId22"/>
    <p:sldId id="367" r:id="rId23"/>
    <p:sldId id="294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05" r:id="rId61"/>
    <p:sldId id="406" r:id="rId62"/>
    <p:sldId id="404" r:id="rId63"/>
    <p:sldId id="268" r:id="rId64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08FD4"/>
    <a:srgbClr val="5ACBF5"/>
    <a:srgbClr val="8CC63E"/>
    <a:srgbClr val="0070B1"/>
    <a:srgbClr val="00ABBD"/>
    <a:srgbClr val="00AEEF"/>
    <a:srgbClr val="0089CF"/>
    <a:srgbClr val="005B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945" autoAdjust="0"/>
  </p:normalViewPr>
  <p:slideViewPr>
    <p:cSldViewPr snapToGrid="0" snapToObjects="1">
      <p:cViewPr varScale="1">
        <p:scale>
          <a:sx n="109" d="100"/>
          <a:sy n="109" d="100"/>
        </p:scale>
        <p:origin x="-35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4168775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200150"/>
            <a:ext cx="4170363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5065280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200150"/>
            <a:ext cx="3280786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D8619A1-EA7B-40EC-A2A6-5428DFAFBE2B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62F8D6F-0B2F-4E66-BD41-6484DB3C79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4" y="1396723"/>
            <a:ext cx="2429189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4454525"/>
            <a:ext cx="309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41703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3638550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01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3378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2900"/>
            <a:ext cx="67675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69850"/>
            <a:ext cx="178911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341313"/>
            <a:ext cx="7593013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200150"/>
            <a:ext cx="7593014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4852554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</a:t>
            </a:r>
            <a:r>
              <a:rPr lang="en-US" sz="600" baseline="0" dirty="0" smtClean="0">
                <a:solidFill>
                  <a:srgbClr val="7F7F7F"/>
                </a:solidFill>
                <a:latin typeface="Arial" pitchFamily="34" charset="0"/>
              </a:rPr>
              <a:t>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8" y="110548"/>
            <a:ext cx="777737" cy="23076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  <p:sldLayoutId id="2147483759" r:id="rId4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822325"/>
            <a:ext cx="9191626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.zte.com.cn/ZhangKaiMin10117906/CppStudyProjectForCleanCodeBasicStudy.git" TargetMode="Externa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张 凯 敏</a:t>
            </a:r>
            <a:endParaRPr lang="en-US" altLang="zh-CN" sz="1400" dirty="0" smtClean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  <a:p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西安基带部</a:t>
            </a:r>
            <a:endParaRPr lang="en-US" sz="1400" dirty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19" name="Subtitle 6"/>
          <p:cNvSpPr>
            <a:spLocks noGrp="1"/>
          </p:cNvSpPr>
          <p:nvPr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dirty="0" smtClean="0">
                <a:solidFill>
                  <a:srgbClr val="8CC63E"/>
                </a:solidFill>
                <a:latin typeface="微软雅黑" pitchFamily="34" charset="-122"/>
              </a:rPr>
              <a:t>新员工导入培训</a:t>
            </a:r>
            <a:endParaRPr lang="en-US" sz="2200" dirty="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Clean Code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基础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混乱代码特点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868586"/>
            <a:ext cx="55125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晦涩的命名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无序的排版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混乱的逻辑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超高的代码复杂度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6350" y="373790"/>
            <a:ext cx="60769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6124" y="2166416"/>
            <a:ext cx="1646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</a:rPr>
              <a:t>命名</a:t>
            </a:r>
            <a:endParaRPr lang="en-US" altLang="zh-CN" sz="48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有意义的命名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868586"/>
            <a:ext cx="5512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好的名字带来搞得效率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名副其实的命名不需要注释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避免命名之间的混淆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抵制缩写的诱惑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0356" name="Picture 4" descr="http://sh.jiaju.sina.com.cn/images/2011/0413/S29969T13026850164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2213" y="2710594"/>
            <a:ext cx="2924175" cy="1907071"/>
          </a:xfrm>
          <a:prstGeom prst="rect">
            <a:avLst/>
          </a:prstGeom>
          <a:noFill/>
        </p:spPr>
      </p:pic>
      <p:pic>
        <p:nvPicPr>
          <p:cNvPr id="100358" name="Picture 6" descr="http://img.wz11185.com/Show/2011-04-25/S-320-320-0940316260674.jpg"/>
          <p:cNvPicPr>
            <a:picLocks noChangeAspect="1" noChangeArrowheads="1"/>
          </p:cNvPicPr>
          <p:nvPr/>
        </p:nvPicPr>
        <p:blipFill>
          <a:blip r:embed="rId3" cstate="print"/>
          <a:srcRect l="27908" t="27881" r="25047" b="35802"/>
          <a:stretch>
            <a:fillRect/>
          </a:stretch>
        </p:blipFill>
        <p:spPr bwMode="auto">
          <a:xfrm>
            <a:off x="1262742" y="2684468"/>
            <a:ext cx="2560320" cy="1976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http://swf.21cnjy.com/gaokao/ppt5/4d4a59d12dc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97" y="256087"/>
            <a:ext cx="6648450" cy="46958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197004" y="687978"/>
            <a:ext cx="1415772" cy="39101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僧</a:t>
            </a:r>
            <a:r>
              <a:rPr lang="en-US" altLang="zh-CN" sz="4000" dirty="0" smtClean="0"/>
              <a:t>【</a:t>
            </a:r>
            <a:r>
              <a:rPr lang="zh-CN" altLang="en-US" sz="4000" dirty="0" smtClean="0"/>
              <a:t>敲</a:t>
            </a:r>
            <a:r>
              <a:rPr lang="en-US" altLang="zh-CN" sz="4000" dirty="0" smtClean="0"/>
              <a:t>】</a:t>
            </a:r>
            <a:r>
              <a:rPr lang="zh-CN" altLang="en-US" sz="4000" dirty="0" smtClean="0"/>
              <a:t>月下门</a:t>
            </a:r>
            <a:endParaRPr lang="en-US" altLang="zh-CN" sz="4000" dirty="0" smtClean="0"/>
          </a:p>
          <a:p>
            <a:r>
              <a:rPr lang="zh-CN" altLang="en-US" sz="4000" dirty="0" smtClean="0"/>
              <a:t>僧</a:t>
            </a:r>
            <a:r>
              <a:rPr lang="en-US" altLang="zh-CN" sz="4000" dirty="0" smtClean="0"/>
              <a:t>【</a:t>
            </a:r>
            <a:r>
              <a:rPr lang="zh-CN" altLang="en-US" sz="4000" dirty="0" smtClean="0"/>
              <a:t>推</a:t>
            </a:r>
            <a:r>
              <a:rPr lang="en-US" altLang="zh-CN" sz="4000" dirty="0" smtClean="0"/>
              <a:t>】</a:t>
            </a:r>
            <a:r>
              <a:rPr lang="zh-CN" altLang="en-US" sz="4000" dirty="0" smtClean="0"/>
              <a:t>月下门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原则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868586"/>
            <a:ext cx="7088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望文知意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精确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lnSpc>
                <a:spcPct val="150000"/>
              </a:lnSpc>
              <a:buFontTx/>
              <a:buChar char="-"/>
            </a:pP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6">
                    <a:lumMod val="50000"/>
                  </a:schemeClr>
                </a:solidFill>
              </a:rPr>
              <a:t>CurrentValue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 VS </a:t>
            </a:r>
            <a:r>
              <a:rPr lang="en-US" altLang="zh-CN" sz="2800" dirty="0" err="1" smtClean="0">
                <a:solidFill>
                  <a:schemeClr val="accent6">
                    <a:lumMod val="50000"/>
                  </a:schemeClr>
                </a:solidFill>
              </a:rPr>
              <a:t>NowValue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lnSpc>
                <a:spcPct val="150000"/>
              </a:lnSpc>
              <a:buFontTx/>
              <a:buChar char="-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 VS index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Min-length  &amp;&amp; Max-Information</a:t>
            </a:r>
          </a:p>
          <a:p>
            <a:pPr marL="357188">
              <a:lnSpc>
                <a:spcPct val="150000"/>
              </a:lnSpc>
              <a:buFontTx/>
              <a:buChar char="-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6">
                    <a:lumMod val="50000"/>
                  </a:schemeClr>
                </a:solidFill>
              </a:rPr>
              <a:t>maxval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 VS </a:t>
            </a:r>
            <a:r>
              <a:rPr lang="en-US" altLang="zh-CN" sz="2800" dirty="0" err="1" smtClean="0">
                <a:solidFill>
                  <a:schemeClr val="accent6">
                    <a:lumMod val="50000"/>
                  </a:schemeClr>
                </a:solidFill>
              </a:rPr>
              <a:t>MaxValueUntilOverFlow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原则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1" y="868586"/>
            <a:ext cx="7707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语言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buFontTx/>
              <a:buChar char="-"/>
            </a:pP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英文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buFontTx/>
              <a:buChar char="-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 慎用缩写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en-US" altLang="zh-CN" sz="2800" dirty="0" err="1" smtClean="0">
                <a:solidFill>
                  <a:schemeClr val="accent6">
                    <a:lumMod val="50000"/>
                  </a:schemeClr>
                </a:solidFill>
              </a:rPr>
              <a:t>CurrentProcessUE</a:t>
            </a: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，缩写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CPU</a:t>
            </a: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buFontTx/>
              <a:buChar char="-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 仅依赖大小写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——M</a:t>
            </a: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表示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max; m</a:t>
            </a: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表示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min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风格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buFontTx/>
              <a:buChar char="-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 操作系统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——windows, </a:t>
            </a:r>
            <a:r>
              <a:rPr lang="en-US" altLang="zh-CN" sz="2800" dirty="0" err="1" smtClean="0">
                <a:solidFill>
                  <a:schemeClr val="accent6">
                    <a:lumMod val="50000"/>
                  </a:schemeClr>
                </a:solidFill>
              </a:rPr>
              <a:t>linux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, Mac</a:t>
            </a:r>
          </a:p>
          <a:p>
            <a:pPr marL="357188">
              <a:buFontTx/>
              <a:buChar char="-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 开发工具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en-US" altLang="zh-CN" sz="2800" dirty="0" err="1" smtClean="0">
                <a:solidFill>
                  <a:schemeClr val="accent6">
                    <a:lumMod val="50000"/>
                  </a:schemeClr>
                </a:solidFill>
              </a:rPr>
              <a:t>gcc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, VS, Eclipse, </a:t>
            </a:r>
            <a:r>
              <a:rPr lang="en-US" altLang="zh-CN" sz="2800" dirty="0" err="1" smtClean="0">
                <a:solidFill>
                  <a:schemeClr val="accent6">
                    <a:lumMod val="50000"/>
                  </a:schemeClr>
                </a:solidFill>
              </a:rPr>
              <a:t>SourceInsight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原则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868586"/>
            <a:ext cx="7088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作用域精确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lnSpc>
                <a:spcPct val="150000"/>
              </a:lnSpc>
              <a:buFontTx/>
              <a:buChar char="-"/>
            </a:pP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全局变量 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VS </a:t>
            </a: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类成员 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VS </a:t>
            </a: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局部变量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原则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722811"/>
            <a:ext cx="70887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结构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buFontTx/>
              <a:buChar char="-"/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变量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结构体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类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96938" indent="-269875">
              <a:buFont typeface="Calibri" pitchFamily="34" charset="0"/>
              <a:buChar char="∙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名词性质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166813" indent="-182563">
              <a:buFontTx/>
              <a:buChar char="-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名词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166813" indent="-182563">
              <a:buFontTx/>
              <a:buChar char="-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形容词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名词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buFontTx/>
              <a:buChar char="-"/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函数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过程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96938" indent="-269875">
              <a:buFont typeface="Calibri" pitchFamily="34" charset="0"/>
              <a:buChar char="∙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全局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166813" indent="-182563">
              <a:buFontTx/>
              <a:buChar char="-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动词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介词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166813" indent="-182563">
              <a:buFontTx/>
              <a:buChar char="-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动宾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介宾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166813" indent="-182563">
              <a:buFontTx/>
              <a:buChar char="-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宾语对应参数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原则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722811"/>
            <a:ext cx="47635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结构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buFontTx/>
              <a:buChar char="-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函数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过程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96938" indent="-269875">
              <a:buFont typeface="Calibri" pitchFamily="34" charset="0"/>
              <a:buChar char="∙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类成员函数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166813" indent="-182563">
              <a:buFontTx/>
              <a:buChar char="-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动词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介词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166813" indent="-182563">
              <a:buFontTx/>
              <a:buChar char="-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省略的宾语就是对象本身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互斥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buFontTx/>
              <a:buChar char="-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反义词组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8651" y="3116265"/>
            <a:ext cx="2959048" cy="119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8651" y="1385208"/>
            <a:ext cx="3274424" cy="69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丢失业务语义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9992" y="1438308"/>
            <a:ext cx="3526427" cy="39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8787" y="3074126"/>
            <a:ext cx="3526426" cy="40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路边的墙上密密麻麻贴满小广告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957" y="401908"/>
            <a:ext cx="7041243" cy="468513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89300" y="-38100"/>
            <a:ext cx="18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  <a:ea typeface="GulimChe" pitchFamily="49" charset="-127"/>
                <a:cs typeface="Arial Unicode MS" pitchFamily="34" charset="-122"/>
              </a:rPr>
              <a:t>BUG FIX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latin typeface="Arial Black" pitchFamily="34" charset="0"/>
              <a:ea typeface="GulimChe" pitchFamily="49" charset="-127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480" y="770413"/>
            <a:ext cx="6321040" cy="193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丢失业务语义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1480" y="2961009"/>
            <a:ext cx="1603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indent="-269875">
              <a:buFont typeface="Wingdings" pitchFamily="2" charset="2"/>
              <a:buChar char="l"/>
            </a:pP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theList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1480" y="3484042"/>
            <a:ext cx="2410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indent="-269875">
              <a:buFont typeface="Wingdings" pitchFamily="2" charset="2"/>
              <a:buChar char="l"/>
            </a:pP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theList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[0]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中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1480" y="4007075"/>
            <a:ext cx="920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indent="-269875"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1480" y="4530109"/>
            <a:ext cx="1896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indent="-269875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返回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list1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丢失业务语义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211" y="1176586"/>
            <a:ext cx="7447298" cy="261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211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但是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211" y="999975"/>
            <a:ext cx="7806002" cy="294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冗余表达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868586"/>
            <a:ext cx="7088778" cy="390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getActiveAccount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() VS </a:t>
            </a: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getActiveAccountInfo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Product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ProductInfo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ProductData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Variable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一词不应出现在变量名中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Table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一词不应当出现在表名中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NameString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改成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Name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CustomerObject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改为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避免误导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868586"/>
            <a:ext cx="708877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避免使用大写的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和大写的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作为变量名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725" y="1601854"/>
            <a:ext cx="3384504" cy="249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避免误导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868586"/>
            <a:ext cx="7088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专有名词</a:t>
            </a: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linux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aix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CPU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拼写混淆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来自真实代码中的例子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08038" indent="-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gucBlockStat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08038" indent="-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gucBlockState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4186" y="0"/>
            <a:ext cx="3728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使用可搜索的名字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174" y="4106796"/>
            <a:ext cx="708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长单词与短单词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变量命名长短与其作用域成正比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4186" y="825407"/>
            <a:ext cx="31527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555" y="2100817"/>
            <a:ext cx="64103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53343" y="1624887"/>
            <a:ext cx="5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VS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避免双关语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868586"/>
            <a:ext cx="7088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避免一个词用于不同的目的拼写混淆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08038" indent="-3556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比如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ADD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方法，含义是通过增加或连接两个现有值来获取新值；如果把单个值加入集群，这个方法应该叫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append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或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insert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，如果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add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就双关了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124" y="2166416"/>
            <a:ext cx="164681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</a:rPr>
              <a:t>注释</a:t>
            </a:r>
            <a:endParaRPr lang="en-US" altLang="zh-CN" sz="48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2497" y="872760"/>
            <a:ext cx="6129508" cy="36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注释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1070711"/>
            <a:ext cx="7088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最好的注释是没有注释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对代码表达欠缺信息的补充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不要试图美化代码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9300" y="-3264"/>
            <a:ext cx="183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  <a:ea typeface="GulimChe" pitchFamily="49" charset="-127"/>
                <a:cs typeface="Arial Unicode MS" pitchFamily="34" charset="-122"/>
              </a:rPr>
              <a:t>SYSTEM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latin typeface="Arial Black" pitchFamily="34" charset="0"/>
              <a:ea typeface="GulimChe" pitchFamily="49" charset="-127"/>
              <a:cs typeface="Arial Unicode MS" pitchFamily="34" charset="-122"/>
            </a:endParaRPr>
          </a:p>
        </p:txBody>
      </p:sp>
      <p:pic>
        <p:nvPicPr>
          <p:cNvPr id="80902" name="Picture 6" descr="http://file2.mafengwo.net/M00/30/D8/wKgBm033gRywygT1AAMv_nbV0Do97.ginfowlink.w60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6305" y="1165587"/>
            <a:ext cx="5292272" cy="3969204"/>
          </a:xfrm>
          <a:prstGeom prst="rect">
            <a:avLst/>
          </a:prstGeom>
          <a:noFill/>
        </p:spPr>
      </p:pic>
      <p:pic>
        <p:nvPicPr>
          <p:cNvPr id="4" name="图片 3" descr="mmexport1459911807965.jpg"/>
          <p:cNvPicPr>
            <a:picLocks noChangeAspect="1"/>
          </p:cNvPicPr>
          <p:nvPr/>
        </p:nvPicPr>
        <p:blipFill>
          <a:blip r:embed="rId3" cstate="print"/>
          <a:srcRect r="48604"/>
          <a:stretch>
            <a:fillRect/>
          </a:stretch>
        </p:blipFill>
        <p:spPr>
          <a:xfrm>
            <a:off x="6206672" y="232809"/>
            <a:ext cx="2656925" cy="4675559"/>
          </a:xfrm>
          <a:prstGeom prst="rect">
            <a:avLst/>
          </a:prstGeom>
        </p:spPr>
      </p:pic>
      <p:pic>
        <p:nvPicPr>
          <p:cNvPr id="80900" name="Picture 4" descr="数据中心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09" y="467941"/>
            <a:ext cx="2882537" cy="2632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120186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好注释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627961"/>
            <a:ext cx="7088778" cy="4482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对意图进行解释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08038" indent="-3556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当阅读者有疑问时起解答作用，解释作者为何这样写</a:t>
            </a:r>
            <a:endParaRPr lang="en-US" altLang="zh-CN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08038" indent="-3556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如果大家都这么写，就不需要写注释</a:t>
            </a:r>
            <a:endParaRPr lang="en-US" altLang="zh-CN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阐释和提供信息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08038" indent="-3556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晦涩难懂，信息不完整时供查阅使用</a:t>
            </a:r>
          </a:p>
          <a:p>
            <a:pPr marL="808038" indent="-3556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可通过重构、规范化来减少</a:t>
            </a:r>
            <a:endParaRPr lang="en-US" altLang="zh-CN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警示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08038" indent="-3556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维护和使用起来有危险，隐藏有坑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——switch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中无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break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时</a:t>
            </a:r>
            <a:endParaRPr lang="en-US" altLang="zh-CN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API DOC</a:t>
            </a:r>
          </a:p>
          <a:p>
            <a:pPr marL="808038" indent="-3556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写文档的规范参考</a:t>
            </a:r>
            <a:endParaRPr lang="en-US" altLang="zh-CN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120186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坏注释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627961"/>
            <a:ext cx="70887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误导性注释</a:t>
            </a:r>
          </a:p>
          <a:p>
            <a:pPr marL="357188" indent="-357188"/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    起相反作用，代码和注释表达相反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喃喃自语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多余的注释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废话注释</a:t>
            </a:r>
          </a:p>
          <a:p>
            <a:pPr marL="357188" indent="-357188"/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    没什么用反而影响代码阅读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日志性注释</a:t>
            </a:r>
          </a:p>
          <a:p>
            <a:pPr marL="357188" indent="-357188"/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    现在没用了，相信</a:t>
            </a: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svn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位域标记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注释掉的代码</a:t>
            </a:r>
          </a:p>
          <a:p>
            <a:pPr marL="357188" indent="-357188"/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    高效阅读软件出现后，也没用了</a:t>
            </a:r>
            <a:endParaRPr lang="en-US" altLang="zh-CN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举例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冗余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341" y="868586"/>
            <a:ext cx="85439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439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举例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对意图进行解释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813" y="1397975"/>
            <a:ext cx="59531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439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举例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日志性注释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904575"/>
            <a:ext cx="7629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439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举例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注释掉的代码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1847850"/>
            <a:ext cx="89249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439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举例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喃喃自语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64" y="1139791"/>
            <a:ext cx="4724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5164" y="2571750"/>
            <a:ext cx="5162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5164" y="3360219"/>
            <a:ext cx="51339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124" y="2166416"/>
            <a:ext cx="164681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</a:rPr>
              <a:t>排版</a:t>
            </a:r>
            <a:endParaRPr lang="en-US" altLang="zh-CN" sz="48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2063" y="410208"/>
            <a:ext cx="4965032" cy="433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120186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格式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1051410"/>
            <a:ext cx="7088778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关系密切、概念相关的相互靠近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120186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垂直格式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1051410"/>
            <a:ext cx="7088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文件大小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自上而下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垂直区隔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大泥球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868586"/>
            <a:ext cx="5512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结构混乱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肆意蔓延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轻浮草率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贴满补丁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私搭乱建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一团乱麻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120186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自上而下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704961"/>
            <a:ext cx="708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函数调用，一般调用的紧随在后面，业务逻辑则体现为从纲要形式到具体细节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1399875"/>
            <a:ext cx="72580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120186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自上而下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704961"/>
            <a:ext cx="7088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空行起着分割程序段落的作用。空行得体（不过多也不过少）将使程序的布局更加清晰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建议：在一个函数体内，逻辑密切相关的语句之间不加空行，其他地方应加空行分隔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883" y="2077011"/>
            <a:ext cx="8855242" cy="283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120186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单行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704961"/>
            <a:ext cx="70887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代码行</a:t>
            </a:r>
          </a:p>
          <a:p>
            <a:pPr marL="722313" indent="-366713">
              <a:buFont typeface="Calibri" pitchFamily="34" charset="0"/>
              <a:buChar char="⁻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建议：一行代码只做一件事情，如只定义一个变量，或只写一条语句。这样的代码容易阅读，并且方便于写注释（最好不需要注释，自注释）</a:t>
            </a:r>
          </a:p>
          <a:p>
            <a:pPr marL="722313" indent="-366713">
              <a:buFont typeface="Calibri" pitchFamily="34" charset="0"/>
              <a:buChar char="⁻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建议：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do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等语句自占一行，执行语句不得紧跟其后。不论执行语句有多少都要加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{}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。这样可以防止书写失误。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13" y="3387642"/>
            <a:ext cx="21145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8745" y="2636584"/>
            <a:ext cx="4543125" cy="234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120186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水平格式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1051410"/>
            <a:ext cx="7088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行宽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水平区隔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缩进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120186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行宽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704961"/>
            <a:ext cx="7088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建议：代码行最大长度宜控制在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70~80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个字符。代码行不要过长，否则眼睛看不过来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建议：长表达式要在低优先级操作符处拆分成新行，操作符放在新行之首（以便突出操作符）。拆分出的新行要进行适当的缩进，使排版整齐，语句可读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364"/>
            <a:ext cx="9143999" cy="73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0288"/>
            <a:ext cx="91440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120186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水平间隔宽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704961"/>
            <a:ext cx="70887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建议：关键字之后要留空格。想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inline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case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等关键字之后至少要留一个空格，否则无法辨析关键字。像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等关键字之后应留一个空格再跟左括号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'('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，以突出关键字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建议：函数名之后不要留空格，紧跟左括号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'('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，以与关键字区别。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建议：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'('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向后紧跟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')'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','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';'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向前紧跟，紧跟处不留空格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建议：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','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之后要留空格，如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Function(x, y, z)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。如果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';'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不是一行的结束符号，其后要留空格，如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for (</a:t>
            </a:r>
            <a:r>
              <a:rPr lang="en-US" altLang="zh-CN" sz="2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altLang="zh-CN" sz="2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 &lt; max; </a:t>
            </a:r>
            <a:r>
              <a:rPr lang="en-US" altLang="zh-CN" sz="2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++)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建议：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"="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"+="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等二元操作符前后都应当加空格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建议：一元操作符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"!"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"~"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"[]"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"."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等前后不加空格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124" y="2166416"/>
            <a:ext cx="164681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</a:rPr>
              <a:t>逻辑</a:t>
            </a:r>
            <a:endParaRPr lang="en-US" altLang="zh-CN" sz="48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5975" y="671513"/>
            <a:ext cx="3942598" cy="43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120186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函数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062" y="704961"/>
            <a:ext cx="70887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l"/>
            </a:pPr>
            <a:r>
              <a:rPr lang="zh-CN" altLang="en-US" sz="3200" dirty="0" smtClean="0">
                <a:solidFill>
                  <a:schemeClr val="accent6">
                    <a:lumMod val="50000"/>
                  </a:schemeClr>
                </a:solidFill>
              </a:rPr>
              <a:t>函数要短小，再短小</a:t>
            </a:r>
            <a:endParaRPr lang="en-US" altLang="zh-CN" sz="3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95350" indent="-442913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消除重复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95350" indent="-442913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重用性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3200" dirty="0" smtClean="0">
                <a:solidFill>
                  <a:schemeClr val="accent6">
                    <a:lumMod val="50000"/>
                  </a:schemeClr>
                </a:solidFill>
              </a:rPr>
              <a:t>只做一件事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3200" dirty="0" smtClean="0">
                <a:solidFill>
                  <a:schemeClr val="accent6">
                    <a:lumMod val="50000"/>
                  </a:schemeClr>
                </a:solidFill>
              </a:rPr>
              <a:t>每个函数一个抽象层级</a:t>
            </a:r>
          </a:p>
          <a:p>
            <a:pPr marL="357188" indent="-357188">
              <a:buFont typeface="Wingdings" pitchFamily="2" charset="2"/>
              <a:buChar char="l"/>
            </a:pPr>
            <a:r>
              <a:rPr lang="zh-CN" altLang="en-US" sz="3200" dirty="0" smtClean="0">
                <a:solidFill>
                  <a:schemeClr val="accent6">
                    <a:lumMod val="50000"/>
                  </a:schemeClr>
                </a:solidFill>
              </a:rPr>
              <a:t>使用异常代替错误码返回</a:t>
            </a:r>
            <a:endParaRPr lang="en-US" altLang="zh-CN" sz="3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http://img5.imgtn.bdimg.com/it/u=758452913,2492991666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4200" y="368079"/>
            <a:ext cx="2876579" cy="430508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55817" y="120186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只做一件事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6177" y="4448152"/>
            <a:ext cx="434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一个方法只做一件事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120186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抽象与分类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6177" y="1552033"/>
            <a:ext cx="434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宝宝学习走路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84" y="327356"/>
            <a:ext cx="608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读代码</a:t>
            </a:r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VS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写代码时间比例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1907" y="1785257"/>
            <a:ext cx="31960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 smtClean="0">
                <a:solidFill>
                  <a:srgbClr val="FF0000"/>
                </a:solidFill>
              </a:rPr>
              <a:t>10:1</a:t>
            </a:r>
            <a:endParaRPr lang="zh-CN" altLang="en-US" sz="115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783" y="412573"/>
            <a:ext cx="611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如何判断一个方法只做一件事？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345" y="2320500"/>
            <a:ext cx="7906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能用“为了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，需要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”来描述这个方法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783" y="412573"/>
            <a:ext cx="611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抽象层级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837" y="1206976"/>
            <a:ext cx="885890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783" y="412573"/>
            <a:ext cx="611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混乱代码的原因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3651" y="1270535"/>
            <a:ext cx="1395663" cy="673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清晰的设计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073541" y="3724977"/>
            <a:ext cx="1395663" cy="673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混乱的代码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329314" y="1944303"/>
            <a:ext cx="3744227" cy="178067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5095" y="2013986"/>
            <a:ext cx="249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代码过早暴露细节，模糊了设计思路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783" y="335573"/>
            <a:ext cx="611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超高的代码复杂度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5062" y="945586"/>
            <a:ext cx="708877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</a:rPr>
              <a:t>if-else/if-else/if-else...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</a:rPr>
              <a:t>while/while/while...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</a:rPr>
              <a:t>for/for/for...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783" y="335573"/>
            <a:ext cx="611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好软件应该是什么样子的？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12783" y="1617044"/>
          <a:ext cx="6901315" cy="1414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263"/>
                <a:gridCol w="1380263"/>
                <a:gridCol w="1380263"/>
                <a:gridCol w="1380263"/>
                <a:gridCol w="1380263"/>
              </a:tblGrid>
              <a:tr h="707457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功能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性能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安全性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易用性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可靠性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07457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可测试性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可移植性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可修改性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可维护性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可重用性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783" y="335573"/>
            <a:ext cx="611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怎么开发好软件呢？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5062" y="945586"/>
            <a:ext cx="74834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介绍一种开发模式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——TDD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（测试驱动开发，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Test-Driven Development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TDD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三定律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22313" indent="-366713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在编写不能通过的单元测试前，不可编写生产代码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22313" indent="-366713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只可编写刚好无法通过的单元测试，不能编译也算不通过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22313" indent="-366713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只可编写刚好足以通过当前失败测试的生产代码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783" y="335573"/>
            <a:ext cx="611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TDD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开发工具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058" y="943280"/>
            <a:ext cx="82053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源代码管理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——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svn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git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VSS…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单元测试框架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——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gtest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cunit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cppunit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mock…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编译器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——</a:t>
            </a: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</a:rPr>
              <a:t>gcc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VS2010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Mingw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IDE——</a:t>
            </a:r>
            <a:r>
              <a:rPr lang="en-US" altLang="zh-CN" sz="2400" dirty="0" smtClean="0">
                <a:solidFill>
                  <a:srgbClr val="FF0000"/>
                </a:solidFill>
              </a:rPr>
              <a:t>VS2010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DevC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++…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代码编辑工具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——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SourceInsight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VIM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gedit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++ 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pPr marL="357188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推荐一个开发工程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http://10.89.168.135/topic/view/13758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783" y="335573"/>
            <a:ext cx="611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安装操作介绍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058" y="943280"/>
            <a:ext cx="8205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浏览器（非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IE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）打开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http://gitlab.zte.com.cn/ZhangKaiMin10117906/CppStudyProjectForCleanCodeBasicStudy.git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点击左侧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，找到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Git-1.9.4-preview20140815.exe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，点击进入，下载到本地安装，注意选择“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Use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from the Windows Command Prompt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”后，其余默认即可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安装完毕，执行如下命令就安装完成了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Administrator\AppData\Roaming\feiq\RichOle\132018649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004" y="3298371"/>
            <a:ext cx="8013192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783" y="335573"/>
            <a:ext cx="611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安装操作介绍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058" y="943280"/>
            <a:ext cx="82053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clone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http://gitlab.zte.com.cn/ZhangKaiMin10117906/CppStudyProjectForCleanCodeBasicStudy.git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把服务器代码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clone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到本地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status //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查看文件修改状态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add .. //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新添加文件到服务器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checkout .. //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恢复某个文件到服务器状态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commit -a -m "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coment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" //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提交更改到本地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push //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提交本地更改到服务器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pull //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下载服务器代码到本地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/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、在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push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前，需要先执行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pull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，保证本地为最新代码，才能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push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成功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          b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、请大家先在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gitlab.zte.com.cn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用人事在线用户名密码登陆后，添加权限，才能提交代码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783" y="335573"/>
            <a:ext cx="611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主要参考书目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9266" name="Picture 2" descr="http://files.jb51.net/do/uploads/litimg/110321/2254361a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1" y="1175656"/>
            <a:ext cx="2839512" cy="3569261"/>
          </a:xfrm>
          <a:prstGeom prst="rect">
            <a:avLst/>
          </a:prstGeom>
          <a:noFill/>
        </p:spPr>
      </p:pic>
      <p:pic>
        <p:nvPicPr>
          <p:cNvPr id="139268" name="Picture 4" descr="http://img0.imgtn.bdimg.com/it/u=2261313397,151237046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6981" y="1175656"/>
            <a:ext cx="3571694" cy="3571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949" y="-3586"/>
            <a:ext cx="5286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为什么要</a:t>
            </a:r>
            <a:r>
              <a:rPr lang="en-US" altLang="zh-CN" sz="3200" b="1" dirty="0" err="1" smtClean="0">
                <a:solidFill>
                  <a:schemeClr val="accent6">
                    <a:lumMod val="50000"/>
                  </a:schemeClr>
                </a:solidFill>
              </a:rPr>
              <a:t>CleanCode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图片 4" descr="mmexport145991180796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75" y="563770"/>
            <a:ext cx="4286250" cy="3876675"/>
          </a:xfrm>
          <a:prstGeom prst="rect">
            <a:avLst/>
          </a:prstGeom>
        </p:spPr>
      </p:pic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149" y="4322916"/>
            <a:ext cx="5895702" cy="82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1158" y="17417"/>
            <a:ext cx="5445035" cy="483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83811"/>
            <a:ext cx="336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疑问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40" y="1566252"/>
            <a:ext cx="5512527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什么是整洁的代码呢？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8306" name="Picture 2" descr="http://pic.58pic.com/58pic/15/41/23/29m58PICFd9_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215" y="2055214"/>
            <a:ext cx="4044522" cy="2644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9532" y="2"/>
            <a:ext cx="684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</a:rPr>
              <a:t>破窗理论 </a:t>
            </a:r>
            <a:r>
              <a:rPr lang="en-US" altLang="zh-CN" sz="4800" b="1" dirty="0" smtClean="0">
                <a:solidFill>
                  <a:schemeClr val="accent6">
                    <a:lumMod val="50000"/>
                  </a:schemeClr>
                </a:solidFill>
              </a:rPr>
              <a:t>VS </a:t>
            </a: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</a:rPr>
              <a:t>童子军军规</a:t>
            </a:r>
            <a:endParaRPr lang="en-US" altLang="zh-CN" sz="48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 descr="201604070659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049" y="1078411"/>
            <a:ext cx="3809728" cy="3809728"/>
          </a:xfrm>
          <a:prstGeom prst="rect">
            <a:avLst/>
          </a:prstGeom>
        </p:spPr>
      </p:pic>
      <p:pic>
        <p:nvPicPr>
          <p:cNvPr id="51202" name="Picture 2" descr="http://www.pcnlb.com/uploadfile/201501/201501312046053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7652" y="1284226"/>
            <a:ext cx="4698131" cy="3322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5623</TotalTime>
  <Pages>0</Pages>
  <Words>1429</Words>
  <Characters>0</Characters>
  <Application>Microsoft Office PowerPoint</Application>
  <DocSecurity>0</DocSecurity>
  <PresentationFormat>全屏显示(16:9)</PresentationFormat>
  <Lines>0</Lines>
  <Paragraphs>225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60</vt:i4>
      </vt:variant>
    </vt:vector>
  </HeadingPairs>
  <TitlesOfParts>
    <vt:vector size="64" baseType="lpstr">
      <vt:lpstr>ZTE-内部公开-16X9</vt:lpstr>
      <vt:lpstr>目录</vt:lpstr>
      <vt:lpstr>正文</vt:lpstr>
      <vt:lpstr>封底</vt:lpstr>
      <vt:lpstr>Clean Code基础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张凯敏10117906</dc:creator>
  <cp:lastModifiedBy>Windows 用户</cp:lastModifiedBy>
  <cp:revision>510</cp:revision>
  <dcterms:created xsi:type="dcterms:W3CDTF">2015-07-31T08:20:59Z</dcterms:created>
  <dcterms:modified xsi:type="dcterms:W3CDTF">2016-11-15T07:08:05Z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