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6858000" cy="9144000"/>
  <p:embeddedFontLst>
    <p:embeddedFont>
      <p:font typeface="Poppins" panose="00000500000000000000" pitchFamily="2" charset="0"/>
      <p:regular r:id="rId15"/>
    </p:embeddedFont>
    <p:embeddedFont>
      <p:font typeface="Poppins Bold"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2" d="100"/>
          <a:sy n="42" d="100"/>
        </p:scale>
        <p:origin x="996"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22.06.2025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580834" y="8903547"/>
            <a:ext cx="406400" cy="406400"/>
            <a:chOff x="0" y="0"/>
            <a:chExt cx="541866" cy="541866"/>
          </a:xfrm>
        </p:grpSpPr>
        <p:sp>
          <p:nvSpPr>
            <p:cNvPr id="3" name="Freeform 3"/>
            <p:cNvSpPr/>
            <p:nvPr/>
          </p:nvSpPr>
          <p:spPr>
            <a:xfrm>
              <a:off x="0" y="0"/>
              <a:ext cx="541909" cy="541909"/>
            </a:xfrm>
            <a:custGeom>
              <a:avLst/>
              <a:gdLst/>
              <a:ahLst/>
              <a:cxnLst/>
              <a:rect l="l" t="t" r="r" b="b"/>
              <a:pathLst>
                <a:path w="541909" h="541909">
                  <a:moveTo>
                    <a:pt x="0" y="0"/>
                  </a:moveTo>
                  <a:lnTo>
                    <a:pt x="541909" y="0"/>
                  </a:lnTo>
                  <a:lnTo>
                    <a:pt x="541909" y="541909"/>
                  </a:lnTo>
                  <a:lnTo>
                    <a:pt x="0" y="541909"/>
                  </a:lnTo>
                  <a:lnTo>
                    <a:pt x="0" y="0"/>
                  </a:lnTo>
                  <a:close/>
                </a:path>
              </a:pathLst>
            </a:custGeom>
            <a:blipFill>
              <a:blip r:embed="rId3"/>
              <a:stretch>
                <a:fillRect r="7" b="7"/>
              </a:stretch>
            </a:blipFill>
          </p:spPr>
        </p:sp>
      </p:grpSp>
      <p:grpSp>
        <p:nvGrpSpPr>
          <p:cNvPr id="4" name="Group 4"/>
          <p:cNvGrpSpPr>
            <a:grpSpLocks noChangeAspect="1"/>
          </p:cNvGrpSpPr>
          <p:nvPr/>
        </p:nvGrpSpPr>
        <p:grpSpPr>
          <a:xfrm>
            <a:off x="0" y="10634"/>
            <a:ext cx="18288000" cy="10287000"/>
            <a:chOff x="0" y="0"/>
            <a:chExt cx="24384000" cy="13716000"/>
          </a:xfrm>
        </p:grpSpPr>
        <p:sp>
          <p:nvSpPr>
            <p:cNvPr id="5" name="Freeform 5" descr="A purple background with white text and yellow text  AI-generated content may be incorrect."/>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4"/>
              <a:stretch>
                <a:fillRect/>
              </a:stretch>
            </a:blipFill>
          </p:spPr>
        </p:sp>
      </p:grpSp>
      <p:sp>
        <p:nvSpPr>
          <p:cNvPr id="6" name="TextBox 6"/>
          <p:cNvSpPr txBox="1"/>
          <p:nvPr/>
        </p:nvSpPr>
        <p:spPr>
          <a:xfrm>
            <a:off x="1249590" y="8471868"/>
            <a:ext cx="15285750" cy="1487138"/>
          </a:xfrm>
          <a:prstGeom prst="rect">
            <a:avLst/>
          </a:prstGeom>
        </p:spPr>
        <p:txBody>
          <a:bodyPr lIns="0" tIns="0" rIns="0" bIns="0" rtlCol="0" anchor="t">
            <a:spAutoFit/>
          </a:bodyPr>
          <a:lstStyle/>
          <a:p>
            <a:pPr algn="ctr">
              <a:lnSpc>
                <a:spcPts val="10530"/>
              </a:lnSpc>
            </a:pPr>
            <a:r>
              <a:rPr lang="en-US" sz="8775" b="1">
                <a:solidFill>
                  <a:srgbClr val="FFFFFF"/>
                </a:solidFill>
                <a:latin typeface="Poppins Bold"/>
                <a:ea typeface="Poppins Bold"/>
                <a:cs typeface="Poppins Bold"/>
                <a:sym typeface="Poppins Bold"/>
              </a:rPr>
              <a:t>Final Submission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3"/>
              <a:stretch>
                <a:fillRect l="-8" r="-8"/>
              </a:stretch>
            </a:blipFill>
          </p:spPr>
        </p:sp>
      </p:grpSp>
      <p:sp>
        <p:nvSpPr>
          <p:cNvPr id="4" name="TextBox 4"/>
          <p:cNvSpPr txBox="1"/>
          <p:nvPr/>
        </p:nvSpPr>
        <p:spPr>
          <a:xfrm>
            <a:off x="831428" y="1782861"/>
            <a:ext cx="16616866" cy="491173"/>
          </a:xfrm>
          <a:prstGeom prst="rect">
            <a:avLst/>
          </a:prstGeom>
        </p:spPr>
        <p:txBody>
          <a:bodyPr lIns="0" tIns="0" rIns="0" bIns="0" rtlCol="0" anchor="t">
            <a:spAutoFit/>
          </a:bodyPr>
          <a:lstStyle/>
          <a:p>
            <a:pPr algn="l">
              <a:lnSpc>
                <a:spcPts val="3240"/>
              </a:lnSpc>
            </a:pPr>
            <a:r>
              <a:rPr lang="en-US" sz="2700" b="1">
                <a:solidFill>
                  <a:srgbClr val="29261B"/>
                </a:solidFill>
                <a:latin typeface="Poppins Bold"/>
                <a:ea typeface="Poppins Bold"/>
                <a:cs typeface="Poppins Bold"/>
                <a:sym typeface="Poppins Bold"/>
              </a:rPr>
              <a:t>Answer the following questions based on your market research</a:t>
            </a:r>
          </a:p>
        </p:txBody>
      </p:sp>
      <p:grpSp>
        <p:nvGrpSpPr>
          <p:cNvPr id="5" name="Group 5"/>
          <p:cNvGrpSpPr>
            <a:grpSpLocks noChangeAspect="1"/>
          </p:cNvGrpSpPr>
          <p:nvPr/>
        </p:nvGrpSpPr>
        <p:grpSpPr>
          <a:xfrm rot="1080000">
            <a:off x="-854596" y="-149815"/>
            <a:ext cx="2592760" cy="2412066"/>
            <a:chOff x="0" y="0"/>
            <a:chExt cx="3457014" cy="3216088"/>
          </a:xfrm>
        </p:grpSpPr>
        <p:sp>
          <p:nvSpPr>
            <p:cNvPr id="6" name="Freeform 6" descr="A bottle of orange juice  Description automatically generated"/>
            <p:cNvSpPr/>
            <p:nvPr/>
          </p:nvSpPr>
          <p:spPr>
            <a:xfrm>
              <a:off x="0" y="0"/>
              <a:ext cx="3457067" cy="3216148"/>
            </a:xfrm>
            <a:custGeom>
              <a:avLst/>
              <a:gdLst/>
              <a:ahLst/>
              <a:cxnLst/>
              <a:rect l="l" t="t" r="r" b="b"/>
              <a:pathLst>
                <a:path w="3457067" h="3216148">
                  <a:moveTo>
                    <a:pt x="0" y="0"/>
                  </a:moveTo>
                  <a:lnTo>
                    <a:pt x="3457067" y="0"/>
                  </a:lnTo>
                  <a:lnTo>
                    <a:pt x="3457067" y="3216148"/>
                  </a:lnTo>
                  <a:lnTo>
                    <a:pt x="0" y="3216148"/>
                  </a:lnTo>
                  <a:lnTo>
                    <a:pt x="0" y="0"/>
                  </a:lnTo>
                  <a:close/>
                </a:path>
              </a:pathLst>
            </a:custGeom>
            <a:blipFill>
              <a:blip r:embed="rId4"/>
              <a:stretch>
                <a:fillRect r="1" b="-7489"/>
              </a:stretch>
            </a:blipFill>
          </p:spPr>
        </p:sp>
      </p:grpSp>
      <p:grpSp>
        <p:nvGrpSpPr>
          <p:cNvPr id="7" name="Group 7"/>
          <p:cNvGrpSpPr/>
          <p:nvPr/>
        </p:nvGrpSpPr>
        <p:grpSpPr>
          <a:xfrm>
            <a:off x="8587469" y="3645179"/>
            <a:ext cx="8860825" cy="5613121"/>
            <a:chOff x="0" y="0"/>
            <a:chExt cx="10024056" cy="6350000"/>
          </a:xfrm>
        </p:grpSpPr>
        <p:sp>
          <p:nvSpPr>
            <p:cNvPr id="8" name="Freeform 8"/>
            <p:cNvSpPr/>
            <p:nvPr/>
          </p:nvSpPr>
          <p:spPr>
            <a:xfrm>
              <a:off x="0" y="0"/>
              <a:ext cx="10025327" cy="6350000"/>
            </a:xfrm>
            <a:custGeom>
              <a:avLst/>
              <a:gdLst/>
              <a:ahLst/>
              <a:cxnLst/>
              <a:rect l="l" t="t" r="r" b="b"/>
              <a:pathLst>
                <a:path w="10025327" h="6350000">
                  <a:moveTo>
                    <a:pt x="9448675" y="0"/>
                  </a:moveTo>
                  <a:lnTo>
                    <a:pt x="575381" y="0"/>
                  </a:lnTo>
                  <a:cubicBezTo>
                    <a:pt x="256616" y="0"/>
                    <a:pt x="0" y="162560"/>
                    <a:pt x="0" y="364490"/>
                  </a:cubicBezTo>
                  <a:lnTo>
                    <a:pt x="0" y="5986780"/>
                  </a:lnTo>
                  <a:cubicBezTo>
                    <a:pt x="0" y="6187440"/>
                    <a:pt x="256616" y="6350000"/>
                    <a:pt x="575381" y="6350000"/>
                  </a:cubicBezTo>
                  <a:lnTo>
                    <a:pt x="9450681" y="6350000"/>
                  </a:lnTo>
                  <a:cubicBezTo>
                    <a:pt x="9767441" y="6350000"/>
                    <a:pt x="10025327" y="6187440"/>
                    <a:pt x="10025327" y="5985510"/>
                  </a:cubicBezTo>
                  <a:lnTo>
                    <a:pt x="10025327" y="364490"/>
                  </a:lnTo>
                  <a:cubicBezTo>
                    <a:pt x="10024056" y="162560"/>
                    <a:pt x="9767441" y="0"/>
                    <a:pt x="9448675" y="0"/>
                  </a:cubicBezTo>
                  <a:close/>
                </a:path>
              </a:pathLst>
            </a:custGeom>
            <a:blipFill>
              <a:blip r:embed="rId5"/>
              <a:stretch>
                <a:fillRect l="-2689" r="-2689"/>
              </a:stretch>
            </a:blipFill>
          </p:spPr>
        </p:sp>
      </p:grpSp>
      <p:sp>
        <p:nvSpPr>
          <p:cNvPr id="9" name="TextBox 9"/>
          <p:cNvSpPr txBox="1"/>
          <p:nvPr/>
        </p:nvSpPr>
        <p:spPr>
          <a:xfrm>
            <a:off x="3656559" y="697224"/>
            <a:ext cx="10966510" cy="662281"/>
          </a:xfrm>
          <a:prstGeom prst="rect">
            <a:avLst/>
          </a:prstGeom>
        </p:spPr>
        <p:txBody>
          <a:bodyPr lIns="0" tIns="0" rIns="0" bIns="0" rtlCol="0" anchor="t">
            <a:spAutoFit/>
          </a:bodyPr>
          <a:lstStyle/>
          <a:p>
            <a:pPr algn="ctr">
              <a:lnSpc>
                <a:spcPts val="4500"/>
              </a:lnSpc>
            </a:pPr>
            <a:r>
              <a:rPr lang="en-US" sz="3750" b="1">
                <a:solidFill>
                  <a:srgbClr val="29261B"/>
                </a:solidFill>
                <a:latin typeface="Poppins Bold"/>
                <a:ea typeface="Poppins Bold"/>
                <a:cs typeface="Poppins Bold"/>
                <a:sym typeface="Poppins Bold"/>
              </a:rPr>
              <a:t>Observations and Insights</a:t>
            </a:r>
          </a:p>
        </p:txBody>
      </p:sp>
      <p:sp>
        <p:nvSpPr>
          <p:cNvPr id="10" name="TextBox 10"/>
          <p:cNvSpPr txBox="1"/>
          <p:nvPr/>
        </p:nvSpPr>
        <p:spPr>
          <a:xfrm>
            <a:off x="831427" y="2575252"/>
            <a:ext cx="15066675" cy="847725"/>
          </a:xfrm>
          <a:prstGeom prst="rect">
            <a:avLst/>
          </a:prstGeom>
        </p:spPr>
        <p:txBody>
          <a:bodyPr lIns="0" tIns="0" rIns="0" bIns="0" rtlCol="0" anchor="t">
            <a:spAutoFit/>
          </a:bodyPr>
          <a:lstStyle/>
          <a:p>
            <a:pPr algn="l">
              <a:lnSpc>
                <a:spcPts val="3240"/>
              </a:lnSpc>
            </a:pPr>
            <a:r>
              <a:rPr lang="en-US" sz="2700">
                <a:solidFill>
                  <a:srgbClr val="000000"/>
                </a:solidFill>
                <a:latin typeface="Poppins"/>
                <a:ea typeface="Poppins"/>
                <a:cs typeface="Poppins"/>
                <a:sym typeface="Poppins"/>
              </a:rPr>
              <a:t>Out of the store you visited, how many stores had a rack? Give the total number of store you visited also.</a:t>
            </a:r>
          </a:p>
        </p:txBody>
      </p:sp>
      <p:sp>
        <p:nvSpPr>
          <p:cNvPr id="11" name="TextBox 11"/>
          <p:cNvSpPr txBox="1"/>
          <p:nvPr/>
        </p:nvSpPr>
        <p:spPr>
          <a:xfrm>
            <a:off x="831427" y="3727777"/>
            <a:ext cx="7042775" cy="4533900"/>
          </a:xfrm>
          <a:prstGeom prst="rect">
            <a:avLst/>
          </a:prstGeom>
        </p:spPr>
        <p:txBody>
          <a:bodyPr lIns="0" tIns="0" rIns="0" bIns="0" rtlCol="0" anchor="t">
            <a:spAutoFit/>
          </a:bodyPr>
          <a:lstStyle/>
          <a:p>
            <a:pPr algn="l">
              <a:lnSpc>
                <a:spcPts val="3240"/>
              </a:lnSpc>
            </a:pPr>
            <a:r>
              <a:rPr lang="en-US" sz="2700">
                <a:solidFill>
                  <a:srgbClr val="000000"/>
                </a:solidFill>
                <a:latin typeface="Poppins"/>
                <a:ea typeface="Poppins"/>
                <a:cs typeface="Poppins"/>
                <a:sym typeface="Poppins"/>
              </a:rPr>
              <a:t>Ans.</a:t>
            </a:r>
            <a:r>
              <a:rPr lang="en-US" sz="2700" b="1">
                <a:solidFill>
                  <a:srgbClr val="000000"/>
                </a:solidFill>
                <a:latin typeface="Poppins Bold"/>
                <a:ea typeface="Poppins Bold"/>
                <a:cs typeface="Poppins Bold"/>
                <a:sym typeface="Poppins Bold"/>
              </a:rPr>
              <a:t> Analysis from Column chart and table</a:t>
            </a:r>
          </a:p>
          <a:p>
            <a:pPr algn="l">
              <a:lnSpc>
                <a:spcPts val="3240"/>
              </a:lnSpc>
            </a:pPr>
            <a:r>
              <a:rPr lang="en-US" sz="2700">
                <a:solidFill>
                  <a:srgbClr val="000000"/>
                </a:solidFill>
                <a:latin typeface="Poppins"/>
                <a:ea typeface="Poppins"/>
                <a:cs typeface="Poppins"/>
                <a:sym typeface="Poppins"/>
              </a:rPr>
              <a:t>This column chart visually summarizes PepsiCo's rack presence. The height of each column shows the number of stores: 13 stores had a PepsiCo rack, while 12 did not. This highlights that roughly half of the surveyed stores are currently unequipped with a dedicated PepsiCo display, indicating potential for growth.</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3"/>
              <a:stretch>
                <a:fillRect l="-8" r="-8"/>
              </a:stretch>
            </a:blipFill>
          </p:spPr>
        </p:sp>
      </p:grpSp>
      <p:sp>
        <p:nvSpPr>
          <p:cNvPr id="4" name="TextBox 4"/>
          <p:cNvSpPr txBox="1"/>
          <p:nvPr/>
        </p:nvSpPr>
        <p:spPr>
          <a:xfrm>
            <a:off x="3656559" y="697224"/>
            <a:ext cx="10966510" cy="662281"/>
          </a:xfrm>
          <a:prstGeom prst="rect">
            <a:avLst/>
          </a:prstGeom>
        </p:spPr>
        <p:txBody>
          <a:bodyPr lIns="0" tIns="0" rIns="0" bIns="0" rtlCol="0" anchor="t">
            <a:spAutoFit/>
          </a:bodyPr>
          <a:lstStyle/>
          <a:p>
            <a:pPr algn="ctr">
              <a:lnSpc>
                <a:spcPts val="4500"/>
              </a:lnSpc>
            </a:pPr>
            <a:r>
              <a:rPr lang="en-US" sz="3750" b="1">
                <a:solidFill>
                  <a:srgbClr val="29261B"/>
                </a:solidFill>
                <a:latin typeface="Poppins Bold"/>
                <a:ea typeface="Poppins Bold"/>
                <a:cs typeface="Poppins Bold"/>
                <a:sym typeface="Poppins Bold"/>
              </a:rPr>
              <a:t>Observations and Insights</a:t>
            </a:r>
          </a:p>
        </p:txBody>
      </p:sp>
      <p:sp>
        <p:nvSpPr>
          <p:cNvPr id="5" name="TextBox 5"/>
          <p:cNvSpPr txBox="1"/>
          <p:nvPr/>
        </p:nvSpPr>
        <p:spPr>
          <a:xfrm>
            <a:off x="831428" y="1782861"/>
            <a:ext cx="16616866" cy="491173"/>
          </a:xfrm>
          <a:prstGeom prst="rect">
            <a:avLst/>
          </a:prstGeom>
        </p:spPr>
        <p:txBody>
          <a:bodyPr lIns="0" tIns="0" rIns="0" bIns="0" rtlCol="0" anchor="t">
            <a:spAutoFit/>
          </a:bodyPr>
          <a:lstStyle/>
          <a:p>
            <a:pPr algn="l">
              <a:lnSpc>
                <a:spcPts val="3240"/>
              </a:lnSpc>
            </a:pPr>
            <a:r>
              <a:rPr lang="en-US" sz="2700" b="1">
                <a:solidFill>
                  <a:srgbClr val="29261B"/>
                </a:solidFill>
                <a:latin typeface="Poppins Bold"/>
                <a:ea typeface="Poppins Bold"/>
                <a:cs typeface="Poppins Bold"/>
                <a:sym typeface="Poppins Bold"/>
              </a:rPr>
              <a:t>Answer the following questions based on your market research</a:t>
            </a:r>
          </a:p>
        </p:txBody>
      </p:sp>
      <p:grpSp>
        <p:nvGrpSpPr>
          <p:cNvPr id="6" name="Group 6"/>
          <p:cNvGrpSpPr>
            <a:grpSpLocks noChangeAspect="1"/>
          </p:cNvGrpSpPr>
          <p:nvPr/>
        </p:nvGrpSpPr>
        <p:grpSpPr>
          <a:xfrm rot="-1860000">
            <a:off x="16154681" y="7807416"/>
            <a:ext cx="1763247" cy="1897716"/>
            <a:chOff x="0" y="0"/>
            <a:chExt cx="2350996" cy="2530288"/>
          </a:xfrm>
        </p:grpSpPr>
        <p:sp>
          <p:nvSpPr>
            <p:cNvPr id="7" name="Freeform 7" descr="A red bag of chips  Description automatically generated"/>
            <p:cNvSpPr/>
            <p:nvPr/>
          </p:nvSpPr>
          <p:spPr>
            <a:xfrm>
              <a:off x="0" y="0"/>
              <a:ext cx="2351024" cy="2530348"/>
            </a:xfrm>
            <a:custGeom>
              <a:avLst/>
              <a:gdLst/>
              <a:ahLst/>
              <a:cxnLst/>
              <a:rect l="l" t="t" r="r" b="b"/>
              <a:pathLst>
                <a:path w="2351024" h="2530348">
                  <a:moveTo>
                    <a:pt x="0" y="0"/>
                  </a:moveTo>
                  <a:lnTo>
                    <a:pt x="2351024" y="0"/>
                  </a:lnTo>
                  <a:lnTo>
                    <a:pt x="2351024" y="2530348"/>
                  </a:lnTo>
                  <a:lnTo>
                    <a:pt x="0" y="2530348"/>
                  </a:lnTo>
                  <a:lnTo>
                    <a:pt x="0" y="0"/>
                  </a:lnTo>
                  <a:close/>
                </a:path>
              </a:pathLst>
            </a:custGeom>
            <a:blipFill>
              <a:blip r:embed="rId4"/>
              <a:stretch>
                <a:fillRect r="-7624" b="2"/>
              </a:stretch>
            </a:blipFill>
          </p:spPr>
        </p:sp>
      </p:grpSp>
      <p:grpSp>
        <p:nvGrpSpPr>
          <p:cNvPr id="8" name="Group 8"/>
          <p:cNvGrpSpPr>
            <a:grpSpLocks noChangeAspect="1"/>
          </p:cNvGrpSpPr>
          <p:nvPr/>
        </p:nvGrpSpPr>
        <p:grpSpPr>
          <a:xfrm rot="1080000">
            <a:off x="-854596" y="-149815"/>
            <a:ext cx="2592760" cy="2412066"/>
            <a:chOff x="0" y="0"/>
            <a:chExt cx="3457014" cy="3216088"/>
          </a:xfrm>
        </p:grpSpPr>
        <p:sp>
          <p:nvSpPr>
            <p:cNvPr id="9" name="Freeform 9" descr="A bottle of orange juice  Description automatically generated"/>
            <p:cNvSpPr/>
            <p:nvPr/>
          </p:nvSpPr>
          <p:spPr>
            <a:xfrm>
              <a:off x="0" y="0"/>
              <a:ext cx="3457067" cy="3216148"/>
            </a:xfrm>
            <a:custGeom>
              <a:avLst/>
              <a:gdLst/>
              <a:ahLst/>
              <a:cxnLst/>
              <a:rect l="l" t="t" r="r" b="b"/>
              <a:pathLst>
                <a:path w="3457067" h="3216148">
                  <a:moveTo>
                    <a:pt x="0" y="0"/>
                  </a:moveTo>
                  <a:lnTo>
                    <a:pt x="3457067" y="0"/>
                  </a:lnTo>
                  <a:lnTo>
                    <a:pt x="3457067" y="3216148"/>
                  </a:lnTo>
                  <a:lnTo>
                    <a:pt x="0" y="3216148"/>
                  </a:lnTo>
                  <a:lnTo>
                    <a:pt x="0" y="0"/>
                  </a:lnTo>
                  <a:close/>
                </a:path>
              </a:pathLst>
            </a:custGeom>
            <a:blipFill>
              <a:blip r:embed="rId5"/>
              <a:stretch>
                <a:fillRect r="1" b="-7489"/>
              </a:stretch>
            </a:blipFill>
          </p:spPr>
        </p:sp>
      </p:grpSp>
      <p:sp>
        <p:nvSpPr>
          <p:cNvPr id="10" name="TextBox 10"/>
          <p:cNvSpPr txBox="1"/>
          <p:nvPr/>
        </p:nvSpPr>
        <p:spPr>
          <a:xfrm>
            <a:off x="831427" y="2575252"/>
            <a:ext cx="15066675" cy="847725"/>
          </a:xfrm>
          <a:prstGeom prst="rect">
            <a:avLst/>
          </a:prstGeom>
        </p:spPr>
        <p:txBody>
          <a:bodyPr lIns="0" tIns="0" rIns="0" bIns="0" rtlCol="0" anchor="t">
            <a:spAutoFit/>
          </a:bodyPr>
          <a:lstStyle/>
          <a:p>
            <a:pPr algn="l">
              <a:lnSpc>
                <a:spcPts val="3240"/>
              </a:lnSpc>
            </a:pPr>
            <a:r>
              <a:rPr lang="en-US" sz="2700">
                <a:solidFill>
                  <a:srgbClr val="000000"/>
                </a:solidFill>
                <a:latin typeface="Poppins"/>
                <a:ea typeface="Poppins"/>
                <a:cs typeface="Poppins"/>
                <a:sym typeface="Poppins"/>
              </a:rPr>
              <a:t>What is your one recommendation to PepsiCo to increase further presence in the outlets where we were not present?</a:t>
            </a:r>
          </a:p>
        </p:txBody>
      </p:sp>
      <p:sp>
        <p:nvSpPr>
          <p:cNvPr id="11" name="TextBox 11"/>
          <p:cNvSpPr txBox="1"/>
          <p:nvPr/>
        </p:nvSpPr>
        <p:spPr>
          <a:xfrm>
            <a:off x="831427" y="3727777"/>
            <a:ext cx="15066675" cy="3305175"/>
          </a:xfrm>
          <a:prstGeom prst="rect">
            <a:avLst/>
          </a:prstGeom>
        </p:spPr>
        <p:txBody>
          <a:bodyPr lIns="0" tIns="0" rIns="0" bIns="0" rtlCol="0" anchor="t">
            <a:spAutoFit/>
          </a:bodyPr>
          <a:lstStyle/>
          <a:p>
            <a:pPr algn="l">
              <a:lnSpc>
                <a:spcPts val="3240"/>
              </a:lnSpc>
            </a:pPr>
            <a:r>
              <a:rPr lang="en-US" sz="2700">
                <a:solidFill>
                  <a:srgbClr val="000000"/>
                </a:solidFill>
                <a:latin typeface="Poppins"/>
                <a:ea typeface="Poppins"/>
                <a:cs typeface="Poppins"/>
                <a:sym typeface="Poppins"/>
              </a:rPr>
              <a:t>Ans. </a:t>
            </a:r>
          </a:p>
          <a:p>
            <a:pPr algn="l">
              <a:lnSpc>
                <a:spcPts val="3240"/>
              </a:lnSpc>
            </a:pPr>
            <a:r>
              <a:rPr lang="en-US" sz="2700" b="1">
                <a:solidFill>
                  <a:srgbClr val="000000"/>
                </a:solidFill>
                <a:latin typeface="Poppins Bold"/>
                <a:ea typeface="Poppins Bold"/>
                <a:cs typeface="Poppins Bold"/>
                <a:sym typeface="Poppins Bold"/>
              </a:rPr>
              <a:t>My Key Recommendation:</a:t>
            </a:r>
          </a:p>
          <a:p>
            <a:pPr algn="l">
              <a:lnSpc>
                <a:spcPts val="3240"/>
              </a:lnSpc>
            </a:pPr>
            <a:r>
              <a:rPr lang="en-US" sz="2700">
                <a:solidFill>
                  <a:srgbClr val="000000"/>
                </a:solidFill>
                <a:latin typeface="Poppins"/>
                <a:ea typeface="Poppins"/>
                <a:cs typeface="Poppins"/>
                <a:sym typeface="Poppins"/>
              </a:rPr>
              <a:t>PepsiCo should conduct a targeted follow-up at the 12 stores without racks to identify precise display space.</a:t>
            </a:r>
          </a:p>
          <a:p>
            <a:pPr algn="l">
              <a:lnSpc>
                <a:spcPts val="3240"/>
              </a:lnSpc>
            </a:pPr>
            <a:r>
              <a:rPr lang="en-US" sz="2700" b="1">
                <a:solidFill>
                  <a:srgbClr val="000000"/>
                </a:solidFill>
                <a:latin typeface="Poppins Bold"/>
                <a:ea typeface="Poppins Bold"/>
                <a:cs typeface="Poppins Bold"/>
                <a:sym typeface="Poppins Bold"/>
              </a:rPr>
              <a:t>Why This Recommendation?</a:t>
            </a:r>
          </a:p>
          <a:p>
            <a:pPr algn="l">
              <a:lnSpc>
                <a:spcPts val="3240"/>
              </a:lnSpc>
            </a:pPr>
            <a:r>
              <a:rPr lang="en-US" sz="2700">
                <a:solidFill>
                  <a:srgbClr val="000000"/>
                </a:solidFill>
                <a:latin typeface="Poppins"/>
                <a:ea typeface="Poppins"/>
                <a:cs typeface="Poppins"/>
                <a:sym typeface="Poppins"/>
              </a:rPr>
              <a:t>My data for 11 of these stores lacked space details. Knowing exact availability is crucial for strategic rack placement and efficient market expansion.</a:t>
            </a:r>
          </a:p>
          <a:p>
            <a:pPr algn="l">
              <a:lnSpc>
                <a:spcPts val="3240"/>
              </a:lnSpc>
            </a:pPr>
            <a:endParaRPr lang="en-US" sz="2700">
              <a:solidFill>
                <a:srgbClr val="000000"/>
              </a:solidFill>
              <a:latin typeface="Poppins"/>
              <a:ea typeface="Poppins"/>
              <a:cs typeface="Poppins"/>
              <a:sym typeface="Poppin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0" y="0"/>
            <a:ext cx="18288000" cy="10287000"/>
            <a:chOff x="0" y="0"/>
            <a:chExt cx="24384000" cy="13716000"/>
          </a:xfrm>
        </p:grpSpPr>
        <p:sp>
          <p:nvSpPr>
            <p:cNvPr id="3" name="Freeform 3" descr="A white background with purple arrows  AI-generated content may be incorrect."/>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3"/>
              <a:stretch>
                <a:fillRect/>
              </a:stretch>
            </a:blipFill>
          </p:spPr>
        </p:sp>
      </p:grpSp>
      <p:sp>
        <p:nvSpPr>
          <p:cNvPr id="4" name="TextBox 4"/>
          <p:cNvSpPr txBox="1"/>
          <p:nvPr/>
        </p:nvSpPr>
        <p:spPr>
          <a:xfrm>
            <a:off x="2925020" y="4637153"/>
            <a:ext cx="12192357" cy="809625"/>
          </a:xfrm>
          <a:prstGeom prst="rect">
            <a:avLst/>
          </a:prstGeom>
        </p:spPr>
        <p:txBody>
          <a:bodyPr lIns="0" tIns="0" rIns="0" bIns="0" rtlCol="0" anchor="t">
            <a:spAutoFit/>
          </a:bodyPr>
          <a:lstStyle/>
          <a:p>
            <a:pPr algn="ctr">
              <a:lnSpc>
                <a:spcPts val="6000"/>
              </a:lnSpc>
            </a:pPr>
            <a:r>
              <a:rPr lang="en-US" sz="5000" b="1">
                <a:solidFill>
                  <a:srgbClr val="29261B"/>
                </a:solidFill>
                <a:latin typeface="Poppins Bold"/>
                <a:ea typeface="Poppins Bold"/>
                <a:cs typeface="Poppins Bold"/>
                <a:sym typeface="Poppins Bold"/>
              </a:rPr>
              <a:t>THANK YOU !</a:t>
            </a:r>
          </a:p>
        </p:txBody>
      </p:sp>
      <p:grpSp>
        <p:nvGrpSpPr>
          <p:cNvPr id="5" name="Group 5"/>
          <p:cNvGrpSpPr>
            <a:grpSpLocks noChangeAspect="1"/>
          </p:cNvGrpSpPr>
          <p:nvPr/>
        </p:nvGrpSpPr>
        <p:grpSpPr>
          <a:xfrm rot="2820000">
            <a:off x="61101" y="8326676"/>
            <a:ext cx="1794342" cy="1796863"/>
            <a:chOff x="0" y="0"/>
            <a:chExt cx="2392456" cy="2395818"/>
          </a:xfrm>
        </p:grpSpPr>
        <p:sp>
          <p:nvSpPr>
            <p:cNvPr id="6" name="Freeform 6" descr="A blue can of soda  Description automatically generated"/>
            <p:cNvSpPr/>
            <p:nvPr/>
          </p:nvSpPr>
          <p:spPr>
            <a:xfrm>
              <a:off x="0" y="0"/>
              <a:ext cx="2392426" cy="2395855"/>
            </a:xfrm>
            <a:custGeom>
              <a:avLst/>
              <a:gdLst/>
              <a:ahLst/>
              <a:cxnLst/>
              <a:rect l="l" t="t" r="r" b="b"/>
              <a:pathLst>
                <a:path w="2392426" h="2395855">
                  <a:moveTo>
                    <a:pt x="0" y="0"/>
                  </a:moveTo>
                  <a:lnTo>
                    <a:pt x="2392426" y="0"/>
                  </a:lnTo>
                  <a:lnTo>
                    <a:pt x="2392426" y="2395855"/>
                  </a:lnTo>
                  <a:lnTo>
                    <a:pt x="0" y="2395855"/>
                  </a:lnTo>
                  <a:lnTo>
                    <a:pt x="0" y="0"/>
                  </a:lnTo>
                  <a:close/>
                </a:path>
              </a:pathLst>
            </a:custGeom>
            <a:blipFill>
              <a:blip r:embed="rId4"/>
              <a:stretch>
                <a:fillRect r="-141" b="1"/>
              </a:stretch>
            </a:blipFill>
          </p:spPr>
        </p:sp>
      </p:grpSp>
      <p:grpSp>
        <p:nvGrpSpPr>
          <p:cNvPr id="7" name="Group 7"/>
          <p:cNvGrpSpPr>
            <a:grpSpLocks noChangeAspect="1"/>
          </p:cNvGrpSpPr>
          <p:nvPr/>
        </p:nvGrpSpPr>
        <p:grpSpPr>
          <a:xfrm rot="-1140000">
            <a:off x="16316324" y="1428461"/>
            <a:ext cx="1428752" cy="1941420"/>
            <a:chOff x="0" y="0"/>
            <a:chExt cx="1905002" cy="2588560"/>
          </a:xfrm>
        </p:grpSpPr>
        <p:sp>
          <p:nvSpPr>
            <p:cNvPr id="8" name="Freeform 8" descr="A bag of food on a black background  Description automatically generated"/>
            <p:cNvSpPr/>
            <p:nvPr/>
          </p:nvSpPr>
          <p:spPr>
            <a:xfrm>
              <a:off x="0" y="0"/>
              <a:ext cx="1905000" cy="2588514"/>
            </a:xfrm>
            <a:custGeom>
              <a:avLst/>
              <a:gdLst/>
              <a:ahLst/>
              <a:cxnLst/>
              <a:rect l="l" t="t" r="r" b="b"/>
              <a:pathLst>
                <a:path w="1905000" h="2588514">
                  <a:moveTo>
                    <a:pt x="0" y="0"/>
                  </a:moveTo>
                  <a:lnTo>
                    <a:pt x="1905000" y="0"/>
                  </a:lnTo>
                  <a:lnTo>
                    <a:pt x="1905000" y="2588514"/>
                  </a:lnTo>
                  <a:lnTo>
                    <a:pt x="0" y="2588514"/>
                  </a:lnTo>
                  <a:lnTo>
                    <a:pt x="0" y="0"/>
                  </a:lnTo>
                  <a:close/>
                </a:path>
              </a:pathLst>
            </a:custGeom>
            <a:blipFill>
              <a:blip r:embed="rId5"/>
              <a:stretch>
                <a:fillRect b="-20"/>
              </a:stretch>
            </a:blipFill>
          </p:spPr>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4186" y="-3280"/>
            <a:ext cx="18288000" cy="10287000"/>
            <a:chOff x="0" y="0"/>
            <a:chExt cx="24384000" cy="13716000"/>
          </a:xfrm>
        </p:grpSpPr>
        <p:sp>
          <p:nvSpPr>
            <p:cNvPr id="3" name="Freeform 3" descr="A white background with purple arrows  AI-generated content may be incorrect."/>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3"/>
              <a:stretch>
                <a:fillRect/>
              </a:stretch>
            </a:blipFill>
          </p:spPr>
        </p:sp>
      </p:grpSp>
      <p:sp>
        <p:nvSpPr>
          <p:cNvPr id="4" name="TextBox 4"/>
          <p:cNvSpPr txBox="1"/>
          <p:nvPr/>
        </p:nvSpPr>
        <p:spPr>
          <a:xfrm>
            <a:off x="3656559" y="697224"/>
            <a:ext cx="10966510" cy="662281"/>
          </a:xfrm>
          <a:prstGeom prst="rect">
            <a:avLst/>
          </a:prstGeom>
        </p:spPr>
        <p:txBody>
          <a:bodyPr lIns="0" tIns="0" rIns="0" bIns="0" rtlCol="0" anchor="t">
            <a:spAutoFit/>
          </a:bodyPr>
          <a:lstStyle/>
          <a:p>
            <a:pPr algn="ctr">
              <a:lnSpc>
                <a:spcPts val="4500"/>
              </a:lnSpc>
            </a:pPr>
            <a:r>
              <a:rPr lang="en-US" sz="3750" b="1">
                <a:solidFill>
                  <a:srgbClr val="29261B"/>
                </a:solidFill>
                <a:latin typeface="Poppins Bold"/>
                <a:ea typeface="Poppins Bold"/>
                <a:cs typeface="Poppins Bold"/>
                <a:sym typeface="Poppins Bold"/>
              </a:rPr>
              <a:t>Introduction</a:t>
            </a:r>
          </a:p>
        </p:txBody>
      </p:sp>
      <p:sp>
        <p:nvSpPr>
          <p:cNvPr id="5" name="TextBox 5"/>
          <p:cNvSpPr txBox="1"/>
          <p:nvPr/>
        </p:nvSpPr>
        <p:spPr>
          <a:xfrm>
            <a:off x="832676" y="1821870"/>
            <a:ext cx="1711942" cy="485775"/>
          </a:xfrm>
          <a:prstGeom prst="rect">
            <a:avLst/>
          </a:prstGeom>
        </p:spPr>
        <p:txBody>
          <a:bodyPr lIns="0" tIns="0" rIns="0" bIns="0" rtlCol="0" anchor="t">
            <a:spAutoFit/>
          </a:bodyPr>
          <a:lstStyle/>
          <a:p>
            <a:pPr algn="just">
              <a:lnSpc>
                <a:spcPts val="3600"/>
              </a:lnSpc>
            </a:pPr>
            <a:r>
              <a:rPr lang="en-US" sz="3000" b="1">
                <a:solidFill>
                  <a:srgbClr val="29261B"/>
                </a:solidFill>
                <a:latin typeface="Poppins Bold"/>
                <a:ea typeface="Poppins Bold"/>
                <a:cs typeface="Poppins Bold"/>
                <a:sym typeface="Poppins Bold"/>
              </a:rPr>
              <a:t>Name: </a:t>
            </a:r>
          </a:p>
        </p:txBody>
      </p:sp>
      <p:sp>
        <p:nvSpPr>
          <p:cNvPr id="6" name="TextBox 6"/>
          <p:cNvSpPr txBox="1"/>
          <p:nvPr/>
        </p:nvSpPr>
        <p:spPr>
          <a:xfrm>
            <a:off x="832676" y="5344266"/>
            <a:ext cx="16465518" cy="491173"/>
          </a:xfrm>
          <a:prstGeom prst="rect">
            <a:avLst/>
          </a:prstGeom>
        </p:spPr>
        <p:txBody>
          <a:bodyPr lIns="0" tIns="0" rIns="0" bIns="0" rtlCol="0" anchor="t">
            <a:spAutoFit/>
          </a:bodyPr>
          <a:lstStyle/>
          <a:p>
            <a:pPr algn="l">
              <a:lnSpc>
                <a:spcPts val="3240"/>
              </a:lnSpc>
            </a:pPr>
            <a:r>
              <a:rPr lang="en-US" sz="2700" b="1">
                <a:solidFill>
                  <a:srgbClr val="29261B"/>
                </a:solidFill>
                <a:latin typeface="Poppins Bold"/>
                <a:ea typeface="Poppins Bold"/>
                <a:cs typeface="Poppins Bold"/>
                <a:sym typeface="Poppins Bold"/>
              </a:rPr>
              <a:t>How many shops/ retail outlets did you visit in total?</a:t>
            </a:r>
          </a:p>
        </p:txBody>
      </p:sp>
      <p:grpSp>
        <p:nvGrpSpPr>
          <p:cNvPr id="7" name="Group 7"/>
          <p:cNvGrpSpPr>
            <a:grpSpLocks noChangeAspect="1"/>
          </p:cNvGrpSpPr>
          <p:nvPr/>
        </p:nvGrpSpPr>
        <p:grpSpPr>
          <a:xfrm rot="2820000">
            <a:off x="61101" y="8326676"/>
            <a:ext cx="1794342" cy="1796863"/>
            <a:chOff x="0" y="0"/>
            <a:chExt cx="2392456" cy="2395818"/>
          </a:xfrm>
        </p:grpSpPr>
        <p:sp>
          <p:nvSpPr>
            <p:cNvPr id="8" name="Freeform 8" descr="A blue can of soda  Description automatically generated"/>
            <p:cNvSpPr/>
            <p:nvPr/>
          </p:nvSpPr>
          <p:spPr>
            <a:xfrm>
              <a:off x="0" y="0"/>
              <a:ext cx="2392426" cy="2395855"/>
            </a:xfrm>
            <a:custGeom>
              <a:avLst/>
              <a:gdLst/>
              <a:ahLst/>
              <a:cxnLst/>
              <a:rect l="l" t="t" r="r" b="b"/>
              <a:pathLst>
                <a:path w="2392426" h="2395855">
                  <a:moveTo>
                    <a:pt x="0" y="0"/>
                  </a:moveTo>
                  <a:lnTo>
                    <a:pt x="2392426" y="0"/>
                  </a:lnTo>
                  <a:lnTo>
                    <a:pt x="2392426" y="2395855"/>
                  </a:lnTo>
                  <a:lnTo>
                    <a:pt x="0" y="2395855"/>
                  </a:lnTo>
                  <a:lnTo>
                    <a:pt x="0" y="0"/>
                  </a:lnTo>
                  <a:close/>
                </a:path>
              </a:pathLst>
            </a:custGeom>
            <a:blipFill>
              <a:blip r:embed="rId4"/>
              <a:stretch>
                <a:fillRect r="-141" b="1"/>
              </a:stretch>
            </a:blipFill>
          </p:spPr>
        </p:sp>
      </p:grpSp>
      <p:grpSp>
        <p:nvGrpSpPr>
          <p:cNvPr id="9" name="Group 9"/>
          <p:cNvGrpSpPr>
            <a:grpSpLocks noChangeAspect="1"/>
          </p:cNvGrpSpPr>
          <p:nvPr/>
        </p:nvGrpSpPr>
        <p:grpSpPr>
          <a:xfrm rot="-1140000">
            <a:off x="16316324" y="1428461"/>
            <a:ext cx="1428752" cy="1941420"/>
            <a:chOff x="0" y="0"/>
            <a:chExt cx="1905002" cy="2588560"/>
          </a:xfrm>
        </p:grpSpPr>
        <p:sp>
          <p:nvSpPr>
            <p:cNvPr id="10" name="Freeform 10" descr="A bag of food on a black background  Description automatically generated"/>
            <p:cNvSpPr/>
            <p:nvPr/>
          </p:nvSpPr>
          <p:spPr>
            <a:xfrm>
              <a:off x="0" y="0"/>
              <a:ext cx="1905000" cy="2588514"/>
            </a:xfrm>
            <a:custGeom>
              <a:avLst/>
              <a:gdLst/>
              <a:ahLst/>
              <a:cxnLst/>
              <a:rect l="l" t="t" r="r" b="b"/>
              <a:pathLst>
                <a:path w="1905000" h="2588514">
                  <a:moveTo>
                    <a:pt x="0" y="0"/>
                  </a:moveTo>
                  <a:lnTo>
                    <a:pt x="1905000" y="0"/>
                  </a:lnTo>
                  <a:lnTo>
                    <a:pt x="1905000" y="2588514"/>
                  </a:lnTo>
                  <a:lnTo>
                    <a:pt x="0" y="2588514"/>
                  </a:lnTo>
                  <a:lnTo>
                    <a:pt x="0" y="0"/>
                  </a:lnTo>
                  <a:close/>
                </a:path>
              </a:pathLst>
            </a:custGeom>
            <a:blipFill>
              <a:blip r:embed="rId5"/>
              <a:stretch>
                <a:fillRect b="-20"/>
              </a:stretch>
            </a:blipFill>
          </p:spPr>
        </p:sp>
      </p:grpSp>
      <p:sp>
        <p:nvSpPr>
          <p:cNvPr id="11" name="TextBox 11"/>
          <p:cNvSpPr txBox="1"/>
          <p:nvPr/>
        </p:nvSpPr>
        <p:spPr>
          <a:xfrm>
            <a:off x="824946" y="2760879"/>
            <a:ext cx="1678573" cy="491173"/>
          </a:xfrm>
          <a:prstGeom prst="rect">
            <a:avLst/>
          </a:prstGeom>
        </p:spPr>
        <p:txBody>
          <a:bodyPr lIns="0" tIns="0" rIns="0" bIns="0" rtlCol="0" anchor="t">
            <a:spAutoFit/>
          </a:bodyPr>
          <a:lstStyle/>
          <a:p>
            <a:pPr algn="l">
              <a:lnSpc>
                <a:spcPts val="3240"/>
              </a:lnSpc>
            </a:pPr>
            <a:r>
              <a:rPr lang="en-US" sz="2700" b="1">
                <a:solidFill>
                  <a:srgbClr val="29261B"/>
                </a:solidFill>
                <a:latin typeface="Poppins Bold"/>
                <a:ea typeface="Poppins Bold"/>
                <a:cs typeface="Poppins Bold"/>
                <a:sym typeface="Poppins Bold"/>
              </a:rPr>
              <a:t>College:</a:t>
            </a:r>
          </a:p>
        </p:txBody>
      </p:sp>
      <p:sp>
        <p:nvSpPr>
          <p:cNvPr id="12" name="TextBox 12"/>
          <p:cNvSpPr txBox="1"/>
          <p:nvPr/>
        </p:nvSpPr>
        <p:spPr>
          <a:xfrm>
            <a:off x="858768" y="3618357"/>
            <a:ext cx="1610929" cy="491173"/>
          </a:xfrm>
          <a:prstGeom prst="rect">
            <a:avLst/>
          </a:prstGeom>
        </p:spPr>
        <p:txBody>
          <a:bodyPr lIns="0" tIns="0" rIns="0" bIns="0" rtlCol="0" anchor="t">
            <a:spAutoFit/>
          </a:bodyPr>
          <a:lstStyle/>
          <a:p>
            <a:pPr algn="l">
              <a:lnSpc>
                <a:spcPts val="3240"/>
              </a:lnSpc>
            </a:pPr>
            <a:r>
              <a:rPr lang="en-US" sz="2700" b="1">
                <a:solidFill>
                  <a:srgbClr val="29261B"/>
                </a:solidFill>
                <a:latin typeface="Poppins Bold"/>
                <a:ea typeface="Poppins Bold"/>
                <a:cs typeface="Poppins Bold"/>
                <a:sym typeface="Poppins Bold"/>
              </a:rPr>
              <a:t>City:</a:t>
            </a:r>
          </a:p>
        </p:txBody>
      </p:sp>
      <p:sp>
        <p:nvSpPr>
          <p:cNvPr id="13" name="TextBox 13"/>
          <p:cNvSpPr txBox="1"/>
          <p:nvPr/>
        </p:nvSpPr>
        <p:spPr>
          <a:xfrm>
            <a:off x="824946" y="4475835"/>
            <a:ext cx="1719672" cy="491173"/>
          </a:xfrm>
          <a:prstGeom prst="rect">
            <a:avLst/>
          </a:prstGeom>
        </p:spPr>
        <p:txBody>
          <a:bodyPr lIns="0" tIns="0" rIns="0" bIns="0" rtlCol="0" anchor="t">
            <a:spAutoFit/>
          </a:bodyPr>
          <a:lstStyle/>
          <a:p>
            <a:pPr algn="l">
              <a:lnSpc>
                <a:spcPts val="3240"/>
              </a:lnSpc>
            </a:pPr>
            <a:r>
              <a:rPr lang="en-US" sz="2700" b="1">
                <a:solidFill>
                  <a:srgbClr val="29261B"/>
                </a:solidFill>
                <a:latin typeface="Poppins Bold"/>
                <a:ea typeface="Poppins Bold"/>
                <a:cs typeface="Poppins Bold"/>
                <a:sym typeface="Poppins Bold"/>
              </a:rPr>
              <a:t>Email Id:</a:t>
            </a:r>
          </a:p>
        </p:txBody>
      </p:sp>
      <p:sp>
        <p:nvSpPr>
          <p:cNvPr id="14" name="TextBox 14"/>
          <p:cNvSpPr txBox="1"/>
          <p:nvPr/>
        </p:nvSpPr>
        <p:spPr>
          <a:xfrm>
            <a:off x="2352453" y="1865725"/>
            <a:ext cx="2608213" cy="438150"/>
          </a:xfrm>
          <a:prstGeom prst="rect">
            <a:avLst/>
          </a:prstGeom>
        </p:spPr>
        <p:txBody>
          <a:bodyPr lIns="0" tIns="0" rIns="0" bIns="0" rtlCol="0" anchor="t">
            <a:spAutoFit/>
          </a:bodyPr>
          <a:lstStyle/>
          <a:p>
            <a:pPr algn="ctr">
              <a:lnSpc>
                <a:spcPts val="3240"/>
              </a:lnSpc>
              <a:spcBef>
                <a:spcPct val="0"/>
              </a:spcBef>
            </a:pPr>
            <a:r>
              <a:rPr lang="en-US" sz="2700">
                <a:solidFill>
                  <a:srgbClr val="29261B"/>
                </a:solidFill>
                <a:latin typeface="Poppins"/>
                <a:ea typeface="Poppins"/>
                <a:cs typeface="Poppins"/>
                <a:sym typeface="Poppins"/>
              </a:rPr>
              <a:t>Mrudula Kamdi</a:t>
            </a:r>
          </a:p>
        </p:txBody>
      </p:sp>
      <p:sp>
        <p:nvSpPr>
          <p:cNvPr id="15" name="TextBox 15"/>
          <p:cNvSpPr txBox="1"/>
          <p:nvPr/>
        </p:nvSpPr>
        <p:spPr>
          <a:xfrm>
            <a:off x="2482752" y="2787391"/>
            <a:ext cx="5676794" cy="410369"/>
          </a:xfrm>
          <a:prstGeom prst="rect">
            <a:avLst/>
          </a:prstGeom>
        </p:spPr>
        <p:txBody>
          <a:bodyPr wrap="square" lIns="0" tIns="0" rIns="0" bIns="0" rtlCol="0" anchor="t">
            <a:spAutoFit/>
          </a:bodyPr>
          <a:lstStyle/>
          <a:p>
            <a:pPr algn="ctr">
              <a:lnSpc>
                <a:spcPts val="3240"/>
              </a:lnSpc>
              <a:spcBef>
                <a:spcPct val="0"/>
              </a:spcBef>
            </a:pPr>
            <a:r>
              <a:rPr lang="en-US" sz="2700" dirty="0" err="1">
                <a:solidFill>
                  <a:srgbClr val="29261B"/>
                </a:solidFill>
                <a:latin typeface="Poppins"/>
                <a:ea typeface="Poppins"/>
                <a:cs typeface="Poppins"/>
                <a:sym typeface="Poppins"/>
              </a:rPr>
              <a:t>Dr.G.Y.Pathikar</a:t>
            </a:r>
            <a:r>
              <a:rPr lang="en-US" sz="2700" dirty="0">
                <a:solidFill>
                  <a:srgbClr val="29261B"/>
                </a:solidFill>
                <a:latin typeface="Poppins"/>
                <a:ea typeface="Poppins"/>
                <a:cs typeface="Poppins"/>
                <a:sym typeface="Poppins"/>
              </a:rPr>
              <a:t> College of CS &amp;IT</a:t>
            </a:r>
          </a:p>
        </p:txBody>
      </p:sp>
      <p:sp>
        <p:nvSpPr>
          <p:cNvPr id="16" name="TextBox 16"/>
          <p:cNvSpPr txBox="1"/>
          <p:nvPr/>
        </p:nvSpPr>
        <p:spPr>
          <a:xfrm>
            <a:off x="1773033" y="3609061"/>
            <a:ext cx="1650504" cy="438150"/>
          </a:xfrm>
          <a:prstGeom prst="rect">
            <a:avLst/>
          </a:prstGeom>
        </p:spPr>
        <p:txBody>
          <a:bodyPr lIns="0" tIns="0" rIns="0" bIns="0" rtlCol="0" anchor="t">
            <a:spAutoFit/>
          </a:bodyPr>
          <a:lstStyle/>
          <a:p>
            <a:pPr algn="ctr">
              <a:lnSpc>
                <a:spcPts val="3240"/>
              </a:lnSpc>
              <a:spcBef>
                <a:spcPct val="0"/>
              </a:spcBef>
            </a:pPr>
            <a:r>
              <a:rPr lang="en-US" sz="2700">
                <a:solidFill>
                  <a:srgbClr val="29261B"/>
                </a:solidFill>
                <a:latin typeface="Poppins"/>
                <a:ea typeface="Poppins"/>
                <a:cs typeface="Poppins"/>
                <a:sym typeface="Poppins"/>
              </a:rPr>
              <a:t>Yavatmal</a:t>
            </a:r>
          </a:p>
        </p:txBody>
      </p:sp>
      <p:sp>
        <p:nvSpPr>
          <p:cNvPr id="17" name="TextBox 17"/>
          <p:cNvSpPr txBox="1"/>
          <p:nvPr/>
        </p:nvSpPr>
        <p:spPr>
          <a:xfrm>
            <a:off x="2598285" y="4475835"/>
            <a:ext cx="5561261" cy="438150"/>
          </a:xfrm>
          <a:prstGeom prst="rect">
            <a:avLst/>
          </a:prstGeom>
        </p:spPr>
        <p:txBody>
          <a:bodyPr lIns="0" tIns="0" rIns="0" bIns="0" rtlCol="0" anchor="t">
            <a:spAutoFit/>
          </a:bodyPr>
          <a:lstStyle/>
          <a:p>
            <a:pPr algn="ctr">
              <a:lnSpc>
                <a:spcPts val="3240"/>
              </a:lnSpc>
              <a:spcBef>
                <a:spcPct val="0"/>
              </a:spcBef>
            </a:pPr>
            <a:r>
              <a:rPr lang="en-US" sz="2700">
                <a:solidFill>
                  <a:srgbClr val="29261B"/>
                </a:solidFill>
                <a:latin typeface="Poppins"/>
                <a:ea typeface="Poppins"/>
                <a:cs typeface="Poppins"/>
                <a:sym typeface="Poppins"/>
              </a:rPr>
              <a:t>kamdimrudula2003@gmail.com</a:t>
            </a:r>
          </a:p>
        </p:txBody>
      </p:sp>
      <p:sp>
        <p:nvSpPr>
          <p:cNvPr id="18" name="TextBox 18"/>
          <p:cNvSpPr txBox="1"/>
          <p:nvPr/>
        </p:nvSpPr>
        <p:spPr>
          <a:xfrm>
            <a:off x="10251850" y="5344266"/>
            <a:ext cx="644749" cy="410369"/>
          </a:xfrm>
          <a:prstGeom prst="rect">
            <a:avLst/>
          </a:prstGeom>
        </p:spPr>
        <p:txBody>
          <a:bodyPr wrap="square" lIns="0" tIns="0" rIns="0" bIns="0" rtlCol="0" anchor="t">
            <a:spAutoFit/>
          </a:bodyPr>
          <a:lstStyle/>
          <a:p>
            <a:pPr algn="ctr">
              <a:lnSpc>
                <a:spcPts val="3240"/>
              </a:lnSpc>
              <a:spcBef>
                <a:spcPct val="0"/>
              </a:spcBef>
            </a:pPr>
            <a:r>
              <a:rPr lang="en-US" sz="2700" dirty="0">
                <a:solidFill>
                  <a:srgbClr val="29261B"/>
                </a:solidFill>
                <a:latin typeface="Poppins"/>
                <a:ea typeface="Poppins"/>
                <a:cs typeface="Poppins"/>
                <a:sym typeface="Poppins"/>
              </a:rPr>
              <a:t>25</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4186" y="-3280"/>
            <a:ext cx="18288000" cy="10287000"/>
            <a:chOff x="0" y="0"/>
            <a:chExt cx="24384000" cy="13716000"/>
          </a:xfrm>
        </p:grpSpPr>
        <p:sp>
          <p:nvSpPr>
            <p:cNvPr id="3" name="Freeform 3" descr="A white background with purple arrows  AI-generated content may be incorrect."/>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3"/>
              <a:stretch>
                <a:fillRect/>
              </a:stretch>
            </a:blipFill>
          </p:spPr>
        </p:sp>
      </p:grpSp>
      <p:grpSp>
        <p:nvGrpSpPr>
          <p:cNvPr id="4" name="Group 4"/>
          <p:cNvGrpSpPr>
            <a:grpSpLocks noChangeAspect="1"/>
          </p:cNvGrpSpPr>
          <p:nvPr/>
        </p:nvGrpSpPr>
        <p:grpSpPr>
          <a:xfrm rot="2820000">
            <a:off x="61101" y="8326676"/>
            <a:ext cx="1794342" cy="1796863"/>
            <a:chOff x="0" y="0"/>
            <a:chExt cx="2392456" cy="2395818"/>
          </a:xfrm>
        </p:grpSpPr>
        <p:sp>
          <p:nvSpPr>
            <p:cNvPr id="5" name="Freeform 5" descr="A blue can of soda  Description automatically generated"/>
            <p:cNvSpPr/>
            <p:nvPr/>
          </p:nvSpPr>
          <p:spPr>
            <a:xfrm>
              <a:off x="0" y="0"/>
              <a:ext cx="2392426" cy="2395855"/>
            </a:xfrm>
            <a:custGeom>
              <a:avLst/>
              <a:gdLst/>
              <a:ahLst/>
              <a:cxnLst/>
              <a:rect l="l" t="t" r="r" b="b"/>
              <a:pathLst>
                <a:path w="2392426" h="2395855">
                  <a:moveTo>
                    <a:pt x="0" y="0"/>
                  </a:moveTo>
                  <a:lnTo>
                    <a:pt x="2392426" y="0"/>
                  </a:lnTo>
                  <a:lnTo>
                    <a:pt x="2392426" y="2395855"/>
                  </a:lnTo>
                  <a:lnTo>
                    <a:pt x="0" y="2395855"/>
                  </a:lnTo>
                  <a:lnTo>
                    <a:pt x="0" y="0"/>
                  </a:lnTo>
                  <a:close/>
                </a:path>
              </a:pathLst>
            </a:custGeom>
            <a:blipFill>
              <a:blip r:embed="rId4"/>
              <a:stretch>
                <a:fillRect r="-141" b="1"/>
              </a:stretch>
            </a:blipFill>
          </p:spPr>
        </p:sp>
      </p:grpSp>
      <p:grpSp>
        <p:nvGrpSpPr>
          <p:cNvPr id="6" name="Group 6"/>
          <p:cNvGrpSpPr>
            <a:grpSpLocks noChangeAspect="1"/>
          </p:cNvGrpSpPr>
          <p:nvPr/>
        </p:nvGrpSpPr>
        <p:grpSpPr>
          <a:xfrm rot="-1140000">
            <a:off x="16316324" y="1428461"/>
            <a:ext cx="1428752" cy="1941420"/>
            <a:chOff x="0" y="0"/>
            <a:chExt cx="1905002" cy="2588560"/>
          </a:xfrm>
        </p:grpSpPr>
        <p:sp>
          <p:nvSpPr>
            <p:cNvPr id="7" name="Freeform 7" descr="A bag of food on a black background  Description automatically generated"/>
            <p:cNvSpPr/>
            <p:nvPr/>
          </p:nvSpPr>
          <p:spPr>
            <a:xfrm>
              <a:off x="0" y="0"/>
              <a:ext cx="1905000" cy="2588514"/>
            </a:xfrm>
            <a:custGeom>
              <a:avLst/>
              <a:gdLst/>
              <a:ahLst/>
              <a:cxnLst/>
              <a:rect l="l" t="t" r="r" b="b"/>
              <a:pathLst>
                <a:path w="1905000" h="2588514">
                  <a:moveTo>
                    <a:pt x="0" y="0"/>
                  </a:moveTo>
                  <a:lnTo>
                    <a:pt x="1905000" y="0"/>
                  </a:lnTo>
                  <a:lnTo>
                    <a:pt x="1905000" y="2588514"/>
                  </a:lnTo>
                  <a:lnTo>
                    <a:pt x="0" y="2588514"/>
                  </a:lnTo>
                  <a:lnTo>
                    <a:pt x="0" y="0"/>
                  </a:lnTo>
                  <a:close/>
                </a:path>
              </a:pathLst>
            </a:custGeom>
            <a:blipFill>
              <a:blip r:embed="rId5"/>
              <a:stretch>
                <a:fillRect b="-20"/>
              </a:stretch>
            </a:blipFill>
          </p:spPr>
        </p:sp>
      </p:grpSp>
      <p:sp>
        <p:nvSpPr>
          <p:cNvPr id="8" name="TextBox 8"/>
          <p:cNvSpPr txBox="1"/>
          <p:nvPr/>
        </p:nvSpPr>
        <p:spPr>
          <a:xfrm>
            <a:off x="726143" y="501628"/>
            <a:ext cx="16465518" cy="485775"/>
          </a:xfrm>
          <a:prstGeom prst="rect">
            <a:avLst/>
          </a:prstGeom>
        </p:spPr>
        <p:txBody>
          <a:bodyPr lIns="0" tIns="0" rIns="0" bIns="0" rtlCol="0" anchor="t">
            <a:spAutoFit/>
          </a:bodyPr>
          <a:lstStyle/>
          <a:p>
            <a:pPr algn="l">
              <a:lnSpc>
                <a:spcPts val="3600"/>
              </a:lnSpc>
            </a:pPr>
            <a:r>
              <a:rPr lang="en-US" sz="3000" b="1">
                <a:solidFill>
                  <a:srgbClr val="29261B"/>
                </a:solidFill>
                <a:latin typeface="Poppins Bold"/>
                <a:ea typeface="Poppins Bold"/>
                <a:cs typeface="Poppins Bold"/>
                <a:sym typeface="Poppins Bold"/>
              </a:rPr>
              <a:t>List the names of the 25 outlets you visited</a:t>
            </a:r>
          </a:p>
        </p:txBody>
      </p:sp>
      <p:sp>
        <p:nvSpPr>
          <p:cNvPr id="9" name="TextBox 9"/>
          <p:cNvSpPr txBox="1"/>
          <p:nvPr/>
        </p:nvSpPr>
        <p:spPr>
          <a:xfrm>
            <a:off x="726143" y="1397008"/>
            <a:ext cx="10627820" cy="452199375"/>
          </a:xfrm>
          <a:prstGeom prst="rect">
            <a:avLst/>
          </a:prstGeom>
        </p:spPr>
        <p:txBody>
          <a:bodyPr lIns="0" tIns="0" rIns="0" bIns="0" rtlCol="0" anchor="t">
            <a:spAutoFit/>
          </a:bodyPr>
          <a:lstStyle/>
          <a:p>
            <a:pPr marL="647700" lvl="1" indent="-323850" algn="l">
              <a:lnSpc>
                <a:spcPts val="3600"/>
              </a:lnSpc>
              <a:buAutoNum type="arabicPeriod"/>
            </a:pPr>
            <a:r>
              <a:rPr lang="en-US" sz="3000">
                <a:solidFill>
                  <a:srgbClr val="29261B"/>
                </a:solidFill>
                <a:latin typeface="Poppins"/>
                <a:ea typeface="Poppins"/>
                <a:cs typeface="Poppins"/>
                <a:sym typeface="Poppins"/>
              </a:rPr>
              <a:t>Madhuraj Dairy and Daily Needs</a:t>
            </a:r>
          </a:p>
          <a:p>
            <a:pPr marL="647700" lvl="1" indent="-323850" algn="l">
              <a:lnSpc>
                <a:spcPts val="3600"/>
              </a:lnSpc>
              <a:buAutoNum type="arabicPeriod"/>
            </a:pPr>
            <a:r>
              <a:rPr lang="en-US" sz="3000">
                <a:solidFill>
                  <a:srgbClr val="29261B"/>
                </a:solidFill>
                <a:latin typeface="Poppins"/>
                <a:ea typeface="Poppins"/>
                <a:cs typeface="Poppins"/>
                <a:sym typeface="Poppins"/>
              </a:rPr>
              <a:t>Jyoti Super Bazaar</a:t>
            </a:r>
          </a:p>
          <a:p>
            <a:pPr marL="647700" lvl="1" indent="-323850" algn="l">
              <a:lnSpc>
                <a:spcPts val="3600"/>
              </a:lnSpc>
              <a:buAutoNum type="arabicPeriod"/>
            </a:pPr>
            <a:r>
              <a:rPr lang="en-US" sz="3000">
                <a:solidFill>
                  <a:srgbClr val="29261B"/>
                </a:solidFill>
                <a:latin typeface="Poppins"/>
                <a:ea typeface="Poppins"/>
                <a:cs typeface="Poppins"/>
                <a:sym typeface="Poppins"/>
              </a:rPr>
              <a:t>Krushna Provisions</a:t>
            </a:r>
          </a:p>
          <a:p>
            <a:pPr marL="647700" lvl="1" indent="-323850" algn="l">
              <a:lnSpc>
                <a:spcPts val="3600"/>
              </a:lnSpc>
              <a:buAutoNum type="arabicPeriod"/>
            </a:pPr>
            <a:r>
              <a:rPr lang="en-US" sz="3000">
                <a:solidFill>
                  <a:srgbClr val="29261B"/>
                </a:solidFill>
                <a:latin typeface="Poppins"/>
                <a:ea typeface="Poppins"/>
                <a:cs typeface="Poppins"/>
                <a:sym typeface="Poppins"/>
              </a:rPr>
              <a:t>Lucky Daily Needs</a:t>
            </a:r>
          </a:p>
          <a:p>
            <a:pPr marL="647700" lvl="1" indent="-323850" algn="l">
              <a:lnSpc>
                <a:spcPts val="3600"/>
              </a:lnSpc>
              <a:buAutoNum type="arabicPeriod"/>
            </a:pPr>
            <a:r>
              <a:rPr lang="en-US" sz="3000">
                <a:solidFill>
                  <a:srgbClr val="29261B"/>
                </a:solidFill>
                <a:latin typeface="Poppins"/>
                <a:ea typeface="Poppins"/>
                <a:cs typeface="Poppins"/>
                <a:sym typeface="Poppins"/>
              </a:rPr>
              <a:t>Mother Dairy Maa Jaisi</a:t>
            </a:r>
          </a:p>
          <a:p>
            <a:pPr marL="647700" lvl="1" indent="-323850" algn="l">
              <a:lnSpc>
                <a:spcPts val="3600"/>
              </a:lnSpc>
              <a:buAutoNum type="arabicPeriod"/>
            </a:pPr>
            <a:r>
              <a:rPr lang="en-US" sz="3000">
                <a:solidFill>
                  <a:srgbClr val="29261B"/>
                </a:solidFill>
                <a:latin typeface="Poppins"/>
                <a:ea typeface="Poppins"/>
                <a:cs typeface="Poppins"/>
                <a:sym typeface="Poppins"/>
              </a:rPr>
              <a:t>Rani Daily Needs</a:t>
            </a:r>
          </a:p>
          <a:p>
            <a:pPr marL="647700" lvl="1" indent="-323850" algn="l">
              <a:lnSpc>
                <a:spcPts val="3600"/>
              </a:lnSpc>
              <a:buAutoNum type="arabicPeriod"/>
            </a:pPr>
            <a:r>
              <a:rPr lang="en-US" sz="3000">
                <a:solidFill>
                  <a:srgbClr val="29261B"/>
                </a:solidFill>
                <a:latin typeface="Poppins"/>
                <a:ea typeface="Poppins"/>
                <a:cs typeface="Poppins"/>
                <a:sym typeface="Poppins"/>
              </a:rPr>
              <a:t>Kunal Super Bazzar</a:t>
            </a:r>
          </a:p>
          <a:p>
            <a:pPr marL="647700" lvl="1" indent="-323850" algn="l">
              <a:lnSpc>
                <a:spcPts val="3600"/>
              </a:lnSpc>
              <a:buAutoNum type="arabicPeriod"/>
            </a:pPr>
            <a:r>
              <a:rPr lang="en-US" sz="3000">
                <a:solidFill>
                  <a:srgbClr val="29261B"/>
                </a:solidFill>
                <a:latin typeface="Poppins"/>
                <a:ea typeface="Poppins"/>
                <a:cs typeface="Poppins"/>
                <a:sym typeface="Poppins"/>
              </a:rPr>
              <a:t>Chi Grocery Store</a:t>
            </a:r>
          </a:p>
          <a:p>
            <a:pPr marL="647700" lvl="1" indent="-323850" algn="l">
              <a:lnSpc>
                <a:spcPts val="3600"/>
              </a:lnSpc>
              <a:buAutoNum type="arabicPeriod"/>
            </a:pPr>
            <a:r>
              <a:rPr lang="en-US" sz="3000">
                <a:solidFill>
                  <a:srgbClr val="29261B"/>
                </a:solidFill>
                <a:latin typeface="Poppins"/>
                <a:ea typeface="Poppins"/>
                <a:cs typeface="Poppins"/>
                <a:sym typeface="Poppins"/>
              </a:rPr>
              <a:t>Sai Daily Needs</a:t>
            </a:r>
          </a:p>
          <a:p>
            <a:pPr marL="647700" lvl="1" indent="-323850" algn="l">
              <a:lnSpc>
                <a:spcPts val="3600"/>
              </a:lnSpc>
              <a:buAutoNum type="arabicPeriod"/>
            </a:pPr>
            <a:r>
              <a:rPr lang="en-US" sz="3000">
                <a:solidFill>
                  <a:srgbClr val="29261B"/>
                </a:solidFill>
                <a:latin typeface="Poppins"/>
                <a:ea typeface="Poppins"/>
                <a:cs typeface="Poppins"/>
                <a:sym typeface="Poppins"/>
              </a:rPr>
              <a:t>Mother Dairy Maa Jaisi 2</a:t>
            </a:r>
          </a:p>
          <a:p>
            <a:pPr marL="647700" lvl="1" indent="-323850" algn="l">
              <a:lnSpc>
                <a:spcPts val="3600"/>
              </a:lnSpc>
              <a:buAutoNum type="arabicPeriod"/>
            </a:pPr>
            <a:r>
              <a:rPr lang="en-US" sz="3000">
                <a:solidFill>
                  <a:srgbClr val="29261B"/>
                </a:solidFill>
                <a:latin typeface="Poppins"/>
                <a:ea typeface="Poppins"/>
                <a:cs typeface="Poppins"/>
                <a:sym typeface="Poppins"/>
              </a:rPr>
              <a:t>Reliance Smart Superstore</a:t>
            </a:r>
          </a:p>
          <a:p>
            <a:pPr marL="647700" lvl="1" indent="-323850" algn="l">
              <a:lnSpc>
                <a:spcPts val="3600"/>
              </a:lnSpc>
              <a:buAutoNum type="arabicPeriod"/>
            </a:pPr>
            <a:r>
              <a:rPr lang="en-US" sz="3000">
                <a:solidFill>
                  <a:srgbClr val="29261B"/>
                </a:solidFill>
                <a:latin typeface="Poppins"/>
                <a:ea typeface="Poppins"/>
                <a:cs typeface="Poppins"/>
                <a:sym typeface="Poppins"/>
              </a:rPr>
              <a:t>Dolly Sweet and Namkeen</a:t>
            </a: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4186" y="-3280"/>
            <a:ext cx="18288000" cy="10287000"/>
            <a:chOff x="0" y="0"/>
            <a:chExt cx="24384000" cy="13716000"/>
          </a:xfrm>
        </p:grpSpPr>
        <p:sp>
          <p:nvSpPr>
            <p:cNvPr id="3" name="Freeform 3" descr="A white background with purple arrows  AI-generated content may be incorrect."/>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3"/>
              <a:stretch>
                <a:fillRect/>
              </a:stretch>
            </a:blipFill>
          </p:spPr>
        </p:sp>
      </p:grpSp>
      <p:grpSp>
        <p:nvGrpSpPr>
          <p:cNvPr id="4" name="Group 4"/>
          <p:cNvGrpSpPr>
            <a:grpSpLocks noChangeAspect="1"/>
          </p:cNvGrpSpPr>
          <p:nvPr/>
        </p:nvGrpSpPr>
        <p:grpSpPr>
          <a:xfrm rot="2820000">
            <a:off x="61101" y="8326676"/>
            <a:ext cx="1794342" cy="1796863"/>
            <a:chOff x="0" y="0"/>
            <a:chExt cx="2392456" cy="2395818"/>
          </a:xfrm>
        </p:grpSpPr>
        <p:sp>
          <p:nvSpPr>
            <p:cNvPr id="5" name="Freeform 5" descr="A blue can of soda  Description automatically generated"/>
            <p:cNvSpPr/>
            <p:nvPr/>
          </p:nvSpPr>
          <p:spPr>
            <a:xfrm>
              <a:off x="0" y="0"/>
              <a:ext cx="2392426" cy="2395855"/>
            </a:xfrm>
            <a:custGeom>
              <a:avLst/>
              <a:gdLst/>
              <a:ahLst/>
              <a:cxnLst/>
              <a:rect l="l" t="t" r="r" b="b"/>
              <a:pathLst>
                <a:path w="2392426" h="2395855">
                  <a:moveTo>
                    <a:pt x="0" y="0"/>
                  </a:moveTo>
                  <a:lnTo>
                    <a:pt x="2392426" y="0"/>
                  </a:lnTo>
                  <a:lnTo>
                    <a:pt x="2392426" y="2395855"/>
                  </a:lnTo>
                  <a:lnTo>
                    <a:pt x="0" y="2395855"/>
                  </a:lnTo>
                  <a:lnTo>
                    <a:pt x="0" y="0"/>
                  </a:lnTo>
                  <a:close/>
                </a:path>
              </a:pathLst>
            </a:custGeom>
            <a:blipFill>
              <a:blip r:embed="rId4"/>
              <a:stretch>
                <a:fillRect r="-141" b="1"/>
              </a:stretch>
            </a:blipFill>
          </p:spPr>
        </p:sp>
      </p:grpSp>
      <p:grpSp>
        <p:nvGrpSpPr>
          <p:cNvPr id="6" name="Group 6"/>
          <p:cNvGrpSpPr>
            <a:grpSpLocks noChangeAspect="1"/>
          </p:cNvGrpSpPr>
          <p:nvPr/>
        </p:nvGrpSpPr>
        <p:grpSpPr>
          <a:xfrm rot="-1140000">
            <a:off x="16316324" y="1428461"/>
            <a:ext cx="1428752" cy="1941420"/>
            <a:chOff x="0" y="0"/>
            <a:chExt cx="1905002" cy="2588560"/>
          </a:xfrm>
        </p:grpSpPr>
        <p:sp>
          <p:nvSpPr>
            <p:cNvPr id="7" name="Freeform 7" descr="A bag of food on a black background  Description automatically generated"/>
            <p:cNvSpPr/>
            <p:nvPr/>
          </p:nvSpPr>
          <p:spPr>
            <a:xfrm>
              <a:off x="0" y="0"/>
              <a:ext cx="1905000" cy="2588514"/>
            </a:xfrm>
            <a:custGeom>
              <a:avLst/>
              <a:gdLst/>
              <a:ahLst/>
              <a:cxnLst/>
              <a:rect l="l" t="t" r="r" b="b"/>
              <a:pathLst>
                <a:path w="1905000" h="2588514">
                  <a:moveTo>
                    <a:pt x="0" y="0"/>
                  </a:moveTo>
                  <a:lnTo>
                    <a:pt x="1905000" y="0"/>
                  </a:lnTo>
                  <a:lnTo>
                    <a:pt x="1905000" y="2588514"/>
                  </a:lnTo>
                  <a:lnTo>
                    <a:pt x="0" y="2588514"/>
                  </a:lnTo>
                  <a:lnTo>
                    <a:pt x="0" y="0"/>
                  </a:lnTo>
                  <a:close/>
                </a:path>
              </a:pathLst>
            </a:custGeom>
            <a:blipFill>
              <a:blip r:embed="rId5"/>
              <a:stretch>
                <a:fillRect b="-20"/>
              </a:stretch>
            </a:blipFill>
          </p:spPr>
        </p:sp>
      </p:grpSp>
      <p:sp>
        <p:nvSpPr>
          <p:cNvPr id="8" name="TextBox 8"/>
          <p:cNvSpPr txBox="1"/>
          <p:nvPr/>
        </p:nvSpPr>
        <p:spPr>
          <a:xfrm>
            <a:off x="726143" y="501628"/>
            <a:ext cx="16465518" cy="485775"/>
          </a:xfrm>
          <a:prstGeom prst="rect">
            <a:avLst/>
          </a:prstGeom>
        </p:spPr>
        <p:txBody>
          <a:bodyPr lIns="0" tIns="0" rIns="0" bIns="0" rtlCol="0" anchor="t">
            <a:spAutoFit/>
          </a:bodyPr>
          <a:lstStyle/>
          <a:p>
            <a:pPr algn="l">
              <a:lnSpc>
                <a:spcPts val="3600"/>
              </a:lnSpc>
            </a:pPr>
            <a:r>
              <a:rPr lang="en-US" sz="3000" b="1">
                <a:solidFill>
                  <a:srgbClr val="29261B"/>
                </a:solidFill>
                <a:latin typeface="Poppins Bold"/>
                <a:ea typeface="Poppins Bold"/>
                <a:cs typeface="Poppins Bold"/>
                <a:sym typeface="Poppins Bold"/>
              </a:rPr>
              <a:t>List the names of the 25 outlets you visited</a:t>
            </a:r>
          </a:p>
        </p:txBody>
      </p:sp>
      <p:sp>
        <p:nvSpPr>
          <p:cNvPr id="9" name="TextBox 9"/>
          <p:cNvSpPr txBox="1"/>
          <p:nvPr/>
        </p:nvSpPr>
        <p:spPr>
          <a:xfrm>
            <a:off x="793782" y="1474476"/>
            <a:ext cx="7598370" cy="6429375"/>
          </a:xfrm>
          <a:prstGeom prst="rect">
            <a:avLst/>
          </a:prstGeom>
        </p:spPr>
        <p:txBody>
          <a:bodyPr lIns="0" tIns="0" rIns="0" bIns="0" rtlCol="0" anchor="t">
            <a:spAutoFit/>
          </a:bodyPr>
          <a:lstStyle/>
          <a:p>
            <a:pPr algn="just">
              <a:lnSpc>
                <a:spcPts val="3600"/>
              </a:lnSpc>
            </a:pPr>
            <a:r>
              <a:rPr lang="en-US" sz="3000">
                <a:solidFill>
                  <a:srgbClr val="29261B"/>
                </a:solidFill>
                <a:latin typeface="Poppins"/>
                <a:ea typeface="Poppins"/>
                <a:cs typeface="Poppins"/>
                <a:sym typeface="Poppins"/>
              </a:rPr>
              <a:t>13.Maa Vaisho-devi Tee House</a:t>
            </a:r>
          </a:p>
          <a:p>
            <a:pPr algn="just">
              <a:lnSpc>
                <a:spcPts val="3600"/>
              </a:lnSpc>
            </a:pPr>
            <a:r>
              <a:rPr lang="en-US" sz="3000">
                <a:solidFill>
                  <a:srgbClr val="29261B"/>
                </a:solidFill>
                <a:latin typeface="Poppins"/>
                <a:ea typeface="Poppins"/>
                <a:cs typeface="Poppins"/>
                <a:sym typeface="Poppins"/>
              </a:rPr>
              <a:t>14.Jain Provisions</a:t>
            </a:r>
          </a:p>
          <a:p>
            <a:pPr algn="just">
              <a:lnSpc>
                <a:spcPts val="3600"/>
              </a:lnSpc>
            </a:pPr>
            <a:r>
              <a:rPr lang="en-US" sz="3000">
                <a:solidFill>
                  <a:srgbClr val="29261B"/>
                </a:solidFill>
                <a:latin typeface="Poppins"/>
                <a:ea typeface="Poppins"/>
                <a:cs typeface="Poppins"/>
                <a:sym typeface="Poppins"/>
              </a:rPr>
              <a:t>15.Aaryn Daily Needs</a:t>
            </a:r>
          </a:p>
          <a:p>
            <a:pPr algn="just">
              <a:lnSpc>
                <a:spcPts val="3600"/>
              </a:lnSpc>
            </a:pPr>
            <a:r>
              <a:rPr lang="en-US" sz="3000">
                <a:solidFill>
                  <a:srgbClr val="29261B"/>
                </a:solidFill>
                <a:latin typeface="Poppins"/>
                <a:ea typeface="Poppins"/>
                <a:cs typeface="Poppins"/>
                <a:sym typeface="Poppins"/>
              </a:rPr>
              <a:t>16.Tridevi Daily Needs</a:t>
            </a:r>
          </a:p>
          <a:p>
            <a:pPr algn="just">
              <a:lnSpc>
                <a:spcPts val="3600"/>
              </a:lnSpc>
            </a:pPr>
            <a:r>
              <a:rPr lang="en-US" sz="3000">
                <a:solidFill>
                  <a:srgbClr val="29261B"/>
                </a:solidFill>
                <a:latin typeface="Poppins"/>
                <a:ea typeface="Poppins"/>
                <a:cs typeface="Poppins"/>
                <a:sym typeface="Poppins"/>
              </a:rPr>
              <a:t>17.Rajju Point</a:t>
            </a:r>
          </a:p>
          <a:p>
            <a:pPr algn="just">
              <a:lnSpc>
                <a:spcPts val="3600"/>
              </a:lnSpc>
            </a:pPr>
            <a:r>
              <a:rPr lang="en-US" sz="3000">
                <a:solidFill>
                  <a:srgbClr val="29261B"/>
                </a:solidFill>
                <a:latin typeface="Poppins"/>
                <a:ea typeface="Poppins"/>
                <a:cs typeface="Poppins"/>
                <a:sym typeface="Poppins"/>
              </a:rPr>
              <a:t>18.Mamta Super Mart</a:t>
            </a:r>
          </a:p>
          <a:p>
            <a:pPr algn="just">
              <a:lnSpc>
                <a:spcPts val="3600"/>
              </a:lnSpc>
            </a:pPr>
            <a:r>
              <a:rPr lang="en-US" sz="3000">
                <a:solidFill>
                  <a:srgbClr val="29261B"/>
                </a:solidFill>
                <a:latin typeface="Poppins"/>
                <a:ea typeface="Poppins"/>
                <a:cs typeface="Poppins"/>
                <a:sym typeface="Poppins"/>
              </a:rPr>
              <a:t>19.Shri Daily Needs</a:t>
            </a:r>
          </a:p>
          <a:p>
            <a:pPr algn="just">
              <a:lnSpc>
                <a:spcPts val="3600"/>
              </a:lnSpc>
            </a:pPr>
            <a:r>
              <a:rPr lang="en-US" sz="3000">
                <a:solidFill>
                  <a:srgbClr val="29261B"/>
                </a:solidFill>
                <a:latin typeface="Poppins"/>
                <a:ea typeface="Poppins"/>
                <a:cs typeface="Poppins"/>
                <a:sym typeface="Poppins"/>
              </a:rPr>
              <a:t>20.Shri Ambika Store</a:t>
            </a:r>
          </a:p>
          <a:p>
            <a:pPr algn="just">
              <a:lnSpc>
                <a:spcPts val="3600"/>
              </a:lnSpc>
            </a:pPr>
            <a:r>
              <a:rPr lang="en-US" sz="3000">
                <a:solidFill>
                  <a:srgbClr val="29261B"/>
                </a:solidFill>
                <a:latin typeface="Poppins"/>
                <a:ea typeface="Poppins"/>
                <a:cs typeface="Poppins"/>
                <a:sym typeface="Poppins"/>
              </a:rPr>
              <a:t>21.Gajanan Daily Needs</a:t>
            </a:r>
          </a:p>
          <a:p>
            <a:pPr algn="just">
              <a:lnSpc>
                <a:spcPts val="3600"/>
              </a:lnSpc>
            </a:pPr>
            <a:r>
              <a:rPr lang="en-US" sz="3000">
                <a:solidFill>
                  <a:srgbClr val="29261B"/>
                </a:solidFill>
                <a:latin typeface="Poppins"/>
                <a:ea typeface="Poppins"/>
                <a:cs typeface="Poppins"/>
                <a:sym typeface="Poppins"/>
              </a:rPr>
              <a:t>22.Priya Store</a:t>
            </a:r>
          </a:p>
          <a:p>
            <a:pPr algn="just">
              <a:lnSpc>
                <a:spcPts val="3600"/>
              </a:lnSpc>
            </a:pPr>
            <a:r>
              <a:rPr lang="en-US" sz="3000">
                <a:solidFill>
                  <a:srgbClr val="29261B"/>
                </a:solidFill>
                <a:latin typeface="Poppins"/>
                <a:ea typeface="Poppins"/>
                <a:cs typeface="Poppins"/>
                <a:sym typeface="Poppins"/>
              </a:rPr>
              <a:t>23.Lakhan Store</a:t>
            </a:r>
          </a:p>
          <a:p>
            <a:pPr algn="just">
              <a:lnSpc>
                <a:spcPts val="3600"/>
              </a:lnSpc>
            </a:pPr>
            <a:r>
              <a:rPr lang="en-US" sz="3000">
                <a:solidFill>
                  <a:srgbClr val="29261B"/>
                </a:solidFill>
                <a:latin typeface="Poppins"/>
                <a:ea typeface="Poppins"/>
                <a:cs typeface="Poppins"/>
                <a:sym typeface="Poppins"/>
              </a:rPr>
              <a:t>24.Aaditya Ice-cream Store</a:t>
            </a:r>
          </a:p>
          <a:p>
            <a:pPr algn="just">
              <a:lnSpc>
                <a:spcPts val="3600"/>
              </a:lnSpc>
            </a:pPr>
            <a:r>
              <a:rPr lang="en-US" sz="3000">
                <a:solidFill>
                  <a:srgbClr val="29261B"/>
                </a:solidFill>
                <a:latin typeface="Poppins"/>
                <a:ea typeface="Poppins"/>
                <a:cs typeface="Poppins"/>
                <a:sym typeface="Poppins"/>
              </a:rPr>
              <a:t>25.Ujwal Provisions</a:t>
            </a:r>
          </a:p>
          <a:p>
            <a:pPr algn="just">
              <a:lnSpc>
                <a:spcPts val="3600"/>
              </a:lnSpc>
            </a:pPr>
            <a:endParaRPr lang="en-US" sz="3000">
              <a:solidFill>
                <a:srgbClr val="29261B"/>
              </a:solidFill>
              <a:latin typeface="Poppins"/>
              <a:ea typeface="Poppins"/>
              <a:cs typeface="Poppins"/>
              <a:sym typeface="Poppin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3"/>
              <a:stretch>
                <a:fillRect l="-8" r="-8"/>
              </a:stretch>
            </a:blipFill>
          </p:spPr>
        </p:sp>
      </p:grpSp>
      <p:sp>
        <p:nvSpPr>
          <p:cNvPr id="4" name="TextBox 4"/>
          <p:cNvSpPr txBox="1"/>
          <p:nvPr/>
        </p:nvSpPr>
        <p:spPr>
          <a:xfrm>
            <a:off x="831428" y="1782861"/>
            <a:ext cx="16616866" cy="491173"/>
          </a:xfrm>
          <a:prstGeom prst="rect">
            <a:avLst/>
          </a:prstGeom>
        </p:spPr>
        <p:txBody>
          <a:bodyPr lIns="0" tIns="0" rIns="0" bIns="0" rtlCol="0" anchor="t">
            <a:spAutoFit/>
          </a:bodyPr>
          <a:lstStyle/>
          <a:p>
            <a:pPr algn="l">
              <a:lnSpc>
                <a:spcPts val="3240"/>
              </a:lnSpc>
            </a:pPr>
            <a:r>
              <a:rPr lang="en-US" sz="2700" b="1">
                <a:solidFill>
                  <a:srgbClr val="29261B"/>
                </a:solidFill>
                <a:latin typeface="Poppins Bold"/>
                <a:ea typeface="Poppins Bold"/>
                <a:cs typeface="Poppins Bold"/>
                <a:sym typeface="Poppins Bold"/>
              </a:rPr>
              <a:t>Answer the following questions based on your market research</a:t>
            </a:r>
          </a:p>
        </p:txBody>
      </p:sp>
      <p:grpSp>
        <p:nvGrpSpPr>
          <p:cNvPr id="5" name="Group 5"/>
          <p:cNvGrpSpPr>
            <a:grpSpLocks noChangeAspect="1"/>
          </p:cNvGrpSpPr>
          <p:nvPr/>
        </p:nvGrpSpPr>
        <p:grpSpPr>
          <a:xfrm rot="-1860000">
            <a:off x="17155186" y="1053865"/>
            <a:ext cx="1763247" cy="1897716"/>
            <a:chOff x="0" y="0"/>
            <a:chExt cx="2350996" cy="2530288"/>
          </a:xfrm>
        </p:grpSpPr>
        <p:sp>
          <p:nvSpPr>
            <p:cNvPr id="6" name="Freeform 6" descr="A red bag of chips  Description automatically generated"/>
            <p:cNvSpPr/>
            <p:nvPr/>
          </p:nvSpPr>
          <p:spPr>
            <a:xfrm>
              <a:off x="0" y="0"/>
              <a:ext cx="2351024" cy="2530348"/>
            </a:xfrm>
            <a:custGeom>
              <a:avLst/>
              <a:gdLst/>
              <a:ahLst/>
              <a:cxnLst/>
              <a:rect l="l" t="t" r="r" b="b"/>
              <a:pathLst>
                <a:path w="2351024" h="2530348">
                  <a:moveTo>
                    <a:pt x="0" y="0"/>
                  </a:moveTo>
                  <a:lnTo>
                    <a:pt x="2351024" y="0"/>
                  </a:lnTo>
                  <a:lnTo>
                    <a:pt x="2351024" y="2530348"/>
                  </a:lnTo>
                  <a:lnTo>
                    <a:pt x="0" y="2530348"/>
                  </a:lnTo>
                  <a:lnTo>
                    <a:pt x="0" y="0"/>
                  </a:lnTo>
                  <a:close/>
                </a:path>
              </a:pathLst>
            </a:custGeom>
            <a:blipFill>
              <a:blip r:embed="rId4"/>
              <a:stretch>
                <a:fillRect r="-7624" b="2"/>
              </a:stretch>
            </a:blipFill>
          </p:spPr>
        </p:sp>
      </p:grpSp>
      <p:grpSp>
        <p:nvGrpSpPr>
          <p:cNvPr id="7" name="Group 7"/>
          <p:cNvGrpSpPr>
            <a:grpSpLocks noChangeAspect="1"/>
          </p:cNvGrpSpPr>
          <p:nvPr/>
        </p:nvGrpSpPr>
        <p:grpSpPr>
          <a:xfrm rot="1080000">
            <a:off x="-854596" y="-149815"/>
            <a:ext cx="2592760" cy="2412066"/>
            <a:chOff x="0" y="0"/>
            <a:chExt cx="3457014" cy="3216088"/>
          </a:xfrm>
        </p:grpSpPr>
        <p:sp>
          <p:nvSpPr>
            <p:cNvPr id="8" name="Freeform 8" descr="A bottle of orange juice  Description automatically generated"/>
            <p:cNvSpPr/>
            <p:nvPr/>
          </p:nvSpPr>
          <p:spPr>
            <a:xfrm>
              <a:off x="0" y="0"/>
              <a:ext cx="3457067" cy="3216148"/>
            </a:xfrm>
            <a:custGeom>
              <a:avLst/>
              <a:gdLst/>
              <a:ahLst/>
              <a:cxnLst/>
              <a:rect l="l" t="t" r="r" b="b"/>
              <a:pathLst>
                <a:path w="3457067" h="3216148">
                  <a:moveTo>
                    <a:pt x="0" y="0"/>
                  </a:moveTo>
                  <a:lnTo>
                    <a:pt x="3457067" y="0"/>
                  </a:lnTo>
                  <a:lnTo>
                    <a:pt x="3457067" y="3216148"/>
                  </a:lnTo>
                  <a:lnTo>
                    <a:pt x="0" y="3216148"/>
                  </a:lnTo>
                  <a:lnTo>
                    <a:pt x="0" y="0"/>
                  </a:lnTo>
                  <a:close/>
                </a:path>
              </a:pathLst>
            </a:custGeom>
            <a:blipFill>
              <a:blip r:embed="rId5"/>
              <a:stretch>
                <a:fillRect r="1" b="-7489"/>
              </a:stretch>
            </a:blipFill>
          </p:spPr>
        </p:sp>
      </p:grpSp>
      <p:graphicFrame>
        <p:nvGraphicFramePr>
          <p:cNvPr id="9" name="Table 9"/>
          <p:cNvGraphicFramePr>
            <a:graphicFrameLocks noGrp="1"/>
          </p:cNvGraphicFramePr>
          <p:nvPr/>
        </p:nvGraphicFramePr>
        <p:xfrm>
          <a:off x="10969282" y="4430891"/>
          <a:ext cx="5939157" cy="5205669"/>
        </p:xfrm>
        <a:graphic>
          <a:graphicData uri="http://schemas.openxmlformats.org/drawingml/2006/table">
            <a:tbl>
              <a:tblPr/>
              <a:tblGrid>
                <a:gridCol w="2580723">
                  <a:extLst>
                    <a:ext uri="{9D8B030D-6E8A-4147-A177-3AD203B41FA5}">
                      <a16:colId xmlns:a16="http://schemas.microsoft.com/office/drawing/2014/main" val="20000"/>
                    </a:ext>
                  </a:extLst>
                </a:gridCol>
                <a:gridCol w="3358434">
                  <a:extLst>
                    <a:ext uri="{9D8B030D-6E8A-4147-A177-3AD203B41FA5}">
                      <a16:colId xmlns:a16="http://schemas.microsoft.com/office/drawing/2014/main" val="20001"/>
                    </a:ext>
                  </a:extLst>
                </a:gridCol>
              </a:tblGrid>
              <a:tr h="1380255">
                <a:tc>
                  <a:txBody>
                    <a:bodyPr/>
                    <a:lstStyle/>
                    <a:p>
                      <a:pPr algn="ctr">
                        <a:lnSpc>
                          <a:spcPts val="2800"/>
                        </a:lnSpc>
                        <a:defRPr/>
                      </a:pPr>
                      <a:r>
                        <a:rPr lang="en-US" sz="2000" b="1">
                          <a:solidFill>
                            <a:srgbClr val="000000"/>
                          </a:solidFill>
                          <a:latin typeface="Poppins Bold"/>
                          <a:ea typeface="Poppins Bold"/>
                          <a:cs typeface="Poppins Bold"/>
                          <a:sym typeface="Poppins Bold"/>
                        </a:rPr>
                        <a:t>Compeitor</a:t>
                      </a:r>
                      <a:endParaRPr lang="en-US" sz="1100"/>
                    </a:p>
                  </a:txBody>
                  <a:tcPr marL="190500" marR="190500" marT="190500" marB="19050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FFD699"/>
                    </a:solidFill>
                  </a:tcPr>
                </a:tc>
                <a:tc>
                  <a:txBody>
                    <a:bodyPr/>
                    <a:lstStyle/>
                    <a:p>
                      <a:pPr algn="ctr">
                        <a:lnSpc>
                          <a:spcPts val="2800"/>
                        </a:lnSpc>
                        <a:defRPr/>
                      </a:pPr>
                      <a:r>
                        <a:rPr lang="en-US" sz="2000" b="1">
                          <a:solidFill>
                            <a:srgbClr val="000000"/>
                          </a:solidFill>
                          <a:latin typeface="Poppins Bold"/>
                          <a:ea typeface="Poppins Bold"/>
                          <a:cs typeface="Poppins Bold"/>
                          <a:sym typeface="Poppins Bold"/>
                        </a:rPr>
                        <a:t>Number of Stores with Rack Presence</a:t>
                      </a:r>
                      <a:endParaRPr lang="en-US" sz="1100"/>
                    </a:p>
                  </a:txBody>
                  <a:tcPr marL="190500" marR="190500" marT="190500" marB="19050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FFD699"/>
                    </a:solidFill>
                  </a:tcPr>
                </a:tc>
                <a:extLst>
                  <a:ext uri="{0D108BD9-81ED-4DB2-BD59-A6C34878D82A}">
                    <a16:rowId xmlns:a16="http://schemas.microsoft.com/office/drawing/2014/main" val="10000"/>
                  </a:ext>
                </a:extLst>
              </a:tr>
              <a:tr h="1380255">
                <a:tc>
                  <a:txBody>
                    <a:bodyPr/>
                    <a:lstStyle/>
                    <a:p>
                      <a:pPr algn="ctr">
                        <a:lnSpc>
                          <a:spcPts val="2800"/>
                        </a:lnSpc>
                        <a:defRPr/>
                      </a:pPr>
                      <a:r>
                        <a:rPr lang="en-US" sz="2000">
                          <a:solidFill>
                            <a:srgbClr val="000000"/>
                          </a:solidFill>
                          <a:latin typeface="Poppins"/>
                          <a:ea typeface="Poppins"/>
                          <a:cs typeface="Poppins"/>
                          <a:sym typeface="Poppins"/>
                        </a:rPr>
                        <a:t>Coca-Cola Company</a:t>
                      </a:r>
                      <a:endParaRPr lang="en-US" sz="1100"/>
                    </a:p>
                  </a:txBody>
                  <a:tcPr marL="190500" marR="190500" marT="190500" marB="19050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FFEBCD"/>
                    </a:solidFill>
                  </a:tcPr>
                </a:tc>
                <a:tc>
                  <a:txBody>
                    <a:bodyPr/>
                    <a:lstStyle/>
                    <a:p>
                      <a:pPr algn="ctr">
                        <a:lnSpc>
                          <a:spcPts val="2800"/>
                        </a:lnSpc>
                        <a:defRPr/>
                      </a:pPr>
                      <a:r>
                        <a:rPr lang="en-US" sz="2000">
                          <a:solidFill>
                            <a:srgbClr val="000000"/>
                          </a:solidFill>
                          <a:latin typeface="Poppins"/>
                          <a:ea typeface="Poppins"/>
                          <a:cs typeface="Poppins"/>
                          <a:sym typeface="Poppins"/>
                        </a:rPr>
                        <a:t>15</a:t>
                      </a:r>
                      <a:endParaRPr lang="en-US" sz="1100"/>
                    </a:p>
                  </a:txBody>
                  <a:tcPr marL="190500" marR="190500" marT="190500" marB="19050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FFF4E3"/>
                    </a:solidFill>
                  </a:tcPr>
                </a:tc>
                <a:extLst>
                  <a:ext uri="{0D108BD9-81ED-4DB2-BD59-A6C34878D82A}">
                    <a16:rowId xmlns:a16="http://schemas.microsoft.com/office/drawing/2014/main" val="10001"/>
                  </a:ext>
                </a:extLst>
              </a:tr>
              <a:tr h="1380255">
                <a:tc>
                  <a:txBody>
                    <a:bodyPr/>
                    <a:lstStyle/>
                    <a:p>
                      <a:pPr algn="ctr">
                        <a:lnSpc>
                          <a:spcPts val="2800"/>
                        </a:lnSpc>
                        <a:defRPr/>
                      </a:pPr>
                      <a:r>
                        <a:rPr lang="en-US" sz="2000">
                          <a:solidFill>
                            <a:srgbClr val="000000"/>
                          </a:solidFill>
                          <a:latin typeface="Poppins"/>
                          <a:ea typeface="Poppins"/>
                          <a:cs typeface="Poppins"/>
                          <a:sym typeface="Poppins"/>
                        </a:rPr>
                        <a:t>Mondelez</a:t>
                      </a:r>
                      <a:endParaRPr lang="en-US" sz="1100"/>
                    </a:p>
                    <a:p>
                      <a:pPr algn="ctr">
                        <a:lnSpc>
                          <a:spcPts val="2800"/>
                        </a:lnSpc>
                      </a:pPr>
                      <a:r>
                        <a:rPr lang="en-US" sz="2000">
                          <a:solidFill>
                            <a:srgbClr val="000000"/>
                          </a:solidFill>
                          <a:latin typeface="Poppins"/>
                          <a:ea typeface="Poppins"/>
                          <a:cs typeface="Poppins"/>
                          <a:sym typeface="Poppins"/>
                        </a:rPr>
                        <a:t>  (Cadbury)</a:t>
                      </a:r>
                    </a:p>
                  </a:txBody>
                  <a:tcPr marL="190500" marR="190500" marT="190500" marB="19050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FFEBCD"/>
                    </a:solidFill>
                  </a:tcPr>
                </a:tc>
                <a:tc>
                  <a:txBody>
                    <a:bodyPr/>
                    <a:lstStyle/>
                    <a:p>
                      <a:pPr algn="ctr">
                        <a:lnSpc>
                          <a:spcPts val="2800"/>
                        </a:lnSpc>
                        <a:defRPr/>
                      </a:pPr>
                      <a:r>
                        <a:rPr lang="en-US" sz="2000">
                          <a:solidFill>
                            <a:srgbClr val="000000"/>
                          </a:solidFill>
                          <a:latin typeface="Poppins"/>
                          <a:ea typeface="Poppins"/>
                          <a:cs typeface="Poppins"/>
                          <a:sym typeface="Poppins"/>
                        </a:rPr>
                        <a:t>14</a:t>
                      </a:r>
                      <a:endParaRPr lang="en-US" sz="1100"/>
                    </a:p>
                  </a:txBody>
                  <a:tcPr marL="190500" marR="190500" marT="190500" marB="19050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FFF4E3"/>
                    </a:solidFill>
                  </a:tcPr>
                </a:tc>
                <a:extLst>
                  <a:ext uri="{0D108BD9-81ED-4DB2-BD59-A6C34878D82A}">
                    <a16:rowId xmlns:a16="http://schemas.microsoft.com/office/drawing/2014/main" val="10002"/>
                  </a:ext>
                </a:extLst>
              </a:tr>
              <a:tr h="1064904">
                <a:tc>
                  <a:txBody>
                    <a:bodyPr/>
                    <a:lstStyle/>
                    <a:p>
                      <a:pPr algn="ctr">
                        <a:lnSpc>
                          <a:spcPts val="2800"/>
                        </a:lnSpc>
                        <a:defRPr/>
                      </a:pPr>
                      <a:r>
                        <a:rPr lang="en-US" sz="2000">
                          <a:solidFill>
                            <a:srgbClr val="000000"/>
                          </a:solidFill>
                          <a:latin typeface="Poppins"/>
                          <a:ea typeface="Poppins"/>
                          <a:cs typeface="Poppins"/>
                          <a:sym typeface="Poppins"/>
                        </a:rPr>
                        <a:t>Haldiram</a:t>
                      </a:r>
                      <a:endParaRPr lang="en-US" sz="1100"/>
                    </a:p>
                  </a:txBody>
                  <a:tcPr marL="190500" marR="190500" marT="190500" marB="19050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FFEBCD"/>
                    </a:solidFill>
                  </a:tcPr>
                </a:tc>
                <a:tc>
                  <a:txBody>
                    <a:bodyPr/>
                    <a:lstStyle/>
                    <a:p>
                      <a:pPr algn="ctr">
                        <a:lnSpc>
                          <a:spcPts val="2800"/>
                        </a:lnSpc>
                        <a:defRPr/>
                      </a:pPr>
                      <a:r>
                        <a:rPr lang="en-US" sz="2000">
                          <a:solidFill>
                            <a:srgbClr val="000000"/>
                          </a:solidFill>
                          <a:latin typeface="Poppins"/>
                          <a:ea typeface="Poppins"/>
                          <a:cs typeface="Poppins"/>
                          <a:sym typeface="Poppins"/>
                        </a:rPr>
                        <a:t>14</a:t>
                      </a:r>
                      <a:endParaRPr lang="en-US" sz="1100"/>
                    </a:p>
                  </a:txBody>
                  <a:tcPr marL="190500" marR="190500" marT="190500" marB="19050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FFF4E3"/>
                    </a:solidFill>
                  </a:tcPr>
                </a:tc>
                <a:extLst>
                  <a:ext uri="{0D108BD9-81ED-4DB2-BD59-A6C34878D82A}">
                    <a16:rowId xmlns:a16="http://schemas.microsoft.com/office/drawing/2014/main" val="10003"/>
                  </a:ext>
                </a:extLst>
              </a:tr>
            </a:tbl>
          </a:graphicData>
        </a:graphic>
      </p:graphicFrame>
      <p:sp>
        <p:nvSpPr>
          <p:cNvPr id="10" name="TextBox 10"/>
          <p:cNvSpPr txBox="1"/>
          <p:nvPr/>
        </p:nvSpPr>
        <p:spPr>
          <a:xfrm>
            <a:off x="3656559" y="697224"/>
            <a:ext cx="10966510" cy="662281"/>
          </a:xfrm>
          <a:prstGeom prst="rect">
            <a:avLst/>
          </a:prstGeom>
        </p:spPr>
        <p:txBody>
          <a:bodyPr lIns="0" tIns="0" rIns="0" bIns="0" rtlCol="0" anchor="t">
            <a:spAutoFit/>
          </a:bodyPr>
          <a:lstStyle/>
          <a:p>
            <a:pPr algn="ctr">
              <a:lnSpc>
                <a:spcPts val="4500"/>
              </a:lnSpc>
            </a:pPr>
            <a:r>
              <a:rPr lang="en-US" sz="3750" b="1">
                <a:solidFill>
                  <a:srgbClr val="29261B"/>
                </a:solidFill>
                <a:latin typeface="Poppins Bold"/>
                <a:ea typeface="Poppins Bold"/>
                <a:cs typeface="Poppins Bold"/>
                <a:sym typeface="Poppins Bold"/>
              </a:rPr>
              <a:t>Observations and Insights</a:t>
            </a:r>
          </a:p>
        </p:txBody>
      </p:sp>
      <p:sp>
        <p:nvSpPr>
          <p:cNvPr id="11" name="TextBox 11"/>
          <p:cNvSpPr txBox="1"/>
          <p:nvPr/>
        </p:nvSpPr>
        <p:spPr>
          <a:xfrm>
            <a:off x="831427" y="2487791"/>
            <a:ext cx="15066675" cy="847725"/>
          </a:xfrm>
          <a:prstGeom prst="rect">
            <a:avLst/>
          </a:prstGeom>
        </p:spPr>
        <p:txBody>
          <a:bodyPr lIns="0" tIns="0" rIns="0" bIns="0" rtlCol="0" anchor="t">
            <a:spAutoFit/>
          </a:bodyPr>
          <a:lstStyle/>
          <a:p>
            <a:pPr algn="l">
              <a:lnSpc>
                <a:spcPts val="3240"/>
              </a:lnSpc>
            </a:pPr>
            <a:r>
              <a:rPr lang="en-US" sz="2700">
                <a:solidFill>
                  <a:srgbClr val="000000"/>
                </a:solidFill>
                <a:latin typeface="Poppins"/>
                <a:ea typeface="Poppins"/>
                <a:cs typeface="Poppins"/>
                <a:sym typeface="Poppins"/>
              </a:rPr>
              <a:t>How many competition brands did you see in the market? (give names of all the brands)</a:t>
            </a:r>
          </a:p>
        </p:txBody>
      </p:sp>
      <p:sp>
        <p:nvSpPr>
          <p:cNvPr id="12" name="TextBox 12"/>
          <p:cNvSpPr txBox="1"/>
          <p:nvPr/>
        </p:nvSpPr>
        <p:spPr>
          <a:xfrm>
            <a:off x="10969282" y="3545066"/>
            <a:ext cx="15066675" cy="438150"/>
          </a:xfrm>
          <a:prstGeom prst="rect">
            <a:avLst/>
          </a:prstGeom>
        </p:spPr>
        <p:txBody>
          <a:bodyPr lIns="0" tIns="0" rIns="0" bIns="0" rtlCol="0" anchor="t">
            <a:spAutoFit/>
          </a:bodyPr>
          <a:lstStyle/>
          <a:p>
            <a:pPr algn="l">
              <a:lnSpc>
                <a:spcPts val="3240"/>
              </a:lnSpc>
            </a:pPr>
            <a:r>
              <a:rPr lang="en-US" sz="2700">
                <a:solidFill>
                  <a:srgbClr val="000000"/>
                </a:solidFill>
                <a:latin typeface="Poppins"/>
                <a:ea typeface="Poppins"/>
                <a:cs typeface="Poppins"/>
                <a:sym typeface="Poppins"/>
              </a:rPr>
              <a:t> </a:t>
            </a:r>
            <a:r>
              <a:rPr lang="en-US" sz="2700" b="1">
                <a:solidFill>
                  <a:srgbClr val="000000"/>
                </a:solidFill>
                <a:latin typeface="Poppins Bold"/>
                <a:ea typeface="Poppins Bold"/>
                <a:cs typeface="Poppins Bold"/>
                <a:sym typeface="Poppins Bold"/>
              </a:rPr>
              <a:t>Detailed Competitor Rack Presence:</a:t>
            </a:r>
          </a:p>
        </p:txBody>
      </p:sp>
      <p:sp>
        <p:nvSpPr>
          <p:cNvPr id="13" name="TextBox 13"/>
          <p:cNvSpPr txBox="1"/>
          <p:nvPr/>
        </p:nvSpPr>
        <p:spPr>
          <a:xfrm>
            <a:off x="831427" y="3545066"/>
            <a:ext cx="7882485" cy="4533900"/>
          </a:xfrm>
          <a:prstGeom prst="rect">
            <a:avLst/>
          </a:prstGeom>
        </p:spPr>
        <p:txBody>
          <a:bodyPr lIns="0" tIns="0" rIns="0" bIns="0" rtlCol="0" anchor="t">
            <a:spAutoFit/>
          </a:bodyPr>
          <a:lstStyle/>
          <a:p>
            <a:pPr algn="l">
              <a:lnSpc>
                <a:spcPts val="3240"/>
              </a:lnSpc>
            </a:pPr>
            <a:r>
              <a:rPr lang="en-US" sz="2700" b="1">
                <a:solidFill>
                  <a:srgbClr val="000000"/>
                </a:solidFill>
                <a:latin typeface="Poppins Bold"/>
                <a:ea typeface="Poppins Bold"/>
                <a:cs typeface="Poppins Bold"/>
                <a:sym typeface="Poppins Bold"/>
              </a:rPr>
              <a:t>Ans. </a:t>
            </a:r>
            <a:r>
              <a:rPr lang="en-US" sz="2700">
                <a:solidFill>
                  <a:srgbClr val="000000"/>
                </a:solidFill>
                <a:latin typeface="Poppins"/>
                <a:ea typeface="Poppins"/>
                <a:cs typeface="Poppins"/>
                <a:sym typeface="Poppins"/>
              </a:rPr>
              <a:t>Based on my store visits, I identified 3 unique competition brands that have a noticeable rack presence in the market.</a:t>
            </a:r>
          </a:p>
          <a:p>
            <a:pPr algn="l">
              <a:lnSpc>
                <a:spcPts val="3240"/>
              </a:lnSpc>
            </a:pPr>
            <a:r>
              <a:rPr lang="en-US" sz="2700">
                <a:solidFill>
                  <a:srgbClr val="000000"/>
                </a:solidFill>
                <a:latin typeface="Poppins"/>
                <a:ea typeface="Poppins"/>
                <a:cs typeface="Poppins"/>
                <a:sym typeface="Poppins"/>
              </a:rPr>
              <a:t>These brands are:</a:t>
            </a:r>
          </a:p>
          <a:p>
            <a:pPr marL="582932" lvl="1" indent="-291466" algn="l">
              <a:lnSpc>
                <a:spcPts val="3240"/>
              </a:lnSpc>
              <a:buAutoNum type="arabicPeriod"/>
            </a:pPr>
            <a:r>
              <a:rPr lang="en-US" sz="2700">
                <a:solidFill>
                  <a:srgbClr val="000000"/>
                </a:solidFill>
                <a:latin typeface="Poppins"/>
                <a:ea typeface="Poppins"/>
                <a:cs typeface="Poppins"/>
                <a:sym typeface="Poppins"/>
              </a:rPr>
              <a:t>Coca-Cola Company (which includes products like Maaza and other beverages)</a:t>
            </a:r>
          </a:p>
          <a:p>
            <a:pPr marL="582932" lvl="1" indent="-291466" algn="l">
              <a:lnSpc>
                <a:spcPts val="3240"/>
              </a:lnSpc>
              <a:buAutoNum type="arabicPeriod"/>
            </a:pPr>
            <a:r>
              <a:rPr lang="en-US" sz="2700">
                <a:solidFill>
                  <a:srgbClr val="000000"/>
                </a:solidFill>
                <a:latin typeface="Poppins"/>
                <a:ea typeface="Poppins"/>
                <a:cs typeface="Poppins"/>
                <a:sym typeface="Poppins"/>
              </a:rPr>
              <a:t>Mondelez (Cadbury) (which includes products like Dairy Milk)</a:t>
            </a:r>
          </a:p>
          <a:p>
            <a:pPr marL="582932" lvl="1" indent="-291466" algn="l">
              <a:lnSpc>
                <a:spcPts val="3240"/>
              </a:lnSpc>
              <a:buAutoNum type="arabicPeriod"/>
            </a:pPr>
            <a:r>
              <a:rPr lang="en-US" sz="2700">
                <a:solidFill>
                  <a:srgbClr val="000000"/>
                </a:solidFill>
                <a:latin typeface="Poppins"/>
                <a:ea typeface="Poppins"/>
                <a:cs typeface="Poppins"/>
                <a:sym typeface="Poppins"/>
              </a:rPr>
              <a:t>Haldiram</a:t>
            </a:r>
          </a:p>
          <a:p>
            <a:pPr algn="l">
              <a:lnSpc>
                <a:spcPts val="3240"/>
              </a:lnSpc>
            </a:pPr>
            <a:endParaRPr lang="en-US" sz="2700">
              <a:solidFill>
                <a:srgbClr val="000000"/>
              </a:solidFill>
              <a:latin typeface="Poppins"/>
              <a:ea typeface="Poppins"/>
              <a:cs typeface="Poppins"/>
              <a:sym typeface="Poppins"/>
            </a:endParaRPr>
          </a:p>
          <a:p>
            <a:pPr algn="l">
              <a:lnSpc>
                <a:spcPts val="3240"/>
              </a:lnSpc>
            </a:pPr>
            <a:endParaRPr lang="en-US" sz="2700">
              <a:solidFill>
                <a:srgbClr val="000000"/>
              </a:solidFill>
              <a:latin typeface="Poppins"/>
              <a:ea typeface="Poppins"/>
              <a:cs typeface="Poppins"/>
              <a:sym typeface="Poppin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3"/>
              <a:stretch>
                <a:fillRect l="-8" r="-8"/>
              </a:stretch>
            </a:blipFill>
          </p:spPr>
        </p:sp>
      </p:grpSp>
      <p:sp>
        <p:nvSpPr>
          <p:cNvPr id="4" name="TextBox 4"/>
          <p:cNvSpPr txBox="1"/>
          <p:nvPr/>
        </p:nvSpPr>
        <p:spPr>
          <a:xfrm>
            <a:off x="831428" y="1782861"/>
            <a:ext cx="16616866" cy="491173"/>
          </a:xfrm>
          <a:prstGeom prst="rect">
            <a:avLst/>
          </a:prstGeom>
        </p:spPr>
        <p:txBody>
          <a:bodyPr lIns="0" tIns="0" rIns="0" bIns="0" rtlCol="0" anchor="t">
            <a:spAutoFit/>
          </a:bodyPr>
          <a:lstStyle/>
          <a:p>
            <a:pPr algn="l">
              <a:lnSpc>
                <a:spcPts val="3240"/>
              </a:lnSpc>
            </a:pPr>
            <a:r>
              <a:rPr lang="en-US" sz="2700" b="1">
                <a:solidFill>
                  <a:srgbClr val="29261B"/>
                </a:solidFill>
                <a:latin typeface="Poppins Bold"/>
                <a:ea typeface="Poppins Bold"/>
                <a:cs typeface="Poppins Bold"/>
                <a:sym typeface="Poppins Bold"/>
              </a:rPr>
              <a:t>Answer the following questions based on your market research</a:t>
            </a:r>
          </a:p>
        </p:txBody>
      </p:sp>
      <p:grpSp>
        <p:nvGrpSpPr>
          <p:cNvPr id="5" name="Group 5"/>
          <p:cNvGrpSpPr>
            <a:grpSpLocks noChangeAspect="1"/>
          </p:cNvGrpSpPr>
          <p:nvPr/>
        </p:nvGrpSpPr>
        <p:grpSpPr>
          <a:xfrm rot="-1860000">
            <a:off x="16377676" y="8070742"/>
            <a:ext cx="1763247" cy="1897716"/>
            <a:chOff x="0" y="0"/>
            <a:chExt cx="2350996" cy="2530288"/>
          </a:xfrm>
        </p:grpSpPr>
        <p:sp>
          <p:nvSpPr>
            <p:cNvPr id="6" name="Freeform 6" descr="A red bag of chips  Description automatically generated"/>
            <p:cNvSpPr/>
            <p:nvPr/>
          </p:nvSpPr>
          <p:spPr>
            <a:xfrm>
              <a:off x="0" y="0"/>
              <a:ext cx="2351024" cy="2530348"/>
            </a:xfrm>
            <a:custGeom>
              <a:avLst/>
              <a:gdLst/>
              <a:ahLst/>
              <a:cxnLst/>
              <a:rect l="l" t="t" r="r" b="b"/>
              <a:pathLst>
                <a:path w="2351024" h="2530348">
                  <a:moveTo>
                    <a:pt x="0" y="0"/>
                  </a:moveTo>
                  <a:lnTo>
                    <a:pt x="2351024" y="0"/>
                  </a:lnTo>
                  <a:lnTo>
                    <a:pt x="2351024" y="2530348"/>
                  </a:lnTo>
                  <a:lnTo>
                    <a:pt x="0" y="2530348"/>
                  </a:lnTo>
                  <a:lnTo>
                    <a:pt x="0" y="0"/>
                  </a:lnTo>
                  <a:close/>
                </a:path>
              </a:pathLst>
            </a:custGeom>
            <a:blipFill>
              <a:blip r:embed="rId4"/>
              <a:stretch>
                <a:fillRect r="-7624" b="2"/>
              </a:stretch>
            </a:blipFill>
          </p:spPr>
        </p:sp>
      </p:grpSp>
      <p:grpSp>
        <p:nvGrpSpPr>
          <p:cNvPr id="7" name="Group 7"/>
          <p:cNvGrpSpPr>
            <a:grpSpLocks noChangeAspect="1"/>
          </p:cNvGrpSpPr>
          <p:nvPr/>
        </p:nvGrpSpPr>
        <p:grpSpPr>
          <a:xfrm rot="1080000">
            <a:off x="-854596" y="-149815"/>
            <a:ext cx="2592760" cy="2412066"/>
            <a:chOff x="0" y="0"/>
            <a:chExt cx="3457014" cy="3216088"/>
          </a:xfrm>
        </p:grpSpPr>
        <p:sp>
          <p:nvSpPr>
            <p:cNvPr id="8" name="Freeform 8" descr="A bottle of orange juice  Description automatically generated"/>
            <p:cNvSpPr/>
            <p:nvPr/>
          </p:nvSpPr>
          <p:spPr>
            <a:xfrm>
              <a:off x="0" y="0"/>
              <a:ext cx="3457067" cy="3216148"/>
            </a:xfrm>
            <a:custGeom>
              <a:avLst/>
              <a:gdLst/>
              <a:ahLst/>
              <a:cxnLst/>
              <a:rect l="l" t="t" r="r" b="b"/>
              <a:pathLst>
                <a:path w="3457067" h="3216148">
                  <a:moveTo>
                    <a:pt x="0" y="0"/>
                  </a:moveTo>
                  <a:lnTo>
                    <a:pt x="3457067" y="0"/>
                  </a:lnTo>
                  <a:lnTo>
                    <a:pt x="3457067" y="3216148"/>
                  </a:lnTo>
                  <a:lnTo>
                    <a:pt x="0" y="3216148"/>
                  </a:lnTo>
                  <a:lnTo>
                    <a:pt x="0" y="0"/>
                  </a:lnTo>
                  <a:close/>
                </a:path>
              </a:pathLst>
            </a:custGeom>
            <a:blipFill>
              <a:blip r:embed="rId5"/>
              <a:stretch>
                <a:fillRect r="1" b="-7489"/>
              </a:stretch>
            </a:blipFill>
          </p:spPr>
        </p:sp>
      </p:grpSp>
      <p:grpSp>
        <p:nvGrpSpPr>
          <p:cNvPr id="9" name="Group 9"/>
          <p:cNvGrpSpPr/>
          <p:nvPr/>
        </p:nvGrpSpPr>
        <p:grpSpPr>
          <a:xfrm>
            <a:off x="9916101" y="3335516"/>
            <a:ext cx="8371899" cy="6865982"/>
            <a:chOff x="0" y="0"/>
            <a:chExt cx="7742747" cy="6350000"/>
          </a:xfrm>
        </p:grpSpPr>
        <p:sp>
          <p:nvSpPr>
            <p:cNvPr id="10" name="Freeform 10"/>
            <p:cNvSpPr/>
            <p:nvPr/>
          </p:nvSpPr>
          <p:spPr>
            <a:xfrm>
              <a:off x="0" y="0"/>
              <a:ext cx="7744016" cy="6350000"/>
            </a:xfrm>
            <a:custGeom>
              <a:avLst/>
              <a:gdLst/>
              <a:ahLst/>
              <a:cxnLst/>
              <a:rect l="l" t="t" r="r" b="b"/>
              <a:pathLst>
                <a:path w="7744016" h="6350000">
                  <a:moveTo>
                    <a:pt x="7298313" y="0"/>
                  </a:moveTo>
                  <a:lnTo>
                    <a:pt x="444434" y="0"/>
                  </a:lnTo>
                  <a:cubicBezTo>
                    <a:pt x="198214" y="0"/>
                    <a:pt x="0" y="162560"/>
                    <a:pt x="0" y="364490"/>
                  </a:cubicBezTo>
                  <a:lnTo>
                    <a:pt x="0" y="5986780"/>
                  </a:lnTo>
                  <a:cubicBezTo>
                    <a:pt x="0" y="6187440"/>
                    <a:pt x="198214" y="6350000"/>
                    <a:pt x="444434" y="6350000"/>
                  </a:cubicBezTo>
                  <a:lnTo>
                    <a:pt x="7299862" y="6350000"/>
                  </a:lnTo>
                  <a:cubicBezTo>
                    <a:pt x="7544533" y="6350000"/>
                    <a:pt x="7744016" y="6187440"/>
                    <a:pt x="7744016" y="5985510"/>
                  </a:cubicBezTo>
                  <a:lnTo>
                    <a:pt x="7744016" y="364490"/>
                  </a:lnTo>
                  <a:cubicBezTo>
                    <a:pt x="7742747" y="162560"/>
                    <a:pt x="7544533" y="0"/>
                    <a:pt x="7298313" y="0"/>
                  </a:cubicBezTo>
                  <a:close/>
                </a:path>
              </a:pathLst>
            </a:custGeom>
            <a:blipFill>
              <a:blip r:embed="rId6"/>
              <a:stretch>
                <a:fillRect l="-4350" r="-4350"/>
              </a:stretch>
            </a:blipFill>
          </p:spPr>
          <p:txBody>
            <a:bodyPr/>
            <a:lstStyle/>
            <a:p>
              <a:endParaRPr lang="en-IN" dirty="0"/>
            </a:p>
          </p:txBody>
        </p:sp>
      </p:grpSp>
      <p:sp>
        <p:nvSpPr>
          <p:cNvPr id="11" name="TextBox 11"/>
          <p:cNvSpPr txBox="1"/>
          <p:nvPr/>
        </p:nvSpPr>
        <p:spPr>
          <a:xfrm>
            <a:off x="3656559" y="697224"/>
            <a:ext cx="10966510" cy="662281"/>
          </a:xfrm>
          <a:prstGeom prst="rect">
            <a:avLst/>
          </a:prstGeom>
        </p:spPr>
        <p:txBody>
          <a:bodyPr lIns="0" tIns="0" rIns="0" bIns="0" rtlCol="0" anchor="t">
            <a:spAutoFit/>
          </a:bodyPr>
          <a:lstStyle/>
          <a:p>
            <a:pPr algn="ctr">
              <a:lnSpc>
                <a:spcPts val="4500"/>
              </a:lnSpc>
            </a:pPr>
            <a:r>
              <a:rPr lang="en-US" sz="3750" b="1">
                <a:solidFill>
                  <a:srgbClr val="29261B"/>
                </a:solidFill>
                <a:latin typeface="Poppins Bold"/>
                <a:ea typeface="Poppins Bold"/>
                <a:cs typeface="Poppins Bold"/>
                <a:sym typeface="Poppins Bold"/>
              </a:rPr>
              <a:t>Observations and Insights</a:t>
            </a:r>
          </a:p>
        </p:txBody>
      </p:sp>
      <p:sp>
        <p:nvSpPr>
          <p:cNvPr id="12" name="TextBox 12"/>
          <p:cNvSpPr txBox="1"/>
          <p:nvPr/>
        </p:nvSpPr>
        <p:spPr>
          <a:xfrm>
            <a:off x="831427" y="2487791"/>
            <a:ext cx="15066675" cy="847725"/>
          </a:xfrm>
          <a:prstGeom prst="rect">
            <a:avLst/>
          </a:prstGeom>
        </p:spPr>
        <p:txBody>
          <a:bodyPr lIns="0" tIns="0" rIns="0" bIns="0" rtlCol="0" anchor="t">
            <a:spAutoFit/>
          </a:bodyPr>
          <a:lstStyle/>
          <a:p>
            <a:pPr algn="l">
              <a:lnSpc>
                <a:spcPts val="3240"/>
              </a:lnSpc>
            </a:pPr>
            <a:r>
              <a:rPr lang="en-US" sz="2700">
                <a:solidFill>
                  <a:srgbClr val="000000"/>
                </a:solidFill>
                <a:latin typeface="Poppins"/>
                <a:ea typeface="Poppins"/>
                <a:cs typeface="Poppins"/>
                <a:sym typeface="Poppins"/>
              </a:rPr>
              <a:t>How many competition brands did you see in the market? (give names of all the brands)</a:t>
            </a:r>
          </a:p>
        </p:txBody>
      </p:sp>
      <p:sp>
        <p:nvSpPr>
          <p:cNvPr id="13" name="TextBox 13"/>
          <p:cNvSpPr txBox="1"/>
          <p:nvPr/>
        </p:nvSpPr>
        <p:spPr>
          <a:xfrm>
            <a:off x="831427" y="3545066"/>
            <a:ext cx="7533338" cy="4210050"/>
          </a:xfrm>
          <a:prstGeom prst="rect">
            <a:avLst/>
          </a:prstGeom>
        </p:spPr>
        <p:txBody>
          <a:bodyPr lIns="0" tIns="0" rIns="0" bIns="0" rtlCol="0" anchor="t">
            <a:spAutoFit/>
          </a:bodyPr>
          <a:lstStyle/>
          <a:p>
            <a:pPr algn="l">
              <a:lnSpc>
                <a:spcPts val="3240"/>
              </a:lnSpc>
            </a:pPr>
            <a:r>
              <a:rPr lang="en-US" sz="2700">
                <a:solidFill>
                  <a:srgbClr val="000000"/>
                </a:solidFill>
                <a:latin typeface="Poppins"/>
                <a:ea typeface="Poppins"/>
                <a:cs typeface="Poppins"/>
                <a:sym typeface="Poppins"/>
              </a:rPr>
              <a:t>Ans.</a:t>
            </a:r>
            <a:r>
              <a:rPr lang="en-US" sz="2700" b="1">
                <a:solidFill>
                  <a:srgbClr val="000000"/>
                </a:solidFill>
                <a:latin typeface="Poppins Bold"/>
                <a:ea typeface="Poppins Bold"/>
                <a:cs typeface="Poppins Bold"/>
                <a:sym typeface="Poppins Bold"/>
              </a:rPr>
              <a:t> Analysis from the Pie Chart and Table:</a:t>
            </a:r>
          </a:p>
          <a:p>
            <a:pPr algn="l">
              <a:lnSpc>
                <a:spcPts val="3359"/>
              </a:lnSpc>
            </a:pPr>
            <a:r>
              <a:rPr lang="en-US" sz="2799">
                <a:solidFill>
                  <a:srgbClr val="000000"/>
                </a:solidFill>
                <a:latin typeface="Poppins"/>
                <a:ea typeface="Poppins"/>
                <a:cs typeface="Poppins"/>
                <a:sym typeface="Poppins"/>
              </a:rPr>
              <a:t>The pie chart, paired with the table, paints a clear picture of our top competitors' presence on store racks. Coca-Cola leads the pack, seen in 15 stores. Hot on their heels are Mondelez (Cadbury) and Haldiram, each found in 14 stores. This combined view quickly shows us both the exact numbers and the overall competitive landscape.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3"/>
              <a:stretch>
                <a:fillRect l="-8" r="-8"/>
              </a:stretch>
            </a:blipFill>
          </p:spPr>
        </p:sp>
      </p:grpSp>
      <p:sp>
        <p:nvSpPr>
          <p:cNvPr id="4" name="TextBox 4"/>
          <p:cNvSpPr txBox="1"/>
          <p:nvPr/>
        </p:nvSpPr>
        <p:spPr>
          <a:xfrm>
            <a:off x="831428" y="1782861"/>
            <a:ext cx="16616866" cy="491173"/>
          </a:xfrm>
          <a:prstGeom prst="rect">
            <a:avLst/>
          </a:prstGeom>
        </p:spPr>
        <p:txBody>
          <a:bodyPr lIns="0" tIns="0" rIns="0" bIns="0" rtlCol="0" anchor="t">
            <a:spAutoFit/>
          </a:bodyPr>
          <a:lstStyle/>
          <a:p>
            <a:pPr algn="l">
              <a:lnSpc>
                <a:spcPts val="3240"/>
              </a:lnSpc>
            </a:pPr>
            <a:r>
              <a:rPr lang="en-US" sz="2700" b="1">
                <a:solidFill>
                  <a:srgbClr val="29261B"/>
                </a:solidFill>
                <a:latin typeface="Poppins Bold"/>
                <a:ea typeface="Poppins Bold"/>
                <a:cs typeface="Poppins Bold"/>
                <a:sym typeface="Poppins Bold"/>
              </a:rPr>
              <a:t>Answer the following questions based on your market research</a:t>
            </a:r>
          </a:p>
        </p:txBody>
      </p:sp>
      <p:grpSp>
        <p:nvGrpSpPr>
          <p:cNvPr id="5" name="Group 5"/>
          <p:cNvGrpSpPr>
            <a:grpSpLocks noChangeAspect="1"/>
          </p:cNvGrpSpPr>
          <p:nvPr/>
        </p:nvGrpSpPr>
        <p:grpSpPr>
          <a:xfrm rot="1080000">
            <a:off x="-854596" y="-149815"/>
            <a:ext cx="2592760" cy="2412066"/>
            <a:chOff x="0" y="0"/>
            <a:chExt cx="3457014" cy="3216088"/>
          </a:xfrm>
        </p:grpSpPr>
        <p:sp>
          <p:nvSpPr>
            <p:cNvPr id="6" name="Freeform 6" descr="A bottle of orange juice  Description automatically generated"/>
            <p:cNvSpPr/>
            <p:nvPr/>
          </p:nvSpPr>
          <p:spPr>
            <a:xfrm>
              <a:off x="0" y="0"/>
              <a:ext cx="3457067" cy="3216148"/>
            </a:xfrm>
            <a:custGeom>
              <a:avLst/>
              <a:gdLst/>
              <a:ahLst/>
              <a:cxnLst/>
              <a:rect l="l" t="t" r="r" b="b"/>
              <a:pathLst>
                <a:path w="3457067" h="3216148">
                  <a:moveTo>
                    <a:pt x="0" y="0"/>
                  </a:moveTo>
                  <a:lnTo>
                    <a:pt x="3457067" y="0"/>
                  </a:lnTo>
                  <a:lnTo>
                    <a:pt x="3457067" y="3216148"/>
                  </a:lnTo>
                  <a:lnTo>
                    <a:pt x="0" y="3216148"/>
                  </a:lnTo>
                  <a:lnTo>
                    <a:pt x="0" y="0"/>
                  </a:lnTo>
                  <a:close/>
                </a:path>
              </a:pathLst>
            </a:custGeom>
            <a:blipFill>
              <a:blip r:embed="rId4"/>
              <a:stretch>
                <a:fillRect r="1" b="-7489"/>
              </a:stretch>
            </a:blipFill>
          </p:spPr>
        </p:sp>
      </p:grpSp>
      <p:graphicFrame>
        <p:nvGraphicFramePr>
          <p:cNvPr id="7" name="Table 7"/>
          <p:cNvGraphicFramePr>
            <a:graphicFrameLocks noGrp="1"/>
          </p:cNvGraphicFramePr>
          <p:nvPr/>
        </p:nvGraphicFramePr>
        <p:xfrm>
          <a:off x="10436413" y="4670752"/>
          <a:ext cx="7315200" cy="4352925"/>
        </p:xfrm>
        <a:graphic>
          <a:graphicData uri="http://schemas.openxmlformats.org/drawingml/2006/table">
            <a:tbl>
              <a:tblPr/>
              <a:tblGrid>
                <a:gridCol w="36576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tblGrid>
              <a:tr h="1450975">
                <a:tc>
                  <a:txBody>
                    <a:bodyPr/>
                    <a:lstStyle/>
                    <a:p>
                      <a:pPr algn="ctr">
                        <a:lnSpc>
                          <a:spcPts val="3079"/>
                        </a:lnSpc>
                        <a:defRPr/>
                      </a:pPr>
                      <a:r>
                        <a:rPr lang="en-US" sz="2199" b="1">
                          <a:solidFill>
                            <a:srgbClr val="000000"/>
                          </a:solidFill>
                          <a:latin typeface="Poppins Bold"/>
                          <a:ea typeface="Poppins Bold"/>
                          <a:cs typeface="Poppins Bold"/>
                          <a:sym typeface="Poppins Bold"/>
                        </a:rPr>
                        <a:t>Brand</a:t>
                      </a:r>
                      <a:endParaRPr lang="en-US" sz="1100"/>
                    </a:p>
                    <a:p>
                      <a:pPr algn="ctr">
                        <a:lnSpc>
                          <a:spcPts val="3079"/>
                        </a:lnSpc>
                      </a:pPr>
                      <a:r>
                        <a:rPr lang="en-US" sz="2199" b="1">
                          <a:solidFill>
                            <a:srgbClr val="000000"/>
                          </a:solidFill>
                          <a:latin typeface="Poppins Bold"/>
                          <a:ea typeface="Poppins Bold"/>
                          <a:cs typeface="Poppins Bold"/>
                          <a:sym typeface="Poppins Bold"/>
                        </a:rPr>
                        <a:t>  Category</a:t>
                      </a:r>
                    </a:p>
                  </a:txBody>
                  <a:tcPr marL="190500" marR="190500" marT="190500" marB="19050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FFD699"/>
                    </a:solidFill>
                  </a:tcPr>
                </a:tc>
                <a:tc>
                  <a:txBody>
                    <a:bodyPr/>
                    <a:lstStyle/>
                    <a:p>
                      <a:pPr algn="ctr">
                        <a:lnSpc>
                          <a:spcPts val="3079"/>
                        </a:lnSpc>
                        <a:defRPr/>
                      </a:pPr>
                      <a:r>
                        <a:rPr lang="en-US" sz="2199" b="1">
                          <a:solidFill>
                            <a:srgbClr val="000000"/>
                          </a:solidFill>
                          <a:latin typeface="Poppins Bold"/>
                          <a:ea typeface="Poppins Bold"/>
                          <a:cs typeface="Poppins Bold"/>
                          <a:sym typeface="Poppins Bold"/>
                        </a:rPr>
                        <a:t>Count</a:t>
                      </a:r>
                      <a:endParaRPr lang="en-US" sz="1100"/>
                    </a:p>
                  </a:txBody>
                  <a:tcPr marL="190500" marR="190500" marT="190500" marB="19050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FFD699"/>
                    </a:solidFill>
                  </a:tcPr>
                </a:tc>
                <a:extLst>
                  <a:ext uri="{0D108BD9-81ED-4DB2-BD59-A6C34878D82A}">
                    <a16:rowId xmlns:a16="http://schemas.microsoft.com/office/drawing/2014/main" val="10000"/>
                  </a:ext>
                </a:extLst>
              </a:tr>
              <a:tr h="1022990">
                <a:tc>
                  <a:txBody>
                    <a:bodyPr/>
                    <a:lstStyle/>
                    <a:p>
                      <a:pPr algn="ctr">
                        <a:lnSpc>
                          <a:spcPts val="3079"/>
                        </a:lnSpc>
                        <a:defRPr/>
                      </a:pPr>
                      <a:r>
                        <a:rPr lang="en-US" sz="2199">
                          <a:solidFill>
                            <a:srgbClr val="000000"/>
                          </a:solidFill>
                          <a:latin typeface="Poppins"/>
                          <a:ea typeface="Poppins"/>
                          <a:cs typeface="Poppins"/>
                          <a:sym typeface="Poppins"/>
                        </a:rPr>
                        <a:t>Haldiram</a:t>
                      </a:r>
                      <a:endParaRPr lang="en-US" sz="1100"/>
                    </a:p>
                  </a:txBody>
                  <a:tcPr marL="190500" marR="190500" marT="190500" marB="19050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FFEBCD"/>
                    </a:solidFill>
                  </a:tcPr>
                </a:tc>
                <a:tc>
                  <a:txBody>
                    <a:bodyPr/>
                    <a:lstStyle/>
                    <a:p>
                      <a:pPr algn="ctr">
                        <a:lnSpc>
                          <a:spcPts val="3079"/>
                        </a:lnSpc>
                        <a:defRPr/>
                      </a:pPr>
                      <a:r>
                        <a:rPr lang="en-US" sz="2199">
                          <a:solidFill>
                            <a:srgbClr val="000000"/>
                          </a:solidFill>
                          <a:latin typeface="Poppins"/>
                          <a:ea typeface="Poppins"/>
                          <a:cs typeface="Poppins"/>
                          <a:sym typeface="Poppins"/>
                        </a:rPr>
                        <a:t>14</a:t>
                      </a:r>
                      <a:endParaRPr lang="en-US" sz="1100"/>
                    </a:p>
                  </a:txBody>
                  <a:tcPr marL="190500" marR="190500" marT="190500" marB="19050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FFF4E3"/>
                    </a:solidFill>
                  </a:tcPr>
                </a:tc>
                <a:extLst>
                  <a:ext uri="{0D108BD9-81ED-4DB2-BD59-A6C34878D82A}">
                    <a16:rowId xmlns:a16="http://schemas.microsoft.com/office/drawing/2014/main" val="10001"/>
                  </a:ext>
                </a:extLst>
              </a:tr>
              <a:tr h="1878960">
                <a:tc>
                  <a:txBody>
                    <a:bodyPr/>
                    <a:lstStyle/>
                    <a:p>
                      <a:pPr algn="ctr">
                        <a:lnSpc>
                          <a:spcPts val="3079"/>
                        </a:lnSpc>
                        <a:defRPr/>
                      </a:pPr>
                      <a:r>
                        <a:rPr lang="en-US" sz="2199">
                          <a:solidFill>
                            <a:srgbClr val="000000"/>
                          </a:solidFill>
                          <a:latin typeface="Poppins"/>
                          <a:ea typeface="Poppins"/>
                          <a:cs typeface="Poppins"/>
                          <a:sym typeface="Poppins"/>
                        </a:rPr>
                        <a:t>PepsiCo</a:t>
                      </a:r>
                      <a:endParaRPr lang="en-US" sz="1100"/>
                    </a:p>
                    <a:p>
                      <a:pPr algn="ctr">
                        <a:lnSpc>
                          <a:spcPts val="3079"/>
                        </a:lnSpc>
                      </a:pPr>
                      <a:r>
                        <a:rPr lang="en-US" sz="2199">
                          <a:solidFill>
                            <a:srgbClr val="000000"/>
                          </a:solidFill>
                          <a:latin typeface="Poppins"/>
                          <a:ea typeface="Poppins"/>
                          <a:cs typeface="Poppins"/>
                          <a:sym typeface="Poppins"/>
                        </a:rPr>
                        <a:t>  Salty Snacks (Implied)</a:t>
                      </a:r>
                    </a:p>
                  </a:txBody>
                  <a:tcPr marL="190500" marR="190500" marT="190500" marB="19050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FFEBCD"/>
                    </a:solidFill>
                  </a:tcPr>
                </a:tc>
                <a:tc>
                  <a:txBody>
                    <a:bodyPr/>
                    <a:lstStyle/>
                    <a:p>
                      <a:pPr algn="ctr">
                        <a:lnSpc>
                          <a:spcPts val="3079"/>
                        </a:lnSpc>
                        <a:defRPr/>
                      </a:pPr>
                      <a:r>
                        <a:rPr lang="en-US" sz="2199">
                          <a:solidFill>
                            <a:srgbClr val="000000"/>
                          </a:solidFill>
                          <a:latin typeface="Poppins"/>
                          <a:ea typeface="Poppins"/>
                          <a:cs typeface="Poppins"/>
                          <a:sym typeface="Poppins"/>
                        </a:rPr>
                        <a:t>13</a:t>
                      </a:r>
                      <a:endParaRPr lang="en-US" sz="1100"/>
                    </a:p>
                  </a:txBody>
                  <a:tcPr marL="190500" marR="190500" marT="190500" marB="19050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FFF4E3"/>
                    </a:solidFill>
                  </a:tcPr>
                </a:tc>
                <a:extLst>
                  <a:ext uri="{0D108BD9-81ED-4DB2-BD59-A6C34878D82A}">
                    <a16:rowId xmlns:a16="http://schemas.microsoft.com/office/drawing/2014/main" val="10002"/>
                  </a:ext>
                </a:extLst>
              </a:tr>
            </a:tbl>
          </a:graphicData>
        </a:graphic>
      </p:graphicFrame>
      <p:sp>
        <p:nvSpPr>
          <p:cNvPr id="8" name="TextBox 8"/>
          <p:cNvSpPr txBox="1"/>
          <p:nvPr/>
        </p:nvSpPr>
        <p:spPr>
          <a:xfrm>
            <a:off x="3656559" y="697224"/>
            <a:ext cx="10966510" cy="662281"/>
          </a:xfrm>
          <a:prstGeom prst="rect">
            <a:avLst/>
          </a:prstGeom>
        </p:spPr>
        <p:txBody>
          <a:bodyPr lIns="0" tIns="0" rIns="0" bIns="0" rtlCol="0" anchor="t">
            <a:spAutoFit/>
          </a:bodyPr>
          <a:lstStyle/>
          <a:p>
            <a:pPr algn="ctr">
              <a:lnSpc>
                <a:spcPts val="4500"/>
              </a:lnSpc>
            </a:pPr>
            <a:r>
              <a:rPr lang="en-US" sz="3750" b="1">
                <a:solidFill>
                  <a:srgbClr val="29261B"/>
                </a:solidFill>
                <a:latin typeface="Poppins Bold"/>
                <a:ea typeface="Poppins Bold"/>
                <a:cs typeface="Poppins Bold"/>
                <a:sym typeface="Poppins Bold"/>
              </a:rPr>
              <a:t>Observations and Insights</a:t>
            </a:r>
          </a:p>
        </p:txBody>
      </p:sp>
      <p:sp>
        <p:nvSpPr>
          <p:cNvPr id="9" name="TextBox 9"/>
          <p:cNvSpPr txBox="1"/>
          <p:nvPr/>
        </p:nvSpPr>
        <p:spPr>
          <a:xfrm>
            <a:off x="831427" y="2575252"/>
            <a:ext cx="15066675" cy="847725"/>
          </a:xfrm>
          <a:prstGeom prst="rect">
            <a:avLst/>
          </a:prstGeom>
        </p:spPr>
        <p:txBody>
          <a:bodyPr lIns="0" tIns="0" rIns="0" bIns="0" rtlCol="0" anchor="t">
            <a:spAutoFit/>
          </a:bodyPr>
          <a:lstStyle/>
          <a:p>
            <a:pPr algn="l">
              <a:lnSpc>
                <a:spcPts val="3240"/>
              </a:lnSpc>
            </a:pPr>
            <a:r>
              <a:rPr lang="en-US" sz="2700">
                <a:solidFill>
                  <a:srgbClr val="000000"/>
                </a:solidFill>
                <a:latin typeface="Poppins"/>
                <a:ea typeface="Poppins"/>
                <a:cs typeface="Poppins"/>
                <a:sym typeface="Poppins"/>
              </a:rPr>
              <a:t>What was the most visible brands in the western salty snacks category? (answer with analysis from the total stores you visited)</a:t>
            </a:r>
          </a:p>
        </p:txBody>
      </p:sp>
      <p:sp>
        <p:nvSpPr>
          <p:cNvPr id="10" name="TextBox 10"/>
          <p:cNvSpPr txBox="1"/>
          <p:nvPr/>
        </p:nvSpPr>
        <p:spPr>
          <a:xfrm>
            <a:off x="831427" y="3727777"/>
            <a:ext cx="7042775" cy="4943475"/>
          </a:xfrm>
          <a:prstGeom prst="rect">
            <a:avLst/>
          </a:prstGeom>
        </p:spPr>
        <p:txBody>
          <a:bodyPr lIns="0" tIns="0" rIns="0" bIns="0" rtlCol="0" anchor="t">
            <a:spAutoFit/>
          </a:bodyPr>
          <a:lstStyle/>
          <a:p>
            <a:pPr algn="l">
              <a:lnSpc>
                <a:spcPts val="3240"/>
              </a:lnSpc>
            </a:pPr>
            <a:r>
              <a:rPr lang="en-US" sz="2700" b="1">
                <a:solidFill>
                  <a:srgbClr val="000000"/>
                </a:solidFill>
                <a:latin typeface="Poppins Bold"/>
                <a:ea typeface="Poppins Bold"/>
                <a:cs typeface="Poppins Bold"/>
                <a:sym typeface="Poppins Bold"/>
              </a:rPr>
              <a:t>Ans</a:t>
            </a:r>
            <a:r>
              <a:rPr lang="en-US" sz="2700">
                <a:solidFill>
                  <a:srgbClr val="000000"/>
                </a:solidFill>
                <a:latin typeface="Poppins"/>
                <a:ea typeface="Poppins"/>
                <a:cs typeface="Poppins"/>
                <a:sym typeface="Poppins"/>
              </a:rPr>
              <a:t>. To pinpoint the most visible salty snack brands, we looked at rack presence. My data shows PepsiCo's salty snacks (like Lay's and Doritos) are highly visible, with their racks found in 13 out of 25 stores. Right alongside them is Haldiram, which was noted in 14 stores, indicating a strong competitive presence. Essentially, both PepsiCo's own snack lines and Haldiram are the most visible in this category across the stores I visited.</a:t>
            </a:r>
          </a:p>
        </p:txBody>
      </p:sp>
      <p:sp>
        <p:nvSpPr>
          <p:cNvPr id="11" name="TextBox 11"/>
          <p:cNvSpPr txBox="1"/>
          <p:nvPr/>
        </p:nvSpPr>
        <p:spPr>
          <a:xfrm>
            <a:off x="10436413" y="3842077"/>
            <a:ext cx="15066675" cy="438150"/>
          </a:xfrm>
          <a:prstGeom prst="rect">
            <a:avLst/>
          </a:prstGeom>
        </p:spPr>
        <p:txBody>
          <a:bodyPr lIns="0" tIns="0" rIns="0" bIns="0" rtlCol="0" anchor="t">
            <a:spAutoFit/>
          </a:bodyPr>
          <a:lstStyle/>
          <a:p>
            <a:pPr algn="l">
              <a:lnSpc>
                <a:spcPts val="3240"/>
              </a:lnSpc>
            </a:pPr>
            <a:r>
              <a:rPr lang="en-US" sz="2700">
                <a:solidFill>
                  <a:srgbClr val="000000"/>
                </a:solidFill>
                <a:latin typeface="Poppins"/>
                <a:ea typeface="Poppins"/>
                <a:cs typeface="Poppins"/>
                <a:sym typeface="Poppins"/>
              </a:rPr>
              <a:t> </a:t>
            </a:r>
            <a:r>
              <a:rPr lang="en-US" sz="2700" b="1">
                <a:solidFill>
                  <a:srgbClr val="000000"/>
                </a:solidFill>
                <a:latin typeface="Poppins Bold"/>
                <a:ea typeface="Poppins Bold"/>
                <a:cs typeface="Poppins Bold"/>
                <a:sym typeface="Poppins Bold"/>
              </a:rPr>
              <a:t>Brand Category: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3"/>
              <a:stretch>
                <a:fillRect l="-8" r="-8"/>
              </a:stretch>
            </a:blipFill>
          </p:spPr>
        </p:sp>
      </p:grpSp>
      <p:sp>
        <p:nvSpPr>
          <p:cNvPr id="4" name="TextBox 4"/>
          <p:cNvSpPr txBox="1"/>
          <p:nvPr/>
        </p:nvSpPr>
        <p:spPr>
          <a:xfrm>
            <a:off x="831428" y="1782861"/>
            <a:ext cx="16616866" cy="491173"/>
          </a:xfrm>
          <a:prstGeom prst="rect">
            <a:avLst/>
          </a:prstGeom>
        </p:spPr>
        <p:txBody>
          <a:bodyPr lIns="0" tIns="0" rIns="0" bIns="0" rtlCol="0" anchor="t">
            <a:spAutoFit/>
          </a:bodyPr>
          <a:lstStyle/>
          <a:p>
            <a:pPr algn="l">
              <a:lnSpc>
                <a:spcPts val="3240"/>
              </a:lnSpc>
            </a:pPr>
            <a:r>
              <a:rPr lang="en-US" sz="2700" b="1">
                <a:solidFill>
                  <a:srgbClr val="29261B"/>
                </a:solidFill>
                <a:latin typeface="Poppins Bold"/>
                <a:ea typeface="Poppins Bold"/>
                <a:cs typeface="Poppins Bold"/>
                <a:sym typeface="Poppins Bold"/>
              </a:rPr>
              <a:t>Answer the following questions based on your market research</a:t>
            </a:r>
          </a:p>
        </p:txBody>
      </p:sp>
      <p:grpSp>
        <p:nvGrpSpPr>
          <p:cNvPr id="5" name="Group 5"/>
          <p:cNvGrpSpPr>
            <a:grpSpLocks noChangeAspect="1"/>
          </p:cNvGrpSpPr>
          <p:nvPr/>
        </p:nvGrpSpPr>
        <p:grpSpPr>
          <a:xfrm rot="1080000">
            <a:off x="-854596" y="-149815"/>
            <a:ext cx="2592760" cy="2412066"/>
            <a:chOff x="0" y="0"/>
            <a:chExt cx="3457014" cy="3216088"/>
          </a:xfrm>
        </p:grpSpPr>
        <p:sp>
          <p:nvSpPr>
            <p:cNvPr id="6" name="Freeform 6" descr="A bottle of orange juice  Description automatically generated"/>
            <p:cNvSpPr/>
            <p:nvPr/>
          </p:nvSpPr>
          <p:spPr>
            <a:xfrm>
              <a:off x="0" y="0"/>
              <a:ext cx="3457067" cy="3216148"/>
            </a:xfrm>
            <a:custGeom>
              <a:avLst/>
              <a:gdLst/>
              <a:ahLst/>
              <a:cxnLst/>
              <a:rect l="l" t="t" r="r" b="b"/>
              <a:pathLst>
                <a:path w="3457067" h="3216148">
                  <a:moveTo>
                    <a:pt x="0" y="0"/>
                  </a:moveTo>
                  <a:lnTo>
                    <a:pt x="3457067" y="0"/>
                  </a:lnTo>
                  <a:lnTo>
                    <a:pt x="3457067" y="3216148"/>
                  </a:lnTo>
                  <a:lnTo>
                    <a:pt x="0" y="3216148"/>
                  </a:lnTo>
                  <a:lnTo>
                    <a:pt x="0" y="0"/>
                  </a:lnTo>
                  <a:close/>
                </a:path>
              </a:pathLst>
            </a:custGeom>
            <a:blipFill>
              <a:blip r:embed="rId4"/>
              <a:stretch>
                <a:fillRect r="1" b="-7489"/>
              </a:stretch>
            </a:blipFill>
          </p:spPr>
        </p:sp>
      </p:grpSp>
      <p:grpSp>
        <p:nvGrpSpPr>
          <p:cNvPr id="7" name="Group 7"/>
          <p:cNvGrpSpPr/>
          <p:nvPr/>
        </p:nvGrpSpPr>
        <p:grpSpPr>
          <a:xfrm>
            <a:off x="8587469" y="3645179"/>
            <a:ext cx="8860825" cy="5613121"/>
            <a:chOff x="0" y="0"/>
            <a:chExt cx="10024056" cy="6350000"/>
          </a:xfrm>
        </p:grpSpPr>
        <p:sp>
          <p:nvSpPr>
            <p:cNvPr id="8" name="Freeform 8"/>
            <p:cNvSpPr/>
            <p:nvPr/>
          </p:nvSpPr>
          <p:spPr>
            <a:xfrm>
              <a:off x="0" y="0"/>
              <a:ext cx="10025327" cy="6350000"/>
            </a:xfrm>
            <a:custGeom>
              <a:avLst/>
              <a:gdLst/>
              <a:ahLst/>
              <a:cxnLst/>
              <a:rect l="l" t="t" r="r" b="b"/>
              <a:pathLst>
                <a:path w="10025327" h="6350000">
                  <a:moveTo>
                    <a:pt x="9448675" y="0"/>
                  </a:moveTo>
                  <a:lnTo>
                    <a:pt x="575381" y="0"/>
                  </a:lnTo>
                  <a:cubicBezTo>
                    <a:pt x="256616" y="0"/>
                    <a:pt x="0" y="162560"/>
                    <a:pt x="0" y="364490"/>
                  </a:cubicBezTo>
                  <a:lnTo>
                    <a:pt x="0" y="5986780"/>
                  </a:lnTo>
                  <a:cubicBezTo>
                    <a:pt x="0" y="6187440"/>
                    <a:pt x="256616" y="6350000"/>
                    <a:pt x="575381" y="6350000"/>
                  </a:cubicBezTo>
                  <a:lnTo>
                    <a:pt x="9450681" y="6350000"/>
                  </a:lnTo>
                  <a:cubicBezTo>
                    <a:pt x="9767441" y="6350000"/>
                    <a:pt x="10025327" y="6187440"/>
                    <a:pt x="10025327" y="5985510"/>
                  </a:cubicBezTo>
                  <a:lnTo>
                    <a:pt x="10025327" y="364490"/>
                  </a:lnTo>
                  <a:cubicBezTo>
                    <a:pt x="10024056" y="162560"/>
                    <a:pt x="9767441" y="0"/>
                    <a:pt x="9448675" y="0"/>
                  </a:cubicBezTo>
                  <a:close/>
                </a:path>
              </a:pathLst>
            </a:custGeom>
            <a:blipFill>
              <a:blip r:embed="rId5"/>
              <a:stretch>
                <a:fillRect l="-2689" r="-2689"/>
              </a:stretch>
            </a:blipFill>
          </p:spPr>
        </p:sp>
      </p:grpSp>
      <p:sp>
        <p:nvSpPr>
          <p:cNvPr id="9" name="TextBox 9"/>
          <p:cNvSpPr txBox="1"/>
          <p:nvPr/>
        </p:nvSpPr>
        <p:spPr>
          <a:xfrm>
            <a:off x="3656559" y="697224"/>
            <a:ext cx="10966510" cy="662281"/>
          </a:xfrm>
          <a:prstGeom prst="rect">
            <a:avLst/>
          </a:prstGeom>
        </p:spPr>
        <p:txBody>
          <a:bodyPr lIns="0" tIns="0" rIns="0" bIns="0" rtlCol="0" anchor="t">
            <a:spAutoFit/>
          </a:bodyPr>
          <a:lstStyle/>
          <a:p>
            <a:pPr algn="ctr">
              <a:lnSpc>
                <a:spcPts val="4500"/>
              </a:lnSpc>
            </a:pPr>
            <a:r>
              <a:rPr lang="en-US" sz="3750" b="1">
                <a:solidFill>
                  <a:srgbClr val="29261B"/>
                </a:solidFill>
                <a:latin typeface="Poppins Bold"/>
                <a:ea typeface="Poppins Bold"/>
                <a:cs typeface="Poppins Bold"/>
                <a:sym typeface="Poppins Bold"/>
              </a:rPr>
              <a:t>Observations and Insights</a:t>
            </a:r>
          </a:p>
        </p:txBody>
      </p:sp>
      <p:sp>
        <p:nvSpPr>
          <p:cNvPr id="10" name="TextBox 10"/>
          <p:cNvSpPr txBox="1"/>
          <p:nvPr/>
        </p:nvSpPr>
        <p:spPr>
          <a:xfrm>
            <a:off x="831427" y="2575252"/>
            <a:ext cx="15066675" cy="847725"/>
          </a:xfrm>
          <a:prstGeom prst="rect">
            <a:avLst/>
          </a:prstGeom>
        </p:spPr>
        <p:txBody>
          <a:bodyPr lIns="0" tIns="0" rIns="0" bIns="0" rtlCol="0" anchor="t">
            <a:spAutoFit/>
          </a:bodyPr>
          <a:lstStyle/>
          <a:p>
            <a:pPr algn="l">
              <a:lnSpc>
                <a:spcPts val="3240"/>
              </a:lnSpc>
            </a:pPr>
            <a:r>
              <a:rPr lang="en-US" sz="2700">
                <a:solidFill>
                  <a:srgbClr val="000000"/>
                </a:solidFill>
                <a:latin typeface="Poppins"/>
                <a:ea typeface="Poppins"/>
                <a:cs typeface="Poppins"/>
                <a:sym typeface="Poppins"/>
              </a:rPr>
              <a:t>What was the most visible brands in the western salty snacks category? (answer with analysis from the total stores you visited)</a:t>
            </a:r>
          </a:p>
        </p:txBody>
      </p:sp>
      <p:sp>
        <p:nvSpPr>
          <p:cNvPr id="11" name="TextBox 11"/>
          <p:cNvSpPr txBox="1"/>
          <p:nvPr/>
        </p:nvSpPr>
        <p:spPr>
          <a:xfrm>
            <a:off x="831427" y="3727777"/>
            <a:ext cx="7042775" cy="4533900"/>
          </a:xfrm>
          <a:prstGeom prst="rect">
            <a:avLst/>
          </a:prstGeom>
        </p:spPr>
        <p:txBody>
          <a:bodyPr lIns="0" tIns="0" rIns="0" bIns="0" rtlCol="0" anchor="t">
            <a:spAutoFit/>
          </a:bodyPr>
          <a:lstStyle/>
          <a:p>
            <a:pPr algn="l">
              <a:lnSpc>
                <a:spcPts val="3240"/>
              </a:lnSpc>
            </a:pPr>
            <a:r>
              <a:rPr lang="en-US" sz="2700">
                <a:solidFill>
                  <a:srgbClr val="000000"/>
                </a:solidFill>
                <a:latin typeface="Poppins"/>
                <a:ea typeface="Poppins"/>
                <a:cs typeface="Poppins"/>
                <a:sym typeface="Poppins"/>
              </a:rPr>
              <a:t>Ans.</a:t>
            </a:r>
            <a:r>
              <a:rPr lang="en-US" sz="2700" b="1">
                <a:solidFill>
                  <a:srgbClr val="000000"/>
                </a:solidFill>
                <a:latin typeface="Poppins Bold"/>
                <a:ea typeface="Poppins Bold"/>
                <a:cs typeface="Poppins Bold"/>
                <a:sym typeface="Poppins Bold"/>
              </a:rPr>
              <a:t> Analysis from Bar chart and table</a:t>
            </a:r>
          </a:p>
          <a:p>
            <a:pPr algn="l">
              <a:lnSpc>
                <a:spcPts val="3240"/>
              </a:lnSpc>
            </a:pPr>
            <a:r>
              <a:rPr lang="en-US" sz="2700">
                <a:solidFill>
                  <a:srgbClr val="000000"/>
                </a:solidFill>
                <a:latin typeface="Poppins"/>
                <a:ea typeface="Poppins"/>
                <a:cs typeface="Poppins"/>
                <a:sym typeface="Poppins"/>
              </a:rPr>
              <a:t>This chart visually compares the presence of top salty snack brands across stores. Each bar's length shows the number of stores where that brand's rack was seen. You'll notice Haldiram's bar is slightly longer, indicating a marginally higher presence than PepsiCo's salty snacks. Data labels on each bar provide exact store counts for quick reference.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3"/>
              <a:stretch>
                <a:fillRect l="-8" r="-8"/>
              </a:stretch>
            </a:blipFill>
          </p:spPr>
        </p:sp>
      </p:grpSp>
      <p:sp>
        <p:nvSpPr>
          <p:cNvPr id="4" name="TextBox 4"/>
          <p:cNvSpPr txBox="1"/>
          <p:nvPr/>
        </p:nvSpPr>
        <p:spPr>
          <a:xfrm>
            <a:off x="831428" y="1782861"/>
            <a:ext cx="16616866" cy="491173"/>
          </a:xfrm>
          <a:prstGeom prst="rect">
            <a:avLst/>
          </a:prstGeom>
        </p:spPr>
        <p:txBody>
          <a:bodyPr lIns="0" tIns="0" rIns="0" bIns="0" rtlCol="0" anchor="t">
            <a:spAutoFit/>
          </a:bodyPr>
          <a:lstStyle/>
          <a:p>
            <a:pPr algn="l">
              <a:lnSpc>
                <a:spcPts val="3240"/>
              </a:lnSpc>
            </a:pPr>
            <a:r>
              <a:rPr lang="en-US" sz="2700" b="1">
                <a:solidFill>
                  <a:srgbClr val="29261B"/>
                </a:solidFill>
                <a:latin typeface="Poppins Bold"/>
                <a:ea typeface="Poppins Bold"/>
                <a:cs typeface="Poppins Bold"/>
                <a:sym typeface="Poppins Bold"/>
              </a:rPr>
              <a:t>Answer the following questions based on your market research</a:t>
            </a:r>
          </a:p>
        </p:txBody>
      </p:sp>
      <p:grpSp>
        <p:nvGrpSpPr>
          <p:cNvPr id="5" name="Group 5"/>
          <p:cNvGrpSpPr>
            <a:grpSpLocks noChangeAspect="1"/>
          </p:cNvGrpSpPr>
          <p:nvPr/>
        </p:nvGrpSpPr>
        <p:grpSpPr>
          <a:xfrm rot="1080000">
            <a:off x="-854596" y="-149815"/>
            <a:ext cx="2592760" cy="2412066"/>
            <a:chOff x="0" y="0"/>
            <a:chExt cx="3457014" cy="3216088"/>
          </a:xfrm>
        </p:grpSpPr>
        <p:sp>
          <p:nvSpPr>
            <p:cNvPr id="6" name="Freeform 6" descr="A bottle of orange juice  Description automatically generated"/>
            <p:cNvSpPr/>
            <p:nvPr/>
          </p:nvSpPr>
          <p:spPr>
            <a:xfrm>
              <a:off x="0" y="0"/>
              <a:ext cx="3457067" cy="3216148"/>
            </a:xfrm>
            <a:custGeom>
              <a:avLst/>
              <a:gdLst/>
              <a:ahLst/>
              <a:cxnLst/>
              <a:rect l="l" t="t" r="r" b="b"/>
              <a:pathLst>
                <a:path w="3457067" h="3216148">
                  <a:moveTo>
                    <a:pt x="0" y="0"/>
                  </a:moveTo>
                  <a:lnTo>
                    <a:pt x="3457067" y="0"/>
                  </a:lnTo>
                  <a:lnTo>
                    <a:pt x="3457067" y="3216148"/>
                  </a:lnTo>
                  <a:lnTo>
                    <a:pt x="0" y="3216148"/>
                  </a:lnTo>
                  <a:lnTo>
                    <a:pt x="0" y="0"/>
                  </a:lnTo>
                  <a:close/>
                </a:path>
              </a:pathLst>
            </a:custGeom>
            <a:blipFill>
              <a:blip r:embed="rId4"/>
              <a:stretch>
                <a:fillRect r="1" b="-7489"/>
              </a:stretch>
            </a:blipFill>
          </p:spPr>
        </p:sp>
      </p:grpSp>
      <p:graphicFrame>
        <p:nvGraphicFramePr>
          <p:cNvPr id="7" name="Table 7"/>
          <p:cNvGraphicFramePr>
            <a:graphicFrameLocks noGrp="1"/>
          </p:cNvGraphicFramePr>
          <p:nvPr/>
        </p:nvGraphicFramePr>
        <p:xfrm>
          <a:off x="10436413" y="4670752"/>
          <a:ext cx="7315200" cy="5086350"/>
        </p:xfrm>
        <a:graphic>
          <a:graphicData uri="http://schemas.openxmlformats.org/drawingml/2006/table">
            <a:tbl>
              <a:tblPr/>
              <a:tblGrid>
                <a:gridCol w="3777017">
                  <a:extLst>
                    <a:ext uri="{9D8B030D-6E8A-4147-A177-3AD203B41FA5}">
                      <a16:colId xmlns:a16="http://schemas.microsoft.com/office/drawing/2014/main" val="20000"/>
                    </a:ext>
                  </a:extLst>
                </a:gridCol>
                <a:gridCol w="3538183">
                  <a:extLst>
                    <a:ext uri="{9D8B030D-6E8A-4147-A177-3AD203B41FA5}">
                      <a16:colId xmlns:a16="http://schemas.microsoft.com/office/drawing/2014/main" val="20001"/>
                    </a:ext>
                  </a:extLst>
                </a:gridCol>
              </a:tblGrid>
              <a:tr h="1051608">
                <a:tc>
                  <a:txBody>
                    <a:bodyPr/>
                    <a:lstStyle/>
                    <a:p>
                      <a:pPr algn="ctr">
                        <a:lnSpc>
                          <a:spcPts val="3079"/>
                        </a:lnSpc>
                        <a:defRPr/>
                      </a:pPr>
                      <a:r>
                        <a:rPr lang="en-US" sz="2199" b="1">
                          <a:solidFill>
                            <a:srgbClr val="000000"/>
                          </a:solidFill>
                          <a:latin typeface="Poppins Bold"/>
                          <a:ea typeface="Poppins Bold"/>
                          <a:cs typeface="Poppins Bold"/>
                          <a:sym typeface="Poppins Bold"/>
                        </a:rPr>
                        <a:t>Category</a:t>
                      </a:r>
                      <a:endParaRPr lang="en-US" sz="1100"/>
                    </a:p>
                  </a:txBody>
                  <a:tcPr marL="190500" marR="190500" marT="190500" marB="19050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FFD699"/>
                    </a:solidFill>
                  </a:tcPr>
                </a:tc>
                <a:tc>
                  <a:txBody>
                    <a:bodyPr/>
                    <a:lstStyle/>
                    <a:p>
                      <a:pPr algn="ctr">
                        <a:lnSpc>
                          <a:spcPts val="3079"/>
                        </a:lnSpc>
                        <a:defRPr/>
                      </a:pPr>
                      <a:r>
                        <a:rPr lang="en-US" sz="2199" b="1">
                          <a:solidFill>
                            <a:srgbClr val="000000"/>
                          </a:solidFill>
                          <a:latin typeface="Poppins Bold"/>
                          <a:ea typeface="Poppins Bold"/>
                          <a:cs typeface="Poppins Bold"/>
                          <a:sym typeface="Poppins Bold"/>
                        </a:rPr>
                        <a:t>Count</a:t>
                      </a:r>
                      <a:endParaRPr lang="en-US" sz="1100"/>
                    </a:p>
                  </a:txBody>
                  <a:tcPr marL="190500" marR="190500" marT="190500" marB="19050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FFD699"/>
                    </a:solidFill>
                  </a:tcPr>
                </a:tc>
                <a:extLst>
                  <a:ext uri="{0D108BD9-81ED-4DB2-BD59-A6C34878D82A}">
                    <a16:rowId xmlns:a16="http://schemas.microsoft.com/office/drawing/2014/main" val="10000"/>
                  </a:ext>
                </a:extLst>
              </a:tr>
              <a:tr h="1491567">
                <a:tc>
                  <a:txBody>
                    <a:bodyPr/>
                    <a:lstStyle/>
                    <a:p>
                      <a:pPr algn="ctr">
                        <a:lnSpc>
                          <a:spcPts val="3079"/>
                        </a:lnSpc>
                        <a:defRPr/>
                      </a:pPr>
                      <a:r>
                        <a:rPr lang="en-US" sz="2199">
                          <a:solidFill>
                            <a:srgbClr val="000000"/>
                          </a:solidFill>
                          <a:latin typeface="Poppins"/>
                          <a:ea typeface="Poppins"/>
                          <a:cs typeface="Poppins"/>
                          <a:sym typeface="Poppins"/>
                        </a:rPr>
                        <a:t>Stores</a:t>
                      </a:r>
                      <a:endParaRPr lang="en-US" sz="1100"/>
                    </a:p>
                    <a:p>
                      <a:pPr algn="ctr">
                        <a:lnSpc>
                          <a:spcPts val="3079"/>
                        </a:lnSpc>
                      </a:pPr>
                      <a:r>
                        <a:rPr lang="en-US" sz="2199">
                          <a:solidFill>
                            <a:srgbClr val="000000"/>
                          </a:solidFill>
                          <a:latin typeface="Poppins"/>
                          <a:ea typeface="Poppins"/>
                          <a:cs typeface="Poppins"/>
                          <a:sym typeface="Poppins"/>
                        </a:rPr>
                        <a:t>  with PepsiCo Rack</a:t>
                      </a:r>
                    </a:p>
                  </a:txBody>
                  <a:tcPr marL="190500" marR="190500" marT="190500" marB="19050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FFEBCD"/>
                    </a:solidFill>
                  </a:tcPr>
                </a:tc>
                <a:tc>
                  <a:txBody>
                    <a:bodyPr/>
                    <a:lstStyle/>
                    <a:p>
                      <a:pPr algn="ctr">
                        <a:lnSpc>
                          <a:spcPts val="3079"/>
                        </a:lnSpc>
                        <a:defRPr/>
                      </a:pPr>
                      <a:r>
                        <a:rPr lang="en-US" sz="2199">
                          <a:solidFill>
                            <a:srgbClr val="000000"/>
                          </a:solidFill>
                          <a:latin typeface="Poppins"/>
                          <a:ea typeface="Poppins"/>
                          <a:cs typeface="Poppins"/>
                          <a:sym typeface="Poppins"/>
                        </a:rPr>
                        <a:t>13</a:t>
                      </a:r>
                      <a:endParaRPr lang="en-US" sz="1100"/>
                    </a:p>
                  </a:txBody>
                  <a:tcPr marL="190500" marR="190500" marT="190500" marB="19050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FFF4E3"/>
                    </a:solidFill>
                  </a:tcPr>
                </a:tc>
                <a:extLst>
                  <a:ext uri="{0D108BD9-81ED-4DB2-BD59-A6C34878D82A}">
                    <a16:rowId xmlns:a16="http://schemas.microsoft.com/office/drawing/2014/main" val="10001"/>
                  </a:ext>
                </a:extLst>
              </a:tr>
              <a:tr h="1491567">
                <a:tc>
                  <a:txBody>
                    <a:bodyPr/>
                    <a:lstStyle/>
                    <a:p>
                      <a:pPr algn="ctr">
                        <a:lnSpc>
                          <a:spcPts val="3079"/>
                        </a:lnSpc>
                        <a:defRPr/>
                      </a:pPr>
                      <a:r>
                        <a:rPr lang="en-US" sz="2199">
                          <a:solidFill>
                            <a:srgbClr val="000000"/>
                          </a:solidFill>
                          <a:latin typeface="Poppins"/>
                          <a:ea typeface="Poppins"/>
                          <a:cs typeface="Poppins"/>
                          <a:sym typeface="Poppins"/>
                        </a:rPr>
                        <a:t>Stores</a:t>
                      </a:r>
                      <a:endParaRPr lang="en-US" sz="1100"/>
                    </a:p>
                    <a:p>
                      <a:pPr algn="ctr">
                        <a:lnSpc>
                          <a:spcPts val="3079"/>
                        </a:lnSpc>
                      </a:pPr>
                      <a:r>
                        <a:rPr lang="en-US" sz="2199">
                          <a:solidFill>
                            <a:srgbClr val="000000"/>
                          </a:solidFill>
                          <a:latin typeface="Poppins"/>
                          <a:ea typeface="Poppins"/>
                          <a:cs typeface="Poppins"/>
                          <a:sym typeface="Poppins"/>
                        </a:rPr>
                        <a:t>  without PepsiCo Rack</a:t>
                      </a:r>
                    </a:p>
                  </a:txBody>
                  <a:tcPr marL="190500" marR="190500" marT="190500" marB="19050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FFEBCD"/>
                    </a:solidFill>
                  </a:tcPr>
                </a:tc>
                <a:tc>
                  <a:txBody>
                    <a:bodyPr/>
                    <a:lstStyle/>
                    <a:p>
                      <a:pPr algn="ctr">
                        <a:lnSpc>
                          <a:spcPts val="3079"/>
                        </a:lnSpc>
                        <a:defRPr/>
                      </a:pPr>
                      <a:r>
                        <a:rPr lang="en-US" sz="2199">
                          <a:solidFill>
                            <a:srgbClr val="000000"/>
                          </a:solidFill>
                          <a:latin typeface="Poppins"/>
                          <a:ea typeface="Poppins"/>
                          <a:cs typeface="Poppins"/>
                          <a:sym typeface="Poppins"/>
                        </a:rPr>
                        <a:t>12</a:t>
                      </a:r>
                      <a:endParaRPr lang="en-US" sz="1100"/>
                    </a:p>
                  </a:txBody>
                  <a:tcPr marL="190500" marR="190500" marT="190500" marB="19050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FFF4E3"/>
                    </a:solidFill>
                  </a:tcPr>
                </a:tc>
                <a:extLst>
                  <a:ext uri="{0D108BD9-81ED-4DB2-BD59-A6C34878D82A}">
                    <a16:rowId xmlns:a16="http://schemas.microsoft.com/office/drawing/2014/main" val="10002"/>
                  </a:ext>
                </a:extLst>
              </a:tr>
              <a:tr h="1051608">
                <a:tc>
                  <a:txBody>
                    <a:bodyPr/>
                    <a:lstStyle/>
                    <a:p>
                      <a:pPr algn="ctr">
                        <a:lnSpc>
                          <a:spcPts val="3079"/>
                        </a:lnSpc>
                        <a:defRPr/>
                      </a:pPr>
                      <a:r>
                        <a:rPr lang="en-US" sz="2199">
                          <a:solidFill>
                            <a:srgbClr val="000000"/>
                          </a:solidFill>
                          <a:latin typeface="Poppins"/>
                          <a:ea typeface="Poppins"/>
                          <a:cs typeface="Poppins"/>
                          <a:sym typeface="Poppins"/>
                        </a:rPr>
                        <a:t>Stores Visited</a:t>
                      </a:r>
                      <a:endParaRPr lang="en-US" sz="1100"/>
                    </a:p>
                  </a:txBody>
                  <a:tcPr marL="190500" marR="190500" marT="190500" marB="19050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FFEBCD"/>
                    </a:solidFill>
                  </a:tcPr>
                </a:tc>
                <a:tc>
                  <a:txBody>
                    <a:bodyPr/>
                    <a:lstStyle/>
                    <a:p>
                      <a:pPr algn="ctr">
                        <a:lnSpc>
                          <a:spcPts val="3079"/>
                        </a:lnSpc>
                        <a:defRPr/>
                      </a:pPr>
                      <a:r>
                        <a:rPr lang="en-US" sz="2199">
                          <a:solidFill>
                            <a:srgbClr val="000000"/>
                          </a:solidFill>
                          <a:latin typeface="Poppins"/>
                          <a:ea typeface="Poppins"/>
                          <a:cs typeface="Poppins"/>
                          <a:sym typeface="Poppins"/>
                        </a:rPr>
                        <a:t>25</a:t>
                      </a:r>
                      <a:endParaRPr lang="en-US" sz="1100"/>
                    </a:p>
                  </a:txBody>
                  <a:tcPr marL="190500" marR="190500" marT="190500" marB="19050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FFF4E3"/>
                    </a:solidFill>
                  </a:tcPr>
                </a:tc>
                <a:extLst>
                  <a:ext uri="{0D108BD9-81ED-4DB2-BD59-A6C34878D82A}">
                    <a16:rowId xmlns:a16="http://schemas.microsoft.com/office/drawing/2014/main" val="10003"/>
                  </a:ext>
                </a:extLst>
              </a:tr>
            </a:tbl>
          </a:graphicData>
        </a:graphic>
      </p:graphicFrame>
      <p:sp>
        <p:nvSpPr>
          <p:cNvPr id="8" name="TextBox 8"/>
          <p:cNvSpPr txBox="1"/>
          <p:nvPr/>
        </p:nvSpPr>
        <p:spPr>
          <a:xfrm>
            <a:off x="3656559" y="697224"/>
            <a:ext cx="10966510" cy="662281"/>
          </a:xfrm>
          <a:prstGeom prst="rect">
            <a:avLst/>
          </a:prstGeom>
        </p:spPr>
        <p:txBody>
          <a:bodyPr lIns="0" tIns="0" rIns="0" bIns="0" rtlCol="0" anchor="t">
            <a:spAutoFit/>
          </a:bodyPr>
          <a:lstStyle/>
          <a:p>
            <a:pPr algn="ctr">
              <a:lnSpc>
                <a:spcPts val="4500"/>
              </a:lnSpc>
            </a:pPr>
            <a:r>
              <a:rPr lang="en-US" sz="3750" b="1">
                <a:solidFill>
                  <a:srgbClr val="29261B"/>
                </a:solidFill>
                <a:latin typeface="Poppins Bold"/>
                <a:ea typeface="Poppins Bold"/>
                <a:cs typeface="Poppins Bold"/>
                <a:sym typeface="Poppins Bold"/>
              </a:rPr>
              <a:t>Observations and Insights</a:t>
            </a:r>
          </a:p>
        </p:txBody>
      </p:sp>
      <p:sp>
        <p:nvSpPr>
          <p:cNvPr id="9" name="TextBox 9"/>
          <p:cNvSpPr txBox="1"/>
          <p:nvPr/>
        </p:nvSpPr>
        <p:spPr>
          <a:xfrm>
            <a:off x="831427" y="2575252"/>
            <a:ext cx="15066675" cy="847725"/>
          </a:xfrm>
          <a:prstGeom prst="rect">
            <a:avLst/>
          </a:prstGeom>
        </p:spPr>
        <p:txBody>
          <a:bodyPr lIns="0" tIns="0" rIns="0" bIns="0" rtlCol="0" anchor="t">
            <a:spAutoFit/>
          </a:bodyPr>
          <a:lstStyle/>
          <a:p>
            <a:pPr algn="l">
              <a:lnSpc>
                <a:spcPts val="3240"/>
              </a:lnSpc>
            </a:pPr>
            <a:r>
              <a:rPr lang="en-US" sz="2700">
                <a:solidFill>
                  <a:srgbClr val="000000"/>
                </a:solidFill>
                <a:latin typeface="Poppins"/>
                <a:ea typeface="Poppins"/>
                <a:cs typeface="Poppins"/>
                <a:sym typeface="Poppins"/>
              </a:rPr>
              <a:t>Out of the store you visited, how many stores had a rack? Give the total number of store you visited also.</a:t>
            </a:r>
          </a:p>
        </p:txBody>
      </p:sp>
      <p:sp>
        <p:nvSpPr>
          <p:cNvPr id="10" name="TextBox 10"/>
          <p:cNvSpPr txBox="1"/>
          <p:nvPr/>
        </p:nvSpPr>
        <p:spPr>
          <a:xfrm>
            <a:off x="831427" y="3727777"/>
            <a:ext cx="7042775" cy="4533900"/>
          </a:xfrm>
          <a:prstGeom prst="rect">
            <a:avLst/>
          </a:prstGeom>
        </p:spPr>
        <p:txBody>
          <a:bodyPr lIns="0" tIns="0" rIns="0" bIns="0" rtlCol="0" anchor="t">
            <a:spAutoFit/>
          </a:bodyPr>
          <a:lstStyle/>
          <a:p>
            <a:pPr algn="l">
              <a:lnSpc>
                <a:spcPts val="3240"/>
              </a:lnSpc>
            </a:pPr>
            <a:r>
              <a:rPr lang="en-US" sz="2700" b="1">
                <a:solidFill>
                  <a:srgbClr val="000000"/>
                </a:solidFill>
                <a:latin typeface="Poppins Bold"/>
                <a:ea typeface="Poppins Bold"/>
                <a:cs typeface="Poppins Bold"/>
                <a:sym typeface="Poppins Bold"/>
              </a:rPr>
              <a:t>Ans</a:t>
            </a:r>
            <a:r>
              <a:rPr lang="en-US" sz="2700">
                <a:solidFill>
                  <a:srgbClr val="000000"/>
                </a:solidFill>
                <a:latin typeface="Poppins"/>
                <a:ea typeface="Poppins"/>
                <a:cs typeface="Poppins"/>
                <a:sym typeface="Poppins"/>
              </a:rPr>
              <a:t>. </a:t>
            </a:r>
          </a:p>
          <a:p>
            <a:pPr marL="582930" lvl="1" indent="-291465" algn="l">
              <a:lnSpc>
                <a:spcPts val="3240"/>
              </a:lnSpc>
              <a:buFont typeface="Arial"/>
              <a:buChar char="•"/>
            </a:pPr>
            <a:r>
              <a:rPr lang="en-US" sz="2700">
                <a:solidFill>
                  <a:srgbClr val="000000"/>
                </a:solidFill>
                <a:latin typeface="Poppins"/>
                <a:ea typeface="Poppins"/>
                <a:cs typeface="Poppins"/>
                <a:sym typeface="Poppins"/>
              </a:rPr>
              <a:t>Total Stores Visited: Visited a total of 25 stores.</a:t>
            </a:r>
          </a:p>
          <a:p>
            <a:pPr marL="582930" lvl="1" indent="-291465" algn="l">
              <a:lnSpc>
                <a:spcPts val="3240"/>
              </a:lnSpc>
              <a:buFont typeface="Arial"/>
              <a:buChar char="•"/>
            </a:pPr>
            <a:r>
              <a:rPr lang="en-US" sz="2700">
                <a:solidFill>
                  <a:srgbClr val="000000"/>
                </a:solidFill>
                <a:latin typeface="Poppins"/>
                <a:ea typeface="Poppins"/>
                <a:cs typeface="Poppins"/>
                <a:sym typeface="Poppins"/>
              </a:rPr>
              <a:t>Stores with a PepsiCo Rack: Out of these 25 stores, 13 stores had a PepsiCo rack present.</a:t>
            </a:r>
          </a:p>
          <a:p>
            <a:pPr algn="l">
              <a:lnSpc>
                <a:spcPts val="3240"/>
              </a:lnSpc>
            </a:pPr>
            <a:r>
              <a:rPr lang="en-US" sz="2700">
                <a:solidFill>
                  <a:srgbClr val="000000"/>
                </a:solidFill>
                <a:latin typeface="Poppins"/>
                <a:ea typeface="Poppins"/>
                <a:cs typeface="Poppins"/>
                <a:sym typeface="Poppins"/>
              </a:rPr>
              <a:t>This means that while just over half of the stores had a PepsiCo rack, there's a significant opportunity for expansion in the remaining stores.</a:t>
            </a:r>
          </a:p>
          <a:p>
            <a:pPr algn="l">
              <a:lnSpc>
                <a:spcPts val="3240"/>
              </a:lnSpc>
            </a:pPr>
            <a:endParaRPr lang="en-US" sz="2700">
              <a:solidFill>
                <a:srgbClr val="000000"/>
              </a:solidFill>
              <a:latin typeface="Poppins"/>
              <a:ea typeface="Poppins"/>
              <a:cs typeface="Poppins"/>
              <a:sym typeface="Poppins"/>
            </a:endParaRPr>
          </a:p>
        </p:txBody>
      </p:sp>
      <p:sp>
        <p:nvSpPr>
          <p:cNvPr id="11" name="TextBox 11"/>
          <p:cNvSpPr txBox="1"/>
          <p:nvPr/>
        </p:nvSpPr>
        <p:spPr>
          <a:xfrm>
            <a:off x="10436413" y="3842077"/>
            <a:ext cx="15066675" cy="438150"/>
          </a:xfrm>
          <a:prstGeom prst="rect">
            <a:avLst/>
          </a:prstGeom>
        </p:spPr>
        <p:txBody>
          <a:bodyPr lIns="0" tIns="0" rIns="0" bIns="0" rtlCol="0" anchor="t">
            <a:spAutoFit/>
          </a:bodyPr>
          <a:lstStyle/>
          <a:p>
            <a:pPr algn="l">
              <a:lnSpc>
                <a:spcPts val="3240"/>
              </a:lnSpc>
            </a:pPr>
            <a:r>
              <a:rPr lang="en-US" sz="2700" b="1">
                <a:solidFill>
                  <a:srgbClr val="000000"/>
                </a:solidFill>
                <a:latin typeface="Poppins Bold"/>
                <a:ea typeface="Poppins Bold"/>
                <a:cs typeface="Poppins Bold"/>
                <a:sym typeface="Poppins Bold"/>
              </a:rPr>
              <a:t>PepsiCo Rack Presence Across Stores: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954</Words>
  <Application>Microsoft Office PowerPoint</Application>
  <PresentationFormat>Custom</PresentationFormat>
  <Paragraphs>1112</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Poppins</vt:lpstr>
      <vt:lpstr>Arial</vt:lpstr>
      <vt:lpstr>Calibri</vt:lpstr>
      <vt:lpstr>Poppins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Pep Sales Star Final Submission 2025.pptx</dc:title>
  <cp:lastModifiedBy>Mrudula Kamdi</cp:lastModifiedBy>
  <cp:revision>3</cp:revision>
  <dcterms:created xsi:type="dcterms:W3CDTF">2006-08-16T00:00:00Z</dcterms:created>
  <dcterms:modified xsi:type="dcterms:W3CDTF">2025-06-22T14:54:19Z</dcterms:modified>
  <dc:identifier>DAGrEoC0GRQ</dc:identifier>
</cp:coreProperties>
</file>