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45" r:id="rId3"/>
    <p:sldId id="544" r:id="rId4"/>
    <p:sldId id="546" r:id="rId5"/>
    <p:sldId id="547" r:id="rId6"/>
    <p:sldId id="548" r:id="rId7"/>
    <p:sldId id="549" r:id="rId8"/>
    <p:sldId id="281" r:id="rId9"/>
    <p:sldId id="282" r:id="rId10"/>
    <p:sldId id="283" r:id="rId11"/>
    <p:sldId id="284" r:id="rId12"/>
    <p:sldId id="550" r:id="rId13"/>
    <p:sldId id="551" r:id="rId14"/>
    <p:sldId id="559" r:id="rId15"/>
    <p:sldId id="560" r:id="rId16"/>
    <p:sldId id="278" r:id="rId17"/>
    <p:sldId id="561" r:id="rId18"/>
    <p:sldId id="562" r:id="rId19"/>
    <p:sldId id="5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DD04-109D-4F8A-86DD-57B7BC2C8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79B56-28C1-4D09-BA18-C4FA25308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4E01-5478-473A-83A9-C5C7320A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7AE8-B209-49F1-BA4E-856FCCBA21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37C65-8E51-437B-ABC6-300797D7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24CE-D0C1-4065-8185-FF9C32D4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9731-C782-402B-90F7-D5C4CBA6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4FFE-4363-452A-B857-0ED440C8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379A2-59E3-424C-B15B-F0E128907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11B3-2D1D-4B73-BBEA-495CDAEF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7AE8-B209-49F1-BA4E-856FCCBA21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A733B-2D95-4249-863B-3BDB8F01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29779-4D1F-40F8-9B34-289256DD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9731-C782-402B-90F7-D5C4CBA6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6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881EA-2388-4B9D-8B2C-6C23A274D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C14C8-F959-4902-917F-C732FB6D9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0BF38-CD9D-4811-B321-B2AEBC66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7AE8-B209-49F1-BA4E-856FCCBA21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98EC-ADE2-4FC1-8553-916EF570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4BC15-888B-4BB3-933F-7B646D33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9731-C782-402B-90F7-D5C4CBA6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4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A8F9-774E-4BB5-93EC-3DF940ED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C023A-B390-4257-A069-1B075B5DC6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2683-62C3-42A4-A9C4-A7DC6C84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C9B3E-4405-4CC3-8E57-FD3B1E52C0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9AD99-2472-4B49-BE04-F1D45D158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E977A-FA61-467A-B56B-0B752DE6FC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D7142-1415-429D-B6D1-ED04145287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596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93E9-3F8F-42CB-95E4-D09514DD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2A476-BB20-4250-9D80-5146C01BAE7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54DD8-CD2D-4C93-BD3F-D136DF67E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3C45-028C-47F6-9F6D-1AC5E20A6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B7DF90-CCC2-4448-ABD1-3A057CFA84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1D8AE-9B92-4920-8679-ABCD4BC0BB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6C0E7B-7233-4871-9E84-D101BD1FC8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68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6770-98A3-41B6-9962-B06CB6AE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32514-8B5F-4AC4-AD37-3ADCF6FD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3076B-5FF6-4730-B07E-28DD01C9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7AE8-B209-49F1-BA4E-856FCCBA21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2EFD-DE76-4071-95EF-793FD90A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B068-EA45-4738-A467-B8EBAD22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9731-C782-402B-90F7-D5C4CBA6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CE4A-884C-4196-9BF6-740FCA5C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7848-6995-470E-B5E7-24B26596F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7610-36FF-441D-9EBC-99F26013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7AE8-B209-49F1-BA4E-856FCCBA21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D21C-2E58-45D0-8A19-5DFE4D96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52027-5996-43F6-A2E1-31C890AA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9731-C782-402B-90F7-D5C4CBA6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5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3DC9-08A1-48C2-B465-3D610665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D05D-F72B-4C27-AFB1-8821F8AA3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A973F-331F-4C30-9B64-803989BEA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E46F-791F-48FF-938D-42778709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7AE8-B209-49F1-BA4E-856FCCBA21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3605A-25C8-47D1-969F-998586EC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B6ED3-B34D-4DD8-A49A-408E8EFC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9731-C782-402B-90F7-D5C4CBA6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2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A966-0867-4C45-A63C-1ECA39AA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B6B12-2428-4F75-9C8E-FA4BAAC0A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40F14-73F8-454B-87F9-5BECF8F7D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36BB-58E3-4191-96C0-340701C3D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34668-94E5-4EFC-B5DA-C5AEE77A5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0D104-3B5E-4C7F-97BD-050B2531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7AE8-B209-49F1-BA4E-856FCCBA21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02C15-54A8-4AC0-85CC-1E02AE2F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AB32C-749E-40AB-AE49-07451AFB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9731-C782-402B-90F7-D5C4CBA6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671E-D182-4C5F-9695-638805E7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D6137-BF42-4A8A-BD34-59BC165B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7AE8-B209-49F1-BA4E-856FCCBA21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103E7-B406-421F-947A-6BF1974A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9A08C-0767-4F92-A395-0E07BAF6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9731-C782-402B-90F7-D5C4CBA6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1CBB5-4C61-42F9-9EBC-823CA861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7AE8-B209-49F1-BA4E-856FCCBA21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706D8-CCDA-4B4D-A66C-99C6DDF8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99A9F-1BCB-4E09-B705-43F3CCF2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9731-C782-402B-90F7-D5C4CBA6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C9C8-6EF1-45C1-8797-03600BD3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8E62-CFE1-4CE8-9B18-34227D8C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0A37D-ED56-43F9-86B2-A03DE68D6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5212B-CDA3-4FA7-8101-BBB32231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7AE8-B209-49F1-BA4E-856FCCBA21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2D027-AC68-4155-A305-1050E804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7A133-FE35-47CB-9ED1-C3E92D4B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9731-C782-402B-90F7-D5C4CBA6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8C40-36CF-4E46-A023-EBA0AFB5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59557-6FB1-4C93-B7BB-60B8F7C95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5E329-864B-4E61-A7F2-14C3D9A6D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DD13F-80AF-4B24-8FC1-EE11D508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7AE8-B209-49F1-BA4E-856FCCBA21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C5408-483B-4E67-804A-DBDD325F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01AC7-8E4F-49C2-AB10-1290F48E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9731-C782-402B-90F7-D5C4CBA6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4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37767-FD76-445B-A857-B518BB41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18395-FE97-47E8-80EC-E8AB6C00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C8CF3-CD8C-486F-A565-98E80A204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E7AE8-B209-49F1-BA4E-856FCCBA21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6B59-A405-4D2B-BE0E-23015526E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D267-4993-4386-85B9-C1966984A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9731-C782-402B-90F7-D5C4CBA6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EF02-6FCB-4CD1-9082-472F5DC4E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E17E4-DECC-4742-BF89-6814AE77B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4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8A2F82B-5400-4BEB-9BC8-5674FB05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"/>
            <a:ext cx="8458200" cy="640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		.data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prompt:		.asciiz  	"\n\n   Please Input a value for N = "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result:		.asciiz  	 " The sum of the integers from 1 to N is "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bye:		.asciiz 	 "\n  **** Adios Amigo - Have a good day **** "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.globl	main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.text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main:		li	$v0, 4		# system call code for print_str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la	$a0, prompt	# load address of prompt into a0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syscall			# print the prompt message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li	$v0, 5		# system call code for read_int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syscall			# reads a value of N into v0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		blez	$v0,  done	# if ( v0  &lt; = 0 ) go to done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li	$t0, 0		# clear $t0 to zero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loop:		add 	$t0, $t0, $v0	# sum of integers in register $t0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addi	$v0, $v0, -1	# summing  in reverse order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bnez	$v0, loop	# branch to loop if $v0 is != zero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		li	$v0, 4		# system call code for print_str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la	$a0, result	# load address of message into $a0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syscall			# print the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		li	$v0, 1		# system call code for print_int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         	move	$a0, $t0		# a0 = $t0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syscall			# prints the value  in register $a0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b 	main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565D9CA-B74E-41C8-9664-95A623034A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81000"/>
            <a:ext cx="8153400" cy="2590800"/>
          </a:xfrm>
        </p:spPr>
        <p:txBody>
          <a:bodyPr/>
          <a:lstStyle/>
          <a:p>
            <a:pPr algn="l"/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done:		li	$v0, 4		# system call code for print_str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la	$a0, bye		# load address of msg. into $a0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syscall			# print the string</a:t>
            </a:r>
            <a:br>
              <a:rPr lang="en-US" altLang="en-US" sz="1800">
                <a:latin typeface="Helvetica" panose="020B0604020202020204" pitchFamily="34" charset="0"/>
              </a:rPr>
            </a:b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li	$v0, 10		# terminate program</a:t>
            </a: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		syscall    		# return control to  system</a:t>
            </a:r>
            <a:br>
              <a:rPr lang="en-US" altLang="en-US" sz="1800">
                <a:latin typeface="Helvetica" panose="020B0604020202020204" pitchFamily="34" charset="0"/>
              </a:rPr>
            </a:br>
            <a:br>
              <a:rPr lang="en-US" altLang="en-US" sz="1800">
                <a:latin typeface="Helvetica" panose="020B0604020202020204" pitchFamily="34" charset="0"/>
              </a:rPr>
            </a:br>
            <a:r>
              <a:rPr lang="en-US" altLang="en-US" sz="1800">
                <a:latin typeface="Helvetica" panose="020B0604020202020204" pitchFamily="34" charset="0"/>
              </a:rPr>
              <a:t>MUST HAVE A BLANK LINE AT THE END OF THE TEXT FILE</a:t>
            </a:r>
            <a:endParaRPr lang="en-US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pic>
        <p:nvPicPr>
          <p:cNvPr id="55299" name="Picture 3" descr="j0198764">
            <a:extLst>
              <a:ext uri="{FF2B5EF4-FFF2-40B4-BE49-F238E27FC236}">
                <a16:creationId xmlns:a16="http://schemas.microsoft.com/office/drawing/2014/main" id="{5C793332-21D7-482C-8675-FC5AA4A52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733800"/>
            <a:ext cx="19685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1292723-0CF0-4F9A-88E2-C963CECAE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153400" cy="6172200"/>
          </a:xfrm>
        </p:spPr>
        <p:txBody>
          <a:bodyPr/>
          <a:lstStyle/>
          <a:p>
            <a:pPr algn="l"/>
            <a:r>
              <a:rPr lang="en-US" altLang="en-US" sz="4000"/>
              <a:t>Translation of a </a:t>
            </a:r>
            <a:r>
              <a:rPr lang="en-US" altLang="en-US" sz="4000">
                <a:cs typeface="Times New Roman" panose="02020603050405020304" pitchFamily="18" charset="0"/>
              </a:rPr>
              <a:t>“switch” </a:t>
            </a:r>
            <a:br>
              <a:rPr lang="en-US" altLang="en-US" sz="4000">
                <a:cs typeface="Times New Roman" panose="02020603050405020304" pitchFamily="18" charset="0"/>
              </a:rPr>
            </a:br>
            <a:r>
              <a:rPr lang="en-US" altLang="en-US" sz="4000">
                <a:cs typeface="Times New Roman" panose="02020603050405020304" pitchFamily="18" charset="0"/>
              </a:rPr>
              <a:t>Control Structure</a:t>
            </a:r>
            <a:br>
              <a:rPr lang="en-US" altLang="en-US" sz="4000">
                <a:cs typeface="Times New Roman" panose="02020603050405020304" pitchFamily="18" charset="0"/>
              </a:rPr>
            </a:br>
            <a:br>
              <a:rPr lang="en-US" altLang="en-US" sz="4000">
                <a:cs typeface="Times New Roman" panose="02020603050405020304" pitchFamily="18" charset="0"/>
              </a:rPr>
            </a:b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$s0 = 32;</a:t>
            </a:r>
            <a:br>
              <a:rPr lang="en-US" altLang="en-US" sz="2400">
                <a:latin typeface="Arial Unicode MS" pitchFamily="34" charset="-128"/>
                <a:ea typeface="Arial Unicode MS" pitchFamily="34" charset="-128"/>
              </a:rPr>
            </a:b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top:	cout  &lt;&lt; “Input a value from 1 to 3”</a:t>
            </a:r>
            <a:br>
              <a:rPr lang="en-US" altLang="en-US" sz="2400">
                <a:latin typeface="Arial Unicode MS" pitchFamily="34" charset="-128"/>
                <a:ea typeface="Arial Unicode MS" pitchFamily="34" charset="-128"/>
              </a:rPr>
            </a:b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	cin &gt;&gt; $v0 </a:t>
            </a:r>
            <a:br>
              <a:rPr lang="en-US" altLang="en-US" sz="2400">
                <a:latin typeface="Arial Unicode MS" pitchFamily="34" charset="-128"/>
                <a:ea typeface="Arial Unicode MS" pitchFamily="34" charset="-128"/>
              </a:rPr>
            </a:b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	switch ($v0)</a:t>
            </a:r>
            <a:br>
              <a:rPr lang="en-US" altLang="en-US" sz="2400">
                <a:latin typeface="Arial Unicode MS" pitchFamily="34" charset="-128"/>
                <a:ea typeface="Arial Unicode MS" pitchFamily="34" charset="-128"/>
              </a:rPr>
            </a:b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		{ case(1):{$s0 = $s0 &lt;&lt; 1; break;}</a:t>
            </a:r>
            <a:br>
              <a:rPr lang="en-US" altLang="en-US" sz="2400">
                <a:latin typeface="Arial Unicode MS" pitchFamily="34" charset="-128"/>
                <a:ea typeface="Arial Unicode MS" pitchFamily="34" charset="-128"/>
              </a:rPr>
            </a:b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 		  case(2):{$s0 = $s0 &lt;&lt; 2; break;}</a:t>
            </a:r>
            <a:br>
              <a:rPr lang="en-US" altLang="en-US" sz="2400">
                <a:latin typeface="Arial Unicode MS" pitchFamily="34" charset="-128"/>
                <a:ea typeface="Arial Unicode MS" pitchFamily="34" charset="-128"/>
              </a:rPr>
            </a:b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 		  case(3):{$s0 = $s0 &lt;&lt; 3; break;}</a:t>
            </a:r>
            <a:br>
              <a:rPr lang="en-US" altLang="en-US" sz="2400">
                <a:latin typeface="Arial Unicode MS" pitchFamily="34" charset="-128"/>
                <a:ea typeface="Arial Unicode MS" pitchFamily="34" charset="-128"/>
              </a:rPr>
            </a:b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 		   default:    goto top; }</a:t>
            </a:r>
            <a:br>
              <a:rPr lang="en-US" altLang="en-US" sz="2400">
                <a:latin typeface="Arial Unicode MS" pitchFamily="34" charset="-128"/>
                <a:ea typeface="Arial Unicode MS" pitchFamily="34" charset="-128"/>
              </a:rPr>
            </a:br>
            <a:r>
              <a:rPr lang="en-US" altLang="en-US" sz="2400">
                <a:cs typeface="Times New Roman" panose="02020603050405020304" pitchFamily="18" charset="0"/>
              </a:rPr>
              <a:t>cout &lt;&lt; $s0</a:t>
            </a:r>
            <a:r>
              <a:rPr lang="en-US" altLang="en-US" sz="1800">
                <a:cs typeface="Times New Roman" panose="02020603050405020304" pitchFamily="18" charset="0"/>
              </a:rPr>
              <a:t> 	</a:t>
            </a:r>
            <a:r>
              <a:rPr lang="en-US" altLang="en-US" sz="4000">
                <a:cs typeface="Times New Roman" panose="02020603050405020304" pitchFamily="18" charset="0"/>
              </a:rPr>
              <a:t> 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700C91FA-F501-4159-BEC0-A91410DD8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"/>
            <a:ext cx="8124825" cy="693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.data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.align 	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jumptable:	.word	top, case1, case2, case3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prompt:		.asciiz  “\n\n Input a value from 1 to 3: 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.text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top: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li	$v0, 4		# Code to print a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la	$a0, prompt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syscall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li	$v0, 5		# Code to read an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syscall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blez	$v0, top		# Default for less than 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li	$t3,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bgt	$v0, $t3, top	# Default for greater than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la	$a1, jumptable	# Load address of jumptable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sll	$t0, $v0, 2	# Compute word offset (multiply by 4)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add	$t1, $a1, $t0	# Form a pointer into jumptable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lw	$t2, 0($t1)	# Load an address from jumptable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jr	$t2		# Jump to specific case “switch”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case1:		sll	$s0, $s0, 1	# Shift left logical one bit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b	output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case2:		sll	$s0, $s0, 2	# Shift left logical two bits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b	output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case3:		sll	$s0, $s0, 3	# Shift left logical three bits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output: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li	$v0, 1		# Code to print an integer is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	move	$a0, $s0		# Pass argument to system in $a0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cs typeface="Times New Roman" panose="02020603050405020304" pitchFamily="18" charset="0"/>
              </a:rPr>
              <a:t>		syscall			# Output result</a:t>
            </a:r>
            <a:r>
              <a:rPr lang="en-US" altLang="en-US" sz="160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9FAF544-FD47-4D06-AC08-4C4444CA5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Assembler Directives</a:t>
            </a:r>
            <a:r>
              <a:rPr lang="en-US" altLang="en-US"/>
              <a:t> 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CF4EB460-C348-4235-BD4B-D2497275B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981200"/>
            <a:ext cx="843371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To allocate space in memory for a one-dimensional array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of 1024 integers, the following construct is used in the C language: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int ARRAY[1024]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In MIPS assembly language, the corresponding construct is: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	.data</a:t>
            </a:r>
            <a:endParaRPr lang="en-US" altLang="en-US" sz="2400">
              <a:ea typeface="Arial Unicode MS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ARRAY:	.space  4096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2E18780D-EDE1-41F1-857F-8F0AB941A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28600"/>
            <a:ext cx="8542723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To </a:t>
            </a:r>
            <a:r>
              <a:rPr lang="en-US" altLang="en-US" sz="2400" i="1">
                <a:ea typeface="Arial Unicode MS" pitchFamily="34" charset="-128"/>
              </a:rPr>
              <a:t>initialize a memory array</a:t>
            </a:r>
            <a:r>
              <a:rPr lang="en-US" altLang="en-US" sz="2400">
                <a:ea typeface="Arial Unicode MS" pitchFamily="34" charset="-128"/>
              </a:rPr>
              <a:t> before program execution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begins with a set of 16 values corresponding to the powers of  2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( 2</a:t>
            </a:r>
            <a:r>
              <a:rPr lang="en-US" altLang="en-US" sz="2400" baseline="30000">
                <a:ea typeface="Arial Unicode MS" pitchFamily="34" charset="-128"/>
              </a:rPr>
              <a:t>N</a:t>
            </a:r>
            <a:r>
              <a:rPr lang="en-US" altLang="en-US" sz="2400">
                <a:ea typeface="Arial Unicode MS" pitchFamily="34" charset="-128"/>
              </a:rPr>
              <a:t> with  N going from 0 to 15) , the following construct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used in the C language: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Int Pof2[16] </a:t>
            </a:r>
            <a:r>
              <a:rPr lang="en-US" altLang="en-US" sz="1400">
                <a:cs typeface="Times New Roman" panose="02020603050405020304" pitchFamily="18" charset="0"/>
              </a:rPr>
              <a:t>={ 1, 2, 4, 8, 16, 32, 64, 128, 256, 512, 1024, 2048, 4096, 8192, 16384,    32768 } </a:t>
            </a:r>
            <a:endParaRPr lang="en-US" altLang="en-US" sz="1400">
              <a:ea typeface="Arial Unicode MS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 </a:t>
            </a:r>
            <a:endParaRPr lang="en-US" altLang="en-US" sz="2400">
              <a:ea typeface="Arial Unicode MS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In MIPS assembly language the corresponding construct is: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	.data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Pof2:	.word	</a:t>
            </a:r>
            <a:r>
              <a:rPr lang="en-US" altLang="en-US" sz="1600">
                <a:cs typeface="Times New Roman" panose="02020603050405020304" pitchFamily="18" charset="0"/>
              </a:rPr>
              <a:t>1, 2, 4, 8, 16, 32, 64, 128, 256, 512, 1024, 2048, 4096, 8192, 16384, 32768</a:t>
            </a:r>
            <a:r>
              <a:rPr lang="en-US" altLang="en-US" sz="16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Here is an example of how MIPS code can be written to access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element two in the array and place a copy of the value in reg. $s0.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The </a:t>
            </a:r>
            <a:r>
              <a:rPr lang="en-US" altLang="en-US" sz="2400" i="1">
                <a:ea typeface="Arial Unicode MS" pitchFamily="34" charset="-128"/>
              </a:rPr>
              <a:t>load address</a:t>
            </a:r>
            <a:r>
              <a:rPr lang="en-US" altLang="en-US" sz="2400">
                <a:ea typeface="Arial Unicode MS" pitchFamily="34" charset="-128"/>
              </a:rPr>
              <a:t> la macro instruction is used to initialize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a pointer in “$a0” with the base address of the array labeled “Pof2.”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	la	$a0,	Pof2		# a0 = &amp;Pof2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lw	$s0,	8($a0)		# s0 = MEM[a0 + 8]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0551F6C-05B5-4ACD-A062-94267FD6D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Input/Output System Calls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99F1B60-0C53-442F-987A-6E4897BD17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981200"/>
            <a:ext cx="8382000" cy="40386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 algn="ctr">
              <a:buFontTx/>
              <a:buNone/>
            </a:pPr>
            <a:r>
              <a:rPr lang="en-US" altLang="en-US"/>
              <a:t>See Appendix A</a:t>
            </a:r>
          </a:p>
          <a:p>
            <a:pPr>
              <a:buFontTx/>
              <a:buNone/>
            </a:pPr>
            <a:r>
              <a:rPr lang="en-US" altLang="en-US" sz="2400"/>
              <a:t>			$v0</a:t>
            </a:r>
          </a:p>
          <a:p>
            <a:pPr>
              <a:buFontTx/>
              <a:buNone/>
            </a:pPr>
            <a:r>
              <a:rPr lang="en-US" altLang="en-US" sz="2400" u="sng"/>
              <a:t>Service</a:t>
            </a:r>
            <a:r>
              <a:rPr lang="en-US" altLang="en-US" sz="2400"/>
              <a:t>	</a:t>
            </a:r>
            <a:r>
              <a:rPr lang="en-US" altLang="en-US" sz="2400" u="sng"/>
              <a:t> Call</a:t>
            </a:r>
            <a:r>
              <a:rPr lang="en-US" altLang="en-US" sz="2400"/>
              <a:t>  </a:t>
            </a:r>
            <a:r>
              <a:rPr lang="en-US" altLang="en-US" sz="2400" u="sng"/>
              <a:t>Code</a:t>
            </a:r>
            <a:r>
              <a:rPr lang="en-US" altLang="en-US" sz="2400"/>
              <a:t>	</a:t>
            </a:r>
            <a:r>
              <a:rPr lang="en-US" altLang="en-US" sz="2400" u="sng"/>
              <a:t>Arguments</a:t>
            </a:r>
            <a:r>
              <a:rPr lang="en-US" altLang="en-US" sz="2400"/>
              <a:t>		</a:t>
            </a:r>
            <a:r>
              <a:rPr lang="en-US" altLang="en-US" sz="2400" u="sng"/>
              <a:t>Results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Print_integer	  1		$a0 = integer</a:t>
            </a:r>
          </a:p>
          <a:p>
            <a:pPr>
              <a:buFontTx/>
              <a:buNone/>
            </a:pPr>
            <a:r>
              <a:rPr lang="en-US" altLang="en-US" sz="2400"/>
              <a:t>Print_	string	  4		$a0 = &amp;string</a:t>
            </a:r>
          </a:p>
          <a:p>
            <a:pPr>
              <a:buFontTx/>
              <a:buNone/>
            </a:pPr>
            <a:r>
              <a:rPr lang="en-US" altLang="en-US" sz="2400"/>
              <a:t>Read_integer  5			           	$v0= integer</a:t>
            </a:r>
          </a:p>
          <a:p>
            <a:pPr>
              <a:buFontTx/>
              <a:buNone/>
            </a:pPr>
            <a:r>
              <a:rPr lang="en-US" altLang="en-US" sz="2400"/>
              <a:t>Read_string	  8		$a0 = &amp;buffer</a:t>
            </a:r>
          </a:p>
          <a:p>
            <a:pPr>
              <a:buFontTx/>
              <a:buNone/>
            </a:pPr>
            <a:r>
              <a:rPr lang="en-US" altLang="en-US" sz="2400"/>
              <a:t>					$a1 = Length of buffer</a:t>
            </a:r>
          </a:p>
          <a:p>
            <a:pPr>
              <a:buFontTx/>
              <a:buNone/>
            </a:pPr>
            <a:r>
              <a:rPr lang="en-US" altLang="en-US" sz="2400"/>
              <a:t>Exit		10	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91186864-4C60-48B0-9F55-FB7745717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38" y="1760539"/>
            <a:ext cx="1098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1E0CF77-D1E4-4CFC-B593-A310FC4EF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 Complete Example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02AB5A61-8653-4F50-BA2A-0575EBF81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85801"/>
            <a:ext cx="8108950" cy="5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##################################################################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	Program Name: Sum of Integers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	Programmer:	YOUR 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	Date last modified: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##################################################################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 Functional Description: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 A program to find the Sum of the Integers from 1 to N, where N is a value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 read in from the keyboard.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##################################################################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 Pseudocode description of algorithm: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   main: 	cout &lt;&lt; “\n Please input a value for N = 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	 	cin &gt;&gt; v0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		If ( v0 &gt; 0 )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			{t0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			While (v0 &gt; 0 ) do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				{t0 = t0 + v0;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				v0 = v0 – 1}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			cout &lt;&lt; “   The sum of the integers from 1 to N is  ”, t0;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			go to main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	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		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			cout &lt;&lt; “\n  **** Adios Amigo - Have a good day ****”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##################################################################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Cross References:</a:t>
            </a:r>
            <a:endParaRPr lang="en-US" altLang="en-US" sz="1600"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9090624C-ED90-4648-BA26-1D6C42AE5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"/>
            <a:ext cx="8037778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#####################################################################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.data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Prompt:	.asciiz	“\n   Please Input a value for N =  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Result:	.asciiz	“   The sum of the integers from 1 to N is 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Bye:	.asciiz	“\n  **** Adios Amigo - Have a good day ****”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.globl	main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.text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main: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li	$v0, 4		# system call code for Print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la	$a0, Prompt	# load address of prompt into $a0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syscall			# print the prompt message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li	$v0, 5		# system call code for Read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syscall			# reads the value of N into $v0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blez	$v0,  End		# branch to end if  $v0  &lt; =   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li	$t0, 0		# clear register $t0 to zero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Loop: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add 	$t0, $t0, $v0	# sum of integers in register $t0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addi	$v0, $v0, -1	# summing integers in reverse order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bnez	$v0,  Loop	# branch to loop if $v0 is != zero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li	$v0, 4		# system call code for Print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la	$a0, Result	# load address of message into $a0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syscall			# print the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li	$v0, 1		# system call code for Print Integer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move	$a0,  $t0		# move value to be printed to $a0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syscall			# print sum of integers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b 	main		# branch to main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37BA162B-7E03-4F89-B69A-0828B2F9D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368301"/>
            <a:ext cx="68707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End:	li	$v0, 4		# system call code for Print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la	$a0, Bye		# load address of msg. into $a0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syscall			# print the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Unicode MS" pitchFamily="34" charset="-128"/>
                <a:ea typeface="Arial Unicode MS" pitchFamily="34" charset="-128"/>
              </a:rPr>
              <a:t>	li	$v0, 10		# terminate program run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cs typeface="Times New Roman" panose="02020603050405020304" pitchFamily="18" charset="0"/>
              </a:rPr>
              <a:t>	syscall			# return control to  system</a:t>
            </a:r>
            <a:r>
              <a:rPr lang="en-US" altLang="en-US" sz="16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pic>
        <p:nvPicPr>
          <p:cNvPr id="63491" name="Picture 3" descr="j0223743">
            <a:extLst>
              <a:ext uri="{FF2B5EF4-FFF2-40B4-BE49-F238E27FC236}">
                <a16:creationId xmlns:a16="http://schemas.microsoft.com/office/drawing/2014/main" id="{4B33EE14-B8E0-44AB-B20A-97F34CF0F1B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2895601"/>
            <a:ext cx="467677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50">
            <a:extLst>
              <a:ext uri="{FF2B5EF4-FFF2-40B4-BE49-F238E27FC236}">
                <a16:creationId xmlns:a16="http://schemas.microsoft.com/office/drawing/2014/main" id="{5D6557CF-7E02-4296-9B59-18A3238E3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cs typeface="Times New Roman" panose="02020603050405020304" pitchFamily="18" charset="0"/>
              </a:rPr>
              <a:t>Translation an Arithmetic Expression</a:t>
            </a:r>
            <a:br>
              <a:rPr lang="en-US" altLang="en-US" sz="3600">
                <a:cs typeface="Times New Roman" panose="02020603050405020304" pitchFamily="18" charset="0"/>
              </a:rPr>
            </a:br>
            <a:r>
              <a:rPr lang="en-US" altLang="en-US" sz="3600">
                <a:cs typeface="Times New Roman" panose="02020603050405020304" pitchFamily="18" charset="0"/>
              </a:rPr>
              <a:t>$s0 = srt ( $a0 * $a0 + $a1 * $a1) </a:t>
            </a:r>
            <a:r>
              <a:rPr lang="en-US" altLang="en-US"/>
              <a:t> </a:t>
            </a:r>
          </a:p>
        </p:txBody>
      </p:sp>
      <p:sp>
        <p:nvSpPr>
          <p:cNvPr id="46083" name="Text Box 2051">
            <a:extLst>
              <a:ext uri="{FF2B5EF4-FFF2-40B4-BE49-F238E27FC236}">
                <a16:creationId xmlns:a16="http://schemas.microsoft.com/office/drawing/2014/main" id="{DB2DE0CD-8799-4652-8355-8E79C470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327275"/>
            <a:ext cx="806342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Hypotenuse: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	mult	$a0, $a0	# Square $a0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	mflo	$t0		# t0 = Lower 32-bits of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	mult	$a1, $a1	# Square $a1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	mflo	$t1		# t1 = Lower 32-bits of product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	add	$a0, $t0, $t1	# a0 = t0 + t1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	jal	srt		# Call the square root function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move	$s0, $v0	# By convention, the result of sqr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			# is returned in $v0</a:t>
            </a:r>
            <a:r>
              <a:rPr lang="en-US" altLang="en-US" sz="1600"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074">
            <a:extLst>
              <a:ext uri="{FF2B5EF4-FFF2-40B4-BE49-F238E27FC236}">
                <a16:creationId xmlns:a16="http://schemas.microsoft.com/office/drawing/2014/main" id="{8497C538-E27D-4038-A4CF-A1C688E8E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MIPS Assembly Language Syntax</a:t>
            </a:r>
          </a:p>
        </p:txBody>
      </p:sp>
      <p:sp>
        <p:nvSpPr>
          <p:cNvPr id="47107" name="Rectangle 3075">
            <a:extLst>
              <a:ext uri="{FF2B5EF4-FFF2-40B4-BE49-F238E27FC236}">
                <a16:creationId xmlns:a16="http://schemas.microsoft.com/office/drawing/2014/main" id="{6F79496E-6B75-4691-AF65-8164ADF06DA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8001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[label:] Op-Code [operand</a:t>
            </a:r>
            <a:r>
              <a:rPr lang="en-US" altLang="en-US">
                <a:cs typeface="Times New Roman" panose="02020603050405020304" pitchFamily="18" charset="0"/>
              </a:rPr>
              <a:t>],</a:t>
            </a:r>
            <a:r>
              <a:rPr lang="en-US" altLang="en-US" sz="1800">
                <a:cs typeface="Times New Roman" panose="02020603050405020304" pitchFamily="18" charset="0"/>
              </a:rPr>
              <a:t> [operand], [operand] [#comment]</a:t>
            </a:r>
          </a:p>
          <a:p>
            <a:pPr>
              <a:buFontTx/>
              <a:buNone/>
            </a:pPr>
            <a:endParaRPr lang="en-US" altLang="en-US" sz="18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i="1" u="sng">
                <a:latin typeface="Helvetica" panose="020B0604020202020204" pitchFamily="34" charset="0"/>
              </a:rPr>
              <a:t>Label</a:t>
            </a:r>
            <a:r>
              <a:rPr lang="en-US" altLang="en-US" sz="2000" b="1">
                <a:latin typeface="Helvetica" panose="020B0604020202020204" pitchFamily="34" charset="0"/>
              </a:rPr>
              <a:t>	 </a:t>
            </a:r>
            <a:r>
              <a:rPr lang="en-US" altLang="en-US" sz="2000" b="1" i="1" u="sng">
                <a:latin typeface="Helvetica" panose="020B0604020202020204" pitchFamily="34" charset="0"/>
              </a:rPr>
              <a:t>Op-Code</a:t>
            </a:r>
            <a:r>
              <a:rPr lang="en-US" altLang="en-US" sz="2000" b="1" i="1">
                <a:latin typeface="Helvetica" panose="020B0604020202020204" pitchFamily="34" charset="0"/>
              </a:rPr>
              <a:t>    </a:t>
            </a:r>
            <a:r>
              <a:rPr lang="en-US" altLang="en-US" sz="2000" b="1" i="1" u="sng">
                <a:latin typeface="Helvetica" panose="020B0604020202020204" pitchFamily="34" charset="0"/>
              </a:rPr>
              <a:t>Dest.</a:t>
            </a:r>
            <a:r>
              <a:rPr lang="en-US" altLang="en-US" sz="2000" b="1" i="1">
                <a:latin typeface="Helvetica" panose="020B0604020202020204" pitchFamily="34" charset="0"/>
              </a:rPr>
              <a:t>    </a:t>
            </a:r>
            <a:r>
              <a:rPr lang="en-US" altLang="en-US" sz="2000" b="1" i="1" u="sng">
                <a:latin typeface="Helvetica" panose="020B0604020202020204" pitchFamily="34" charset="0"/>
              </a:rPr>
              <a:t>S1,</a:t>
            </a:r>
            <a:r>
              <a:rPr lang="en-US" altLang="en-US" sz="2000" b="1" i="1">
                <a:latin typeface="Helvetica" panose="020B0604020202020204" pitchFamily="34" charset="0"/>
              </a:rPr>
              <a:t>     </a:t>
            </a:r>
            <a:r>
              <a:rPr lang="en-US" altLang="en-US" sz="2000" b="1" i="1" u="sng">
                <a:latin typeface="Helvetica" panose="020B0604020202020204" pitchFamily="34" charset="0"/>
              </a:rPr>
              <a:t>S2</a:t>
            </a:r>
            <a:r>
              <a:rPr lang="en-US" altLang="en-US" sz="2000">
                <a:latin typeface="Helvetica" panose="020B0604020202020204" pitchFamily="34" charset="0"/>
              </a:rPr>
              <a:t>	</a:t>
            </a:r>
            <a:r>
              <a:rPr lang="en-US" altLang="en-US" sz="2000" b="1" i="1" u="sng">
                <a:latin typeface="Helvetica" panose="020B0604020202020204" pitchFamily="34" charset="0"/>
              </a:rPr>
              <a:t>Comment</a:t>
            </a:r>
            <a:r>
              <a:rPr lang="en-US" altLang="en-US" sz="2000" b="1"/>
              <a:t> </a:t>
            </a:r>
            <a:endParaRPr lang="en-US" altLang="en-US" sz="2000" b="1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b="1"/>
              <a:t>chico: </a:t>
            </a:r>
            <a:r>
              <a:rPr lang="en-US" altLang="en-US" sz="2000" b="1">
                <a:cs typeface="Times New Roman" panose="02020603050405020304" pitchFamily="18" charset="0"/>
              </a:rPr>
              <a:t> 	 add	          $a0,    $t0,     $t1	# a0 = t0 + t1</a:t>
            </a:r>
            <a:r>
              <a:rPr lang="en-US" altLang="en-US" sz="2000" b="1"/>
              <a:t> </a:t>
            </a:r>
          </a:p>
        </p:txBody>
      </p:sp>
      <p:pic>
        <p:nvPicPr>
          <p:cNvPr id="47108" name="Picture 3080" descr="j0149562">
            <a:extLst>
              <a:ext uri="{FF2B5EF4-FFF2-40B4-BE49-F238E27FC236}">
                <a16:creationId xmlns:a16="http://schemas.microsoft.com/office/drawing/2014/main" id="{469A4C0F-5E62-499B-A17A-ED35F597AB0F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4419600"/>
            <a:ext cx="5105400" cy="182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0BAB575-6BDE-4B2E-B607-480992B5A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Area of a Circle</a:t>
            </a:r>
            <a:br>
              <a:rPr lang="en-US" altLang="en-US"/>
            </a:br>
            <a:r>
              <a:rPr lang="en-US" altLang="en-US">
                <a:cs typeface="Times New Roman" panose="02020603050405020304" pitchFamily="18" charset="0"/>
              </a:rPr>
              <a:t>$s0 = π * $t8 * $t8</a:t>
            </a:r>
            <a:r>
              <a:rPr lang="en-US" altLang="en-US"/>
              <a:t> 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4F4222A2-E317-4DED-BE6F-C84DF4FDF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028826"/>
            <a:ext cx="84645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ea typeface="Arial Unicode MS" pitchFamily="34" charset="-128"/>
              </a:rPr>
              <a:t>Area: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ea typeface="Arial Unicode MS" pitchFamily="34" charset="-128"/>
              </a:rPr>
              <a:t>	li	$t0, 314156	# Load immediate Pi scaled up  100,000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ea typeface="Arial Unicode MS" pitchFamily="34" charset="-128"/>
              </a:rPr>
              <a:t>	mult	$t8, $t8		# Radius squared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ea typeface="Arial Unicode MS" pitchFamily="34" charset="-128"/>
              </a:rPr>
              <a:t>	mflo	$t1		# Move lower 32-bits of product 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ea typeface="Arial Unicode MS" pitchFamily="34" charset="-128"/>
              </a:rPr>
              <a:t>				# Low register to $t1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ea typeface="Arial Unicode MS" pitchFamily="34" charset="-128"/>
              </a:rPr>
              <a:t>	mult	$t1, $t0		# Multiply by scaled Pi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ea typeface="Arial Unicode MS" pitchFamily="34" charset="-128"/>
              </a:rPr>
              <a:t>	mflo	$s0		# Move lower 32-bits of product 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ea typeface="Arial Unicode MS" pitchFamily="34" charset="-128"/>
              </a:rPr>
              <a:t>				# Low register to $s0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ea typeface="Arial Unicode MS" pitchFamily="34" charset="-128"/>
              </a:rPr>
              <a:t>	li	$t1, 100000	# Load immediate scale factor of 100,000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ea typeface="Arial Unicode MS" pitchFamily="34" charset="-128"/>
              </a:rPr>
              <a:t>	div	$s0, $t1		# Divide by scale factor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	mflo	$s0		# Truncated integer result left in $s0</a:t>
            </a:r>
            <a:r>
              <a:rPr lang="en-US" altLang="en-US" sz="2000">
                <a:cs typeface="Times New Roman" panose="02020603050405020304" pitchFamily="18" charset="0"/>
              </a:rPr>
              <a:t>	</a:t>
            </a:r>
            <a:r>
              <a:rPr lang="en-US" altLang="en-US" sz="160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>
            <a:extLst>
              <a:ext uri="{FF2B5EF4-FFF2-40B4-BE49-F238E27FC236}">
                <a16:creationId xmlns:a16="http://schemas.microsoft.com/office/drawing/2014/main" id="{8B831F9E-840E-4DBE-9635-BC22ADD28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915400" cy="5638800"/>
          </a:xfrm>
        </p:spPr>
        <p:txBody>
          <a:bodyPr/>
          <a:lstStyle/>
          <a:p>
            <a:pPr algn="l"/>
            <a:r>
              <a:rPr lang="en-US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of an “if … then … else …” Control Structure</a:t>
            </a:r>
            <a:br>
              <a:rPr lang="en-US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b="1">
                <a:ea typeface="Arial Unicode MS" pitchFamily="34" charset="-128"/>
              </a:rPr>
              <a:t>if</a:t>
            </a:r>
            <a:r>
              <a:rPr lang="en-US" altLang="en-US" sz="2400">
                <a:ea typeface="Arial Unicode MS" pitchFamily="34" charset="-128"/>
              </a:rPr>
              <a:t> ($t8 &lt; 0) </a:t>
            </a:r>
            <a:r>
              <a:rPr lang="en-US" altLang="en-US" sz="2400" b="1">
                <a:ea typeface="Arial Unicode MS" pitchFamily="34" charset="-128"/>
              </a:rPr>
              <a:t>then</a:t>
            </a:r>
            <a:r>
              <a:rPr lang="en-US" altLang="en-US" sz="2400">
                <a:ea typeface="Arial Unicode MS" pitchFamily="34" charset="-128"/>
              </a:rPr>
              <a:t> </a:t>
            </a:r>
            <a:br>
              <a:rPr lang="en-US" altLang="en-US" sz="2400">
                <a:ea typeface="Arial Unicode MS" pitchFamily="34" charset="-128"/>
              </a:rPr>
            </a:br>
            <a:r>
              <a:rPr lang="en-US" altLang="en-US" sz="2400">
                <a:ea typeface="Arial Unicode MS" pitchFamily="34" charset="-128"/>
              </a:rPr>
              <a:t>			{$s0 = 0 - $t8; $t1 = $t1 +1}</a:t>
            </a:r>
            <a:br>
              <a:rPr lang="en-US" altLang="en-US" sz="2400">
                <a:ea typeface="Arial Unicode MS" pitchFamily="34" charset="-128"/>
              </a:rPr>
            </a:br>
            <a:r>
              <a:rPr lang="en-US" altLang="en-US" sz="2400">
                <a:ea typeface="Arial Unicode MS" pitchFamily="34" charset="-128"/>
              </a:rPr>
              <a:t>		</a:t>
            </a:r>
            <a:r>
              <a:rPr lang="en-US" altLang="en-US" sz="2400" b="1">
                <a:ea typeface="Arial Unicode MS" pitchFamily="34" charset="-128"/>
              </a:rPr>
              <a:t>else </a:t>
            </a:r>
            <a:br>
              <a:rPr lang="en-US" altLang="en-US" sz="2400">
                <a:ea typeface="Arial Unicode MS" pitchFamily="34" charset="-128"/>
              </a:rPr>
            </a:br>
            <a:r>
              <a:rPr lang="en-US" altLang="en-US" sz="2400">
                <a:ea typeface="Arial Unicode MS" pitchFamily="34" charset="-128"/>
              </a:rPr>
              <a:t>			{$s0 =</a:t>
            </a:r>
            <a:r>
              <a:rPr lang="en-US" altLang="en-US" sz="2400" b="1">
                <a:ea typeface="Arial Unicode MS" pitchFamily="34" charset="-128"/>
              </a:rPr>
              <a:t>  $</a:t>
            </a:r>
            <a:r>
              <a:rPr lang="en-US" altLang="en-US" sz="2400">
                <a:ea typeface="Arial Unicode MS" pitchFamily="34" charset="-128"/>
              </a:rPr>
              <a:t>t8; </a:t>
            </a:r>
            <a:r>
              <a:rPr lang="en-US" altLang="en-US" sz="2400">
                <a:cs typeface="Times New Roman" panose="02020603050405020304" pitchFamily="18" charset="0"/>
              </a:rPr>
              <a:t> $t2 = $t2 + 1}</a:t>
            </a:r>
            <a:r>
              <a:rPr lang="en-US" altLang="en-US" sz="2400"/>
              <a:t> </a:t>
            </a:r>
            <a:br>
              <a:rPr lang="en-US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>
                <a:ea typeface="Arial Unicode MS" pitchFamily="34" charset="-128"/>
              </a:rPr>
              <a:t>	bgez	$t8, else	# if ($t8 is greater than or 						# equal to zero) branch to else</a:t>
            </a:r>
            <a:br>
              <a:rPr lang="en-US" altLang="en-US" sz="2400" b="1">
                <a:ea typeface="Arial Unicode MS" pitchFamily="34" charset="-128"/>
              </a:rPr>
            </a:br>
            <a:r>
              <a:rPr lang="en-US" altLang="en-US" sz="2400" b="1">
                <a:ea typeface="Arial Unicode MS" pitchFamily="34" charset="-128"/>
              </a:rPr>
              <a:t>	sub	$s0, $zero, $t8 # $s0 gets the negative of $t8</a:t>
            </a:r>
            <a:br>
              <a:rPr lang="en-US" altLang="en-US" sz="2400" b="1">
                <a:ea typeface="Arial Unicode MS" pitchFamily="34" charset="-128"/>
              </a:rPr>
            </a:br>
            <a:r>
              <a:rPr lang="en-US" altLang="en-US" sz="2400" b="1">
                <a:ea typeface="Arial Unicode MS" pitchFamily="34" charset="-128"/>
              </a:rPr>
              <a:t>	addi	$t1, $t1, 1	# increment $t1 by 1</a:t>
            </a:r>
            <a:br>
              <a:rPr lang="en-US" altLang="en-US" sz="2400" b="1">
                <a:ea typeface="Arial Unicode MS" pitchFamily="34" charset="-128"/>
              </a:rPr>
            </a:br>
            <a:r>
              <a:rPr lang="en-US" altLang="en-US" sz="2400" b="1">
                <a:ea typeface="Arial Unicode MS" pitchFamily="34" charset="-128"/>
              </a:rPr>
              <a:t>	b	next		# branch around the else code</a:t>
            </a:r>
            <a:br>
              <a:rPr lang="en-US" altLang="en-US" sz="2400" b="1">
                <a:ea typeface="Arial Unicode MS" pitchFamily="34" charset="-128"/>
              </a:rPr>
            </a:br>
            <a:r>
              <a:rPr lang="en-US" altLang="en-US" sz="2400" b="1">
                <a:ea typeface="Arial Unicode MS" pitchFamily="34" charset="-128"/>
              </a:rPr>
              <a:t>else:</a:t>
            </a:r>
            <a:br>
              <a:rPr lang="en-US" altLang="en-US" sz="2400" b="1">
                <a:ea typeface="Arial Unicode MS" pitchFamily="34" charset="-128"/>
              </a:rPr>
            </a:br>
            <a:r>
              <a:rPr lang="en-US" altLang="en-US" sz="2400" b="1">
                <a:ea typeface="Arial Unicode MS" pitchFamily="34" charset="-128"/>
              </a:rPr>
              <a:t>	move	$s0, $t8	# $s0 gets a copy of $t8</a:t>
            </a:r>
            <a:br>
              <a:rPr lang="en-US" altLang="en-US" sz="2400" b="1">
                <a:ea typeface="Arial Unicode MS" pitchFamily="34" charset="-128"/>
              </a:rPr>
            </a:br>
            <a:r>
              <a:rPr lang="en-US" altLang="en-US" sz="2400" b="1">
                <a:ea typeface="Arial Unicode MS" pitchFamily="34" charset="-128"/>
              </a:rPr>
              <a:t>	addi	$t2, $t2, 1	# increment $t2 by 1</a:t>
            </a:r>
            <a:br>
              <a:rPr lang="en-US" altLang="en-US" sz="2400" b="1">
                <a:ea typeface="Arial Unicode MS" pitchFamily="34" charset="-128"/>
              </a:rPr>
            </a:br>
            <a:r>
              <a:rPr lang="en-US" altLang="en-US" sz="2400" b="1">
                <a:cs typeface="Times New Roman" panose="02020603050405020304" pitchFamily="18" charset="0"/>
              </a:rPr>
              <a:t>next:</a:t>
            </a:r>
            <a:r>
              <a:rPr lang="en-US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CBBA545-F98C-42EF-85E7-C76770C98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981200"/>
          </a:xfrm>
        </p:spPr>
        <p:txBody>
          <a:bodyPr/>
          <a:lstStyle/>
          <a:p>
            <a:pPr algn="l"/>
            <a:r>
              <a:rPr lang="en-US" altLang="en-US" sz="3200">
                <a:cs typeface="Times New Roman" panose="02020603050405020304" pitchFamily="18" charset="0"/>
              </a:rPr>
              <a:t>Translation of a “while” Control Structure</a:t>
            </a:r>
            <a:br>
              <a:rPr lang="en-US" altLang="en-US" sz="3200">
                <a:cs typeface="Times New Roman" panose="02020603050405020304" pitchFamily="18" charset="0"/>
              </a:rPr>
            </a:br>
            <a:r>
              <a:rPr lang="en-US" altLang="en-US" sz="2800">
                <a:cs typeface="Times New Roman" panose="02020603050405020304" pitchFamily="18" charset="0"/>
              </a:rPr>
              <a:t>		</a:t>
            </a:r>
            <a:r>
              <a:rPr lang="en-US" altLang="en-US" sz="2800" b="1">
                <a:ea typeface="Arial Unicode MS" pitchFamily="34" charset="-128"/>
              </a:rPr>
              <a:t>while</a:t>
            </a:r>
            <a:r>
              <a:rPr lang="en-US" altLang="en-US" sz="2800">
                <a:ea typeface="Arial Unicode MS" pitchFamily="34" charset="-128"/>
              </a:rPr>
              <a:t> ($a1 &lt; $a2) </a:t>
            </a:r>
            <a:r>
              <a:rPr lang="en-US" altLang="en-US" sz="2800" b="1">
                <a:ea typeface="Arial Unicode MS" pitchFamily="34" charset="-128"/>
              </a:rPr>
              <a:t>do </a:t>
            </a:r>
            <a:br>
              <a:rPr lang="en-US" altLang="en-US" sz="2800">
                <a:ea typeface="Arial Unicode MS" pitchFamily="34" charset="-128"/>
              </a:rPr>
            </a:br>
            <a:r>
              <a:rPr lang="en-US" altLang="en-US" sz="2800">
                <a:ea typeface="Arial Unicode MS" pitchFamily="34" charset="-128"/>
              </a:rPr>
              <a:t>			{ $a1 = $a1 + 1</a:t>
            </a:r>
            <a:br>
              <a:rPr lang="en-US" altLang="en-US" sz="2800">
                <a:ea typeface="Arial Unicode MS" pitchFamily="34" charset="-128"/>
              </a:rPr>
            </a:br>
            <a:r>
              <a:rPr lang="en-US" altLang="en-US" sz="2800">
                <a:cs typeface="Times New Roman" panose="02020603050405020304" pitchFamily="18" charset="0"/>
              </a:rPr>
              <a:t>   			$a2 = $a2 - 1} </a:t>
            </a:r>
            <a:r>
              <a:rPr lang="en-US" altLang="en-US"/>
              <a:t> 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FDA6C721-60E1-4760-BC5E-FDEB01837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19400"/>
            <a:ext cx="81948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while: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	bgeu	$a1, $a2, done    # If( $a1 &gt;= $a2) Branch to done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	addi	$a1, $a1, 1	   # $a1 = $a1 + 1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	addi	$a2, $a2, -1	   # $a2 = $a2 - 1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	b	while		   # Branch to while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done: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A742C5E-96C8-48B2-980E-3C93D6D95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2743200"/>
          </a:xfrm>
        </p:spPr>
        <p:txBody>
          <a:bodyPr/>
          <a:lstStyle/>
          <a:p>
            <a:pPr algn="l"/>
            <a:r>
              <a:rPr lang="en-US" altLang="en-US">
                <a:cs typeface="Times New Roman" panose="02020603050405020304" pitchFamily="18" charset="0"/>
              </a:rPr>
              <a:t>Translation of a “for” Loop Control Structure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 sz="2400"/>
              <a:t>	</a:t>
            </a:r>
            <a:r>
              <a:rPr lang="en-US" altLang="en-US" sz="2400">
                <a:ea typeface="Arial Unicode MS" pitchFamily="34" charset="-128"/>
              </a:rPr>
              <a:t>$a0 = 0;</a:t>
            </a:r>
            <a:br>
              <a:rPr lang="en-US" altLang="en-US" sz="2400">
                <a:ea typeface="Arial Unicode MS" pitchFamily="34" charset="-128"/>
              </a:rPr>
            </a:br>
            <a:r>
              <a:rPr lang="en-US" altLang="en-US" sz="2400">
                <a:ea typeface="Arial Unicode MS" pitchFamily="34" charset="-128"/>
              </a:rPr>
              <a:t>	</a:t>
            </a:r>
            <a:r>
              <a:rPr lang="en-US" altLang="en-US" sz="2400" b="1">
                <a:ea typeface="Arial Unicode MS" pitchFamily="34" charset="-128"/>
              </a:rPr>
              <a:t>for</a:t>
            </a:r>
            <a:r>
              <a:rPr lang="en-US" altLang="en-US" sz="2400">
                <a:ea typeface="Arial Unicode MS" pitchFamily="34" charset="-128"/>
              </a:rPr>
              <a:t> ( $t0 =10; $t0 &gt; 0; $t0 = $t0 -1) </a:t>
            </a:r>
            <a:r>
              <a:rPr lang="en-US" altLang="en-US" sz="2400" b="1">
                <a:ea typeface="Arial Unicode MS" pitchFamily="34" charset="-128"/>
              </a:rPr>
              <a:t>do</a:t>
            </a:r>
            <a:r>
              <a:rPr lang="en-US" altLang="en-US" sz="2400">
                <a:ea typeface="Arial Unicode MS" pitchFamily="34" charset="-128"/>
              </a:rPr>
              <a:t> </a:t>
            </a:r>
            <a:br>
              <a:rPr lang="en-US" altLang="en-US" sz="2400">
                <a:ea typeface="Arial Unicode MS" pitchFamily="34" charset="-128"/>
              </a:rPr>
            </a:br>
            <a:r>
              <a:rPr lang="en-US" altLang="en-US" sz="2400">
                <a:ea typeface="Arial Unicode MS" pitchFamily="34" charset="-128"/>
              </a:rPr>
              <a:t>	</a:t>
            </a:r>
            <a:r>
              <a:rPr lang="en-US" altLang="en-US" sz="2400">
                <a:cs typeface="Times New Roman" panose="02020603050405020304" pitchFamily="18" charset="0"/>
              </a:rPr>
              <a:t>{$a0 = $a0 + $t0}</a:t>
            </a:r>
            <a:r>
              <a:rPr lang="en-US" altLang="en-US" sz="3600"/>
              <a:t> 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31273C58-CCC3-4E9A-815B-E4EC5AEED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962400"/>
            <a:ext cx="752161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	li	$a0, 0		#  $a0 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	li	$t0, 10		# Initialize loop counter to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loop: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	add	$a0, $a0, $t0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ea typeface="Arial Unicode MS" pitchFamily="34" charset="-128"/>
              </a:rPr>
              <a:t>	addi	$t0, $t0, -1	# Decrement loop counter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	bgtz	$t0, loop	# If ($t0 &gt; 0) Branch to loop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B9D2359-A0A5-496B-AF53-89DFD8FFA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09600"/>
            <a:ext cx="8534400" cy="58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Now for an example,  let us suppose that we want to write an assembly language program to find the sum of the integers from 1 to N.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 In other words do the following:  1 + 2 + 3 + 4 + 5 + 6 + 7 + ....+ N,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where “N” is an input value.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On the next slide you will see a pseudocode description of the algorithm and following that the corresponding assembly language program, where processor register $t0 is used to accumulate the sum, and processor register $v0 is used as a loop counter.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Use a word processor to create the following program file.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Be sure to save as text only.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Next, load the program into SPIM. Run the program and experiment with the different features of the MIPS simulator. ( For example: Single Step)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Helvetica" panose="020B0604020202020204" pitchFamily="34" charset="0"/>
              </a:rPr>
              <a:t>Read the help file for a description of how to use the simulator.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B153401-1B98-4D83-A74B-12F86C58B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696200" cy="914400"/>
          </a:xfrm>
        </p:spPr>
        <p:txBody>
          <a:bodyPr/>
          <a:lstStyle/>
          <a:p>
            <a:r>
              <a:rPr lang="en-US" altLang="en-US"/>
              <a:t>An Example MIPS Program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61FEDC5-4937-41F9-B2B7-447D2EF0D0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762000"/>
            <a:ext cx="7696200" cy="5715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180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#  Program #1 : (descriptive name)              Programmer: YOUR NAME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#  Due Date  : Sep. 13, 2001                        Course: CSCI 221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#  Last Modified: Sep. 12, 2006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# Functional Description:  Find the sum of the integers from 1 to N where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#  N is a value input from the keyboard.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#########################################################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# Algorithmic Description in Pseudocode: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# main:    v0 &lt;&lt;  value read from the keyboard (syscall 4)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#		 if (v0 &lt; = 0 ) stop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# 		t0 = 0;		# t0 is used to accumulate the sum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# 		While (v0 &gt; 0)  { t0 = t0 + v0;  v0 = v0 - 1}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# 		Output to monitor syscall(1) &lt;&lt; t0;     goto main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##########################################################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# Register Usage: $t0 is used to accumulate the sum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#			$v0 the loop counter, counts down to zero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Helvetica" panose="020B0604020202020204" pitchFamily="34" charset="0"/>
              </a:rPr>
              <a:t>##########################################################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3017</Words>
  <Application>Microsoft Office PowerPoint</Application>
  <PresentationFormat>Widescreen</PresentationFormat>
  <Paragraphs>203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Helvetica</vt:lpstr>
      <vt:lpstr>Times</vt:lpstr>
      <vt:lpstr>Times New Roman</vt:lpstr>
      <vt:lpstr>Office Theme</vt:lpstr>
      <vt:lpstr>PowerPoint Presentation</vt:lpstr>
      <vt:lpstr>Translation an Arithmetic Expression $s0 = srt ( $a0 * $a0 + $a1 * $a1)  </vt:lpstr>
      <vt:lpstr>MIPS Assembly Language Syntax</vt:lpstr>
      <vt:lpstr>Area of a Circle $s0 = π * $t8 * $t8 </vt:lpstr>
      <vt:lpstr>Translation of an “if … then … else …” Control Structure   if ($t8 &lt; 0) then     {$s0 = 0 - $t8; $t1 = $t1 +1}   else     {$s0 =  $t8;  $t2 = $t2 + 1}    bgez $t8, else # if ($t8 is greater than or       # equal to zero) branch to else  sub $s0, $zero, $t8 # $s0 gets the negative of $t8  addi $t1, $t1, 1 # increment $t1 by 1  b next  # branch around the else code else:  move $s0, $t8 # $s0 gets a copy of $t8  addi $t2, $t2, 1 # increment $t2 by 1 next: </vt:lpstr>
      <vt:lpstr>Translation of a “while” Control Structure   while ($a1 &lt; $a2) do     { $a1 = $a1 + 1       $a2 = $a2 - 1}  </vt:lpstr>
      <vt:lpstr>Translation of a “for” Loop Control Structure   $a0 = 0;  for ( $t0 =10; $t0 &gt; 0; $t0 = $t0 -1) do   {$a0 = $a0 + $t0} </vt:lpstr>
      <vt:lpstr>PowerPoint Presentation</vt:lpstr>
      <vt:lpstr>An Example MIPS Program</vt:lpstr>
      <vt:lpstr>PowerPoint Presentation</vt:lpstr>
      <vt:lpstr> done:  li $v0, 4  # system call code for print_str   la $a0, bye  # load address of msg. into $a0   syscall   # print the string    li $v0, 10  # terminate program   syscall      # return control to  system  MUST HAVE A BLANK LINE AT THE END OF THE TEXT FILE</vt:lpstr>
      <vt:lpstr>Translation of a “switch”  Control Structure  $s0 = 32; top: cout  &lt;&lt; “Input a value from 1 to 3”  cin &gt;&gt; $v0   switch ($v0)   { case(1):{$s0 = $s0 &lt;&lt; 1; break;}       case(2):{$s0 = $s0 &lt;&lt; 2; break;}       case(3):{$s0 = $s0 &lt;&lt; 3; break;}        default:    goto top; } cout &lt;&lt; $s0    </vt:lpstr>
      <vt:lpstr>PowerPoint Presentation</vt:lpstr>
      <vt:lpstr>Assembler Directives </vt:lpstr>
      <vt:lpstr>PowerPoint Presentation</vt:lpstr>
      <vt:lpstr>Input/Output System Calls</vt:lpstr>
      <vt:lpstr>A Complete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Moy Kwan</dc:creator>
  <cp:lastModifiedBy>Hau Moy Kwan</cp:lastModifiedBy>
  <cp:revision>1</cp:revision>
  <dcterms:created xsi:type="dcterms:W3CDTF">2021-09-29T14:21:52Z</dcterms:created>
  <dcterms:modified xsi:type="dcterms:W3CDTF">2021-09-29T14:22:48Z</dcterms:modified>
</cp:coreProperties>
</file>