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2" r:id="rId5"/>
    <p:sldId id="266" r:id="rId6"/>
    <p:sldId id="267" r:id="rId7"/>
    <p:sldId id="268" r:id="rId8"/>
    <p:sldId id="256" r:id="rId9"/>
    <p:sldId id="257" r:id="rId10"/>
    <p:sldId id="25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7306-27C9-4111-B5CA-28E45AAAC430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5EF3-1039-431C-8923-2C6EFF74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6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7306-27C9-4111-B5CA-28E45AAAC430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5EF3-1039-431C-8923-2C6EFF74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7306-27C9-4111-B5CA-28E45AAAC430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5EF3-1039-431C-8923-2C6EFF74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7306-27C9-4111-B5CA-28E45AAAC430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5EF3-1039-431C-8923-2C6EFF74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5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7306-27C9-4111-B5CA-28E45AAAC430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5EF3-1039-431C-8923-2C6EFF74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9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7306-27C9-4111-B5CA-28E45AAAC430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5EF3-1039-431C-8923-2C6EFF74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1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7306-27C9-4111-B5CA-28E45AAAC430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5EF3-1039-431C-8923-2C6EFF74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7306-27C9-4111-B5CA-28E45AAAC430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5EF3-1039-431C-8923-2C6EFF74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0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7306-27C9-4111-B5CA-28E45AAAC430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5EF3-1039-431C-8923-2C6EFF74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6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7306-27C9-4111-B5CA-28E45AAAC430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5EF3-1039-431C-8923-2C6EFF74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0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7306-27C9-4111-B5CA-28E45AAAC430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5EF3-1039-431C-8923-2C6EFF74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0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57306-27C9-4111-B5CA-28E45AAAC430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5EF3-1039-431C-8923-2C6EFF74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1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urses.cs.washington.edu/courses/cse378/09au/MIPS_Green_Sheet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9973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944414" y="1213944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 smtClean="0"/>
              <a:t>Three Instruction Word Formats</a:t>
            </a:r>
            <a:endParaRPr lang="en-US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68214" y="1975944"/>
            <a:ext cx="7848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Register Format (R-Format)</a:t>
            </a:r>
          </a:p>
          <a:p>
            <a:endParaRPr lang="en-US" altLang="en-US" dirty="0" smtClean="0"/>
          </a:p>
          <a:p>
            <a:pPr>
              <a:buFontTx/>
              <a:buNone/>
            </a:pPr>
            <a:endParaRPr lang="en-US" alt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2325414" y="3881461"/>
            <a:ext cx="80415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s-ES" sz="2400" b="1" dirty="0" smtClean="0"/>
              <a:t>Instruction fields</a:t>
            </a:r>
          </a:p>
          <a:p>
            <a:pPr lvl="1"/>
            <a:r>
              <a:rPr lang="en-US" altLang="es-ES" sz="2400" dirty="0" smtClean="0"/>
              <a:t>op: operation code (opcode)</a:t>
            </a:r>
          </a:p>
          <a:p>
            <a:pPr lvl="1"/>
            <a:r>
              <a:rPr lang="en-US" altLang="es-ES" sz="2400" dirty="0" err="1" smtClean="0"/>
              <a:t>rs</a:t>
            </a:r>
            <a:r>
              <a:rPr lang="en-US" altLang="es-ES" sz="2400" dirty="0" smtClean="0"/>
              <a:t>: first source register number</a:t>
            </a:r>
          </a:p>
          <a:p>
            <a:pPr lvl="1"/>
            <a:r>
              <a:rPr lang="en-US" altLang="es-ES" sz="2400" dirty="0" err="1" smtClean="0"/>
              <a:t>rt</a:t>
            </a:r>
            <a:r>
              <a:rPr lang="en-US" altLang="es-ES" sz="2400" dirty="0" smtClean="0"/>
              <a:t>: second source register number</a:t>
            </a:r>
          </a:p>
          <a:p>
            <a:pPr lvl="1"/>
            <a:r>
              <a:rPr lang="en-US" altLang="es-ES" sz="2400" dirty="0" err="1" smtClean="0"/>
              <a:t>rd</a:t>
            </a:r>
            <a:r>
              <a:rPr lang="en-US" altLang="es-ES" sz="2400" dirty="0" smtClean="0"/>
              <a:t>: destination register number</a:t>
            </a:r>
          </a:p>
          <a:p>
            <a:pPr lvl="1"/>
            <a:r>
              <a:rPr lang="en-US" altLang="es-ES" sz="2400" dirty="0" err="1" smtClean="0"/>
              <a:t>shamt</a:t>
            </a:r>
            <a:r>
              <a:rPr lang="en-US" altLang="es-ES" sz="2400" dirty="0" smtClean="0"/>
              <a:t>: shift amount (00000 for now)</a:t>
            </a:r>
          </a:p>
          <a:p>
            <a:pPr lvl="1"/>
            <a:r>
              <a:rPr lang="en-US" altLang="es-ES" sz="2400" dirty="0" err="1" smtClean="0"/>
              <a:t>funct</a:t>
            </a:r>
            <a:r>
              <a:rPr lang="en-US" altLang="es-ES" sz="2400" dirty="0" smtClean="0"/>
              <a:t>: function code (extends opcode)</a:t>
            </a:r>
            <a:endParaRPr lang="en-AU" altLang="es-ES" sz="2400" dirty="0" smtClean="0"/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472570" y="2744077"/>
            <a:ext cx="6913561" cy="773113"/>
            <a:chOff x="703" y="981"/>
            <a:chExt cx="4355" cy="487"/>
          </a:xfrm>
        </p:grpSpPr>
        <p:sp>
          <p:nvSpPr>
            <p:cNvPr id="13" name="Text Box 39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14" name="Text Box 40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15" name="Text Box 41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17" name="Text Box 43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19" name="Text Box 44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21" name="Text Box 45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2" name="Text Box 46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3" name="Text Box 47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4" name="Text Box 48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5" name="Text Box 49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6" name="Text Box 50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79120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99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9106" r="21233" b="13622"/>
          <a:stretch/>
        </p:blipFill>
        <p:spPr>
          <a:xfrm>
            <a:off x="976610" y="1439917"/>
            <a:ext cx="10238779" cy="491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99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399" y="1828800"/>
            <a:ext cx="8692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Convert the following Machine Code to MIPS Instructions</a:t>
            </a:r>
          </a:p>
          <a:p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222815"/>
              </p:ext>
            </p:extLst>
          </p:nvPr>
        </p:nvGraphicFramePr>
        <p:xfrm>
          <a:off x="914399" y="2547080"/>
          <a:ext cx="8835712" cy="412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16">
                  <a:extLst>
                    <a:ext uri="{9D8B030D-6E8A-4147-A177-3AD203B41FA5}">
                      <a16:colId xmlns:a16="http://schemas.microsoft.com/office/drawing/2014/main" val="1804872919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1143202311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463434515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95834577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2884559605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2076092302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881797329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2667934516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2456185106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373151272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181696950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2511094029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4115059754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577171515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385157204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418253591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107871843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1869569380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4143021240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665200610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1268371928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663955941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381748798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073802983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28703600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2516497720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85379478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807972339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922177911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1818044592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1765455430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155872731"/>
                    </a:ext>
                  </a:extLst>
                </a:gridCol>
              </a:tblGrid>
              <a:tr h="41295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89718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9750111" y="2547080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Slti</a:t>
            </a:r>
            <a:r>
              <a:rPr lang="en-US" b="1" dirty="0"/>
              <a:t> $t1, </a:t>
            </a:r>
            <a:r>
              <a:rPr lang="en-US" b="1" dirty="0" smtClean="0"/>
              <a:t>$a0</a:t>
            </a:r>
            <a:r>
              <a:rPr lang="en-US" b="1" dirty="0"/>
              <a:t>, 0xf8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9427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11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17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7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2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9973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944414" y="1213944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 smtClean="0"/>
              <a:t>Three Instruction Word Formats</a:t>
            </a:r>
            <a:endParaRPr lang="en-US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68214" y="1975944"/>
            <a:ext cx="7848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Immediate  Format (I-Format)</a:t>
            </a:r>
          </a:p>
          <a:p>
            <a:endParaRPr lang="en-US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287314" y="2705627"/>
            <a:ext cx="6629400" cy="533400"/>
          </a:xfrm>
          <a:prstGeom prst="rect">
            <a:avLst/>
          </a:prstGeom>
          <a:solidFill>
            <a:srgbClr val="0070C0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dist="107763" dir="18900000" algn="ctr" rotWithShape="0">
              <a:srgbClr val="808080"/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800" dirty="0"/>
              <a:t>Op-Code            </a:t>
            </a:r>
            <a:r>
              <a:rPr lang="en-US" altLang="en-US" sz="1800" dirty="0" err="1"/>
              <a:t>Rs</a:t>
            </a:r>
            <a:r>
              <a:rPr lang="en-US" altLang="en-US" sz="1800" dirty="0"/>
              <a:t>              </a:t>
            </a:r>
            <a:r>
              <a:rPr lang="en-US" altLang="en-US" sz="1800" dirty="0" err="1"/>
              <a:t>Rt</a:t>
            </a:r>
            <a:r>
              <a:rPr lang="en-US" altLang="en-US" sz="1800" dirty="0"/>
              <a:t>          16 - Bit  Immediate Value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602014" y="2705627"/>
            <a:ext cx="0" cy="53340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611414" y="2705627"/>
            <a:ext cx="0" cy="53340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620814" y="2705627"/>
            <a:ext cx="0" cy="53340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211114" y="3315227"/>
            <a:ext cx="5041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800"/>
              <a:t>         6	              5	5		 16</a:t>
            </a:r>
          </a:p>
        </p:txBody>
      </p:sp>
      <p:sp>
        <p:nvSpPr>
          <p:cNvPr id="2" name="Rectangle 1"/>
          <p:cNvSpPr/>
          <p:nvPr/>
        </p:nvSpPr>
        <p:spPr>
          <a:xfrm>
            <a:off x="1944414" y="3968710"/>
            <a:ext cx="839343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s-ES" sz="2800" b="1" dirty="0" smtClean="0"/>
              <a:t>Immediate arithmetic and load/store instructions</a:t>
            </a:r>
          </a:p>
          <a:p>
            <a:pPr>
              <a:lnSpc>
                <a:spcPct val="90000"/>
              </a:lnSpc>
            </a:pPr>
            <a:endParaRPr lang="en-US" altLang="es-ES" sz="2800" dirty="0" smtClean="0"/>
          </a:p>
          <a:p>
            <a:pPr lvl="1">
              <a:lnSpc>
                <a:spcPct val="90000"/>
              </a:lnSpc>
            </a:pPr>
            <a:r>
              <a:rPr lang="en-US" altLang="es-ES" sz="2400" dirty="0" err="1" smtClean="0"/>
              <a:t>rt</a:t>
            </a:r>
            <a:r>
              <a:rPr lang="en-US" altLang="es-ES" sz="2400" dirty="0" smtClean="0"/>
              <a:t>: destination or source register number</a:t>
            </a:r>
          </a:p>
          <a:p>
            <a:pPr lvl="1">
              <a:lnSpc>
                <a:spcPct val="90000"/>
              </a:lnSpc>
            </a:pPr>
            <a:r>
              <a:rPr lang="en-US" altLang="es-ES" sz="2400" dirty="0" smtClean="0"/>
              <a:t>Constant: –2</a:t>
            </a:r>
            <a:r>
              <a:rPr lang="en-US" altLang="es-ES" sz="2400" baseline="30000" dirty="0" smtClean="0"/>
              <a:t>15</a:t>
            </a:r>
            <a:r>
              <a:rPr lang="en-US" altLang="es-ES" sz="2400" dirty="0" smtClean="0"/>
              <a:t> to +2</a:t>
            </a:r>
            <a:r>
              <a:rPr lang="en-US" altLang="es-ES" sz="2400" baseline="30000" dirty="0" smtClean="0"/>
              <a:t>15</a:t>
            </a:r>
            <a:r>
              <a:rPr lang="en-US" altLang="es-ES" sz="2400" dirty="0" smtClean="0"/>
              <a:t> – 1</a:t>
            </a:r>
          </a:p>
          <a:p>
            <a:pPr lvl="1">
              <a:lnSpc>
                <a:spcPct val="90000"/>
              </a:lnSpc>
            </a:pPr>
            <a:r>
              <a:rPr lang="en-US" altLang="es-ES" sz="2400" dirty="0" smtClean="0"/>
              <a:t>Address: offset added to base address in </a:t>
            </a:r>
            <a:r>
              <a:rPr lang="en-US" altLang="es-ES" sz="2400" dirty="0" err="1" smtClean="0"/>
              <a:t>rs</a:t>
            </a:r>
            <a:endParaRPr lang="en-US" alt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34435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9973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944414" y="1213944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 smtClean="0"/>
              <a:t>Three Instruction Word Formats</a:t>
            </a:r>
            <a:endParaRPr lang="en-US" alt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68214" y="0"/>
            <a:ext cx="7848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 smtClean="0"/>
          </a:p>
          <a:p>
            <a:pPr>
              <a:buFontTx/>
              <a:buNone/>
            </a:pPr>
            <a:endParaRPr lang="en-US" altLang="en-US" dirty="0" smtClean="0"/>
          </a:p>
          <a:p>
            <a:endParaRPr lang="en-US" altLang="en-US" dirty="0" smtClean="0"/>
          </a:p>
          <a:p>
            <a:pPr>
              <a:buFontTx/>
              <a:buNone/>
            </a:pPr>
            <a:endParaRPr lang="en-US" altLang="en-US" dirty="0" smtClean="0"/>
          </a:p>
          <a:p>
            <a:r>
              <a:rPr lang="en-US" altLang="en-US" dirty="0" smtClean="0"/>
              <a:t>Jump Format (J-Format)</a:t>
            </a:r>
          </a:p>
          <a:p>
            <a:endParaRPr lang="en-US" altLang="en-US" dirty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253024" y="2633415"/>
            <a:ext cx="6629400" cy="533400"/>
          </a:xfrm>
          <a:prstGeom prst="rect">
            <a:avLst/>
          </a:prstGeom>
          <a:solidFill>
            <a:srgbClr val="0070C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18900000" algn="ctr" rotWithShape="0">
              <a:srgbClr val="808080"/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800" dirty="0"/>
              <a:t>Op-Code                      26 Bit Current Segment Address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472224" y="263341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329224" y="3166815"/>
            <a:ext cx="407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800"/>
              <a:t>         6	            			26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29224" y="422350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 smtClean="0"/>
              <a:t>jump instruction;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j 10000; go to target address 10000</a:t>
            </a:r>
          </a:p>
          <a:p>
            <a:r>
              <a:rPr lang="en-US" altLang="en-US" dirty="0" err="1" smtClean="0"/>
              <a:t>jal</a:t>
            </a:r>
            <a:r>
              <a:rPr lang="en-US" altLang="en-US" dirty="0" smtClean="0"/>
              <a:t> 10000; $31 = PC + 4; go to 10000; for procedure call, </a:t>
            </a:r>
          </a:p>
          <a:p>
            <a:r>
              <a:rPr lang="en-US" altLang="en-US" dirty="0" smtClean="0"/>
              <a:t>               ; return address is saved in $31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159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99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399" y="1828800"/>
            <a:ext cx="8692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Convert the following to Machine Code:</a:t>
            </a:r>
          </a:p>
          <a:p>
            <a:endParaRPr lang="en-US" sz="2400" dirty="0"/>
          </a:p>
          <a:p>
            <a:r>
              <a:rPr lang="en-US" sz="2400" dirty="0" smtClean="0"/>
              <a:t>Sub $t0,$s4,$s5</a:t>
            </a:r>
            <a:endParaRPr lang="en-US" sz="2400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574639" y="2642572"/>
            <a:ext cx="6913561" cy="773113"/>
            <a:chOff x="703" y="981"/>
            <a:chExt cx="4355" cy="487"/>
          </a:xfrm>
        </p:grpSpPr>
        <p:sp>
          <p:nvSpPr>
            <p:cNvPr id="6" name="Text Box 39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7" name="Text Box 40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8" name="Text Box 41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9" name="Text Box 42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10" name="Text Box 43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11" name="Text Box 44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12" name="Text Box 45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13" name="Text Box 46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14" name="Text Box 47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15" name="Text Box 48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16" name="Text Box 49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17" name="Text Box 50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429407" y="4309241"/>
            <a:ext cx="342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 and check MIPS reference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8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99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6859" t="16632" r="42713" b="23667"/>
          <a:stretch/>
        </p:blipFill>
        <p:spPr>
          <a:xfrm>
            <a:off x="2701159" y="1524000"/>
            <a:ext cx="6169572" cy="5124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75156" y="1154668"/>
            <a:ext cx="342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 and check MIPS reference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8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99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8440" t="18039" r="39281" b="33778"/>
          <a:stretch/>
        </p:blipFill>
        <p:spPr>
          <a:xfrm>
            <a:off x="1292773" y="2039006"/>
            <a:ext cx="8639504" cy="44790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5128" y="1543550"/>
            <a:ext cx="492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Next, we need to determine the registers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7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99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2757" t="16590" r="40205" b="22428"/>
          <a:stretch/>
        </p:blipFill>
        <p:spPr>
          <a:xfrm>
            <a:off x="2196662" y="1099973"/>
            <a:ext cx="7653982" cy="55816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09567" y="6102862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0x29540022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0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99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22681" y="1408386"/>
            <a:ext cx="528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How to convert MIPS Assembly to Machine language.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87972" y="2086131"/>
            <a:ext cx="5678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 the following instruction into a machine language:</a:t>
            </a:r>
          </a:p>
          <a:p>
            <a:endParaRPr lang="en-US" dirty="0"/>
          </a:p>
          <a:p>
            <a:r>
              <a:rPr lang="en-US" b="1" dirty="0" err="1" smtClean="0"/>
              <a:t>Slti</a:t>
            </a:r>
            <a:r>
              <a:rPr lang="en-US" b="1" dirty="0" smtClean="0"/>
              <a:t> $t1, </a:t>
            </a:r>
            <a:r>
              <a:rPr lang="en-US" b="1" dirty="0" smtClean="0"/>
              <a:t>$a0</a:t>
            </a:r>
            <a:r>
              <a:rPr lang="en-US" b="1" dirty="0" smtClean="0"/>
              <a:t>, 0xf8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383744"/>
              </p:ext>
            </p:extLst>
          </p:nvPr>
        </p:nvGraphicFramePr>
        <p:xfrm>
          <a:off x="1678144" y="3142630"/>
          <a:ext cx="8835712" cy="412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16">
                  <a:extLst>
                    <a:ext uri="{9D8B030D-6E8A-4147-A177-3AD203B41FA5}">
                      <a16:colId xmlns:a16="http://schemas.microsoft.com/office/drawing/2014/main" val="1804872919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1143202311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463434515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95834577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2884559605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2076092302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881797329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2667934516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2456185106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373151272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181696950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2511094029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4115059754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577171515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385157204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418253591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107871843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1869569380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4143021240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665200610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1268371928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663955941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381748798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073802983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28703600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2516497720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85379478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807972339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922177911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1818044592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1765455430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155872731"/>
                    </a:ext>
                  </a:extLst>
                </a:gridCol>
              </a:tblGrid>
              <a:tr h="4129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897187"/>
                  </a:ext>
                </a:extLst>
              </a:tr>
            </a:tbl>
          </a:graphicData>
        </a:graphic>
      </p:graphicFrame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329355" y="4347184"/>
            <a:ext cx="6629400" cy="533400"/>
          </a:xfrm>
          <a:prstGeom prst="rect">
            <a:avLst/>
          </a:prstGeom>
          <a:solidFill>
            <a:srgbClr val="0070C0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dist="107763" dir="18900000" algn="ctr" rotWithShape="0">
              <a:srgbClr val="808080"/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800" dirty="0"/>
              <a:t>Op-Code            </a:t>
            </a:r>
            <a:r>
              <a:rPr lang="en-US" altLang="en-US" sz="1800" dirty="0" err="1"/>
              <a:t>Rs</a:t>
            </a:r>
            <a:r>
              <a:rPr lang="en-US" altLang="en-US" sz="1800" dirty="0"/>
              <a:t>              </a:t>
            </a:r>
            <a:r>
              <a:rPr lang="en-US" altLang="en-US" sz="1800" dirty="0" err="1"/>
              <a:t>Rt</a:t>
            </a:r>
            <a:r>
              <a:rPr lang="en-US" altLang="en-US" sz="1800" dirty="0"/>
              <a:t>          16 - Bit  Immediate Value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644055" y="4347184"/>
            <a:ext cx="0" cy="53340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4653455" y="4347184"/>
            <a:ext cx="0" cy="53340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3662855" y="4347184"/>
            <a:ext cx="0" cy="53340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2253155" y="4956784"/>
            <a:ext cx="5041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800" dirty="0"/>
              <a:t>         6	              5	5		 16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79835" y="5250827"/>
            <a:ext cx="839343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s-ES" b="1" dirty="0" smtClean="0"/>
              <a:t>Immediate arithmetic and load/store instructions</a:t>
            </a:r>
          </a:p>
          <a:p>
            <a:pPr>
              <a:lnSpc>
                <a:spcPct val="90000"/>
              </a:lnSpc>
            </a:pPr>
            <a:endParaRPr lang="en-US" altLang="es-ES" dirty="0" smtClean="0"/>
          </a:p>
          <a:p>
            <a:pPr lvl="1">
              <a:lnSpc>
                <a:spcPct val="90000"/>
              </a:lnSpc>
            </a:pPr>
            <a:r>
              <a:rPr lang="en-US" altLang="es-ES" dirty="0" err="1" smtClean="0"/>
              <a:t>rt</a:t>
            </a:r>
            <a:r>
              <a:rPr lang="en-US" altLang="es-ES" dirty="0" smtClean="0"/>
              <a:t>: destination or source register number</a:t>
            </a:r>
          </a:p>
          <a:p>
            <a:pPr lvl="1">
              <a:lnSpc>
                <a:spcPct val="90000"/>
              </a:lnSpc>
            </a:pPr>
            <a:r>
              <a:rPr lang="en-US" altLang="es-ES" dirty="0" smtClean="0"/>
              <a:t>Constant: –2</a:t>
            </a:r>
            <a:r>
              <a:rPr lang="en-US" altLang="es-ES" baseline="30000" dirty="0" smtClean="0"/>
              <a:t>15</a:t>
            </a:r>
            <a:r>
              <a:rPr lang="en-US" altLang="es-ES" dirty="0" smtClean="0"/>
              <a:t> to +2</a:t>
            </a:r>
            <a:r>
              <a:rPr lang="en-US" altLang="es-ES" baseline="30000" dirty="0" smtClean="0"/>
              <a:t>15</a:t>
            </a:r>
            <a:r>
              <a:rPr lang="en-US" altLang="es-ES" dirty="0" smtClean="0"/>
              <a:t> – 1</a:t>
            </a:r>
          </a:p>
          <a:p>
            <a:pPr lvl="1">
              <a:lnSpc>
                <a:spcPct val="90000"/>
              </a:lnSpc>
            </a:pPr>
            <a:r>
              <a:rPr lang="en-US" altLang="es-ES" dirty="0" smtClean="0"/>
              <a:t>Address: offset added to base address in </a:t>
            </a:r>
            <a:r>
              <a:rPr lang="en-US" altLang="es-ES" dirty="0" err="1" smtClean="0"/>
              <a:t>rs</a:t>
            </a:r>
            <a:endParaRPr lang="en-US" altLang="es-E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2329354" y="3542331"/>
            <a:ext cx="86539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https://courses.cs.washington.edu/courses/cse378/09au/MIPS_Green_Sheet.pdf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31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997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383696"/>
              </p:ext>
            </p:extLst>
          </p:nvPr>
        </p:nvGraphicFramePr>
        <p:xfrm>
          <a:off x="1499468" y="3230252"/>
          <a:ext cx="8835712" cy="412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16">
                  <a:extLst>
                    <a:ext uri="{9D8B030D-6E8A-4147-A177-3AD203B41FA5}">
                      <a16:colId xmlns:a16="http://schemas.microsoft.com/office/drawing/2014/main" val="1804872919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1143202311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463434515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95834577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2884559605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2076092302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881797329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2667934516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2456185106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373151272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181696950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2511094029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4115059754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577171515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385157204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418253591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107871843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1869569380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4143021240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665200610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1268371928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663955941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381748798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073802983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28703600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2516497720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85379478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807972339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922177911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1818044592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1765455430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155872731"/>
                    </a:ext>
                  </a:extLst>
                </a:gridCol>
              </a:tblGrid>
              <a:tr h="41295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89718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54212" y="1320764"/>
            <a:ext cx="528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How to convert MIPS Assembly to Machine language.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19503" y="1998509"/>
            <a:ext cx="5678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 the following instruction into a machine language:</a:t>
            </a:r>
          </a:p>
          <a:p>
            <a:endParaRPr lang="en-US" dirty="0"/>
          </a:p>
          <a:p>
            <a:r>
              <a:rPr lang="en-US" b="1" dirty="0" err="1" smtClean="0"/>
              <a:t>Slti</a:t>
            </a:r>
            <a:r>
              <a:rPr lang="en-US" b="1" dirty="0" smtClean="0"/>
              <a:t> $t1, </a:t>
            </a:r>
            <a:r>
              <a:rPr lang="en-US" b="1" dirty="0" smtClean="0"/>
              <a:t>$a0</a:t>
            </a:r>
            <a:r>
              <a:rPr lang="en-US" b="1" dirty="0" smtClean="0"/>
              <a:t>, 0xf8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1580221" y="3643206"/>
            <a:ext cx="106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Op-Code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757994" y="3871494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 6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526009" y="3581472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err="1"/>
              <a:t>Rs</a:t>
            </a:r>
            <a:r>
              <a:rPr lang="en-US" altLang="en-US" dirty="0"/>
              <a:t>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574901" y="3820375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 5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071207" y="3643206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err="1"/>
              <a:t>Rt</a:t>
            </a:r>
            <a:r>
              <a:rPr lang="en-US" altLang="en-US" dirty="0"/>
              <a:t>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090122" y="387895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5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542757" y="3965877"/>
            <a:ext cx="2542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16 - Bit  Immediate Value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940047" y="1779166"/>
            <a:ext cx="2013821" cy="840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es-ES" dirty="0" smtClean="0"/>
              <a:t>t1: destination</a:t>
            </a:r>
          </a:p>
          <a:p>
            <a:pPr lvl="1">
              <a:lnSpc>
                <a:spcPct val="90000"/>
              </a:lnSpc>
            </a:pPr>
            <a:r>
              <a:rPr lang="en-US" altLang="es-ES" dirty="0"/>
              <a:t>a</a:t>
            </a:r>
            <a:r>
              <a:rPr lang="en-US" altLang="es-ES" dirty="0" smtClean="0"/>
              <a:t>0: Source</a:t>
            </a:r>
          </a:p>
          <a:p>
            <a:pPr lvl="1">
              <a:lnSpc>
                <a:spcPct val="90000"/>
              </a:lnSpc>
            </a:pPr>
            <a:endParaRPr lang="en-US" altLang="es-ES" dirty="0" smtClean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917324" y="2861823"/>
            <a:ext cx="0" cy="12887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35214" y="2900987"/>
            <a:ext cx="0" cy="12887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58358" y="2835898"/>
            <a:ext cx="0" cy="12887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300866" y="3593325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9254359" y="2835898"/>
            <a:ext cx="0" cy="12887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517487" y="360911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8</a:t>
            </a:r>
            <a:endParaRPr lang="en-US" b="1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8135007" y="2916059"/>
            <a:ext cx="0" cy="12887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111821" y="4031293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5024156" y="4150543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$t1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534241" y="407826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109567" y="6102862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0x288900f8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527176"/>
              </p:ext>
            </p:extLst>
          </p:nvPr>
        </p:nvGraphicFramePr>
        <p:xfrm>
          <a:off x="1415386" y="5514032"/>
          <a:ext cx="8835712" cy="412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16">
                  <a:extLst>
                    <a:ext uri="{9D8B030D-6E8A-4147-A177-3AD203B41FA5}">
                      <a16:colId xmlns:a16="http://schemas.microsoft.com/office/drawing/2014/main" val="315689919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684011981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2853930713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783447463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143996983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2705071540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2558750910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2182524680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1005774193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2902951523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636047105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570351669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2795112858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1886796376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637241366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2450921738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1591241021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983393137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120707207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2492929606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441654041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1300332790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1704131478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470705613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2849410456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2160669157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525429202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514421398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2406640735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123098022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141612531"/>
                    </a:ext>
                  </a:extLst>
                </a:gridCol>
                <a:gridCol w="276116">
                  <a:extLst>
                    <a:ext uri="{9D8B030D-6E8A-4147-A177-3AD203B41FA5}">
                      <a16:colId xmlns:a16="http://schemas.microsoft.com/office/drawing/2014/main" val="3919894263"/>
                    </a:ext>
                  </a:extLst>
                </a:gridCol>
              </a:tblGrid>
              <a:tr h="41295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811121"/>
                  </a:ext>
                </a:extLst>
              </a:tr>
            </a:tbl>
          </a:graphicData>
        </a:graphic>
      </p:graphicFrame>
      <p:cxnSp>
        <p:nvCxnSpPr>
          <p:cNvPr id="32" name="Straight Connector 31"/>
          <p:cNvCxnSpPr/>
          <p:nvPr/>
        </p:nvCxnSpPr>
        <p:spPr>
          <a:xfrm>
            <a:off x="9144001" y="5032496"/>
            <a:ext cx="0" cy="12887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050925" y="5054937"/>
            <a:ext cx="0" cy="12887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940047" y="5124524"/>
            <a:ext cx="0" cy="12887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833242" y="5124524"/>
            <a:ext cx="0" cy="12887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724401" y="5153490"/>
            <a:ext cx="0" cy="12887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590667" y="4987890"/>
            <a:ext cx="0" cy="12887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506718" y="5032496"/>
            <a:ext cx="0" cy="12887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91856" y="59473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16155" y="5947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006691" y="5914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090122" y="59035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235802" y="5926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307804" y="5947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359533" y="597432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809338" y="59394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798896" y="6386081"/>
            <a:ext cx="282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Hexadecimal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7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471</Words>
  <Application>Microsoft Office PowerPoint</Application>
  <PresentationFormat>Widescreen</PresentationFormat>
  <Paragraphs>200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 Moy Kwan</dc:creator>
  <cp:lastModifiedBy>Hau Moy Kwan</cp:lastModifiedBy>
  <cp:revision>21</cp:revision>
  <dcterms:created xsi:type="dcterms:W3CDTF">2019-01-24T03:47:31Z</dcterms:created>
  <dcterms:modified xsi:type="dcterms:W3CDTF">2019-01-26T23:58:10Z</dcterms:modified>
</cp:coreProperties>
</file>