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3" r:id="rId4"/>
    <p:sldId id="257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2C71-BE65-4534-BD3F-31C1001F7A3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CBB6E-F33F-4650-A5BB-093AAA35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public.tableau.com/app/profile/khaled1096/viz/Youtube-TagsTrendingPeriod/Sheet5" TargetMode="Externa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haled1096/viz/Youtube-TagsPopularity/Sheet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hyperlink" Target="https://hevodata.com/learn/dateparse-tablea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haled1096/viz/Youtube-Dashboard_16550333492630/Dashboard1" TargetMode="Externa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hyperlink" Target="https://public.tableau.com/app/profile/khaled1096/viz/Youtube-CategoryViews/Sheet3" TargetMode="External"/><Relationship Id="rId4" Type="http://schemas.openxmlformats.org/officeDocument/2006/relationships/hyperlink" Target="https://public.tableau.com/app/profile/khaled1096/viz/Youtube-MostViewedCategories/Sheet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haled1096/viz/Youtube-Correlation/Sheet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haled1096/viz/Youtube-TrendingTagsacrossCategories/Sheet1?publish=ye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FFE4-C78E-4307-A919-E1BAF47CA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Youtube</a:t>
            </a:r>
            <a: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 Data US</a:t>
            </a:r>
            <a:b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7CAAC-9D33-4FD5-8F94-120A8864D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Khaled Maher</a:t>
            </a:r>
          </a:p>
        </p:txBody>
      </p:sp>
    </p:spTree>
    <p:extLst>
      <p:ext uri="{BB962C8B-B14F-4D97-AF65-F5344CB8AC3E}">
        <p14:creationId xmlns:p14="http://schemas.microsoft.com/office/powerpoint/2010/main" val="20047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4A52-61DE-47F7-8BD6-D108C99E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95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BA35-3DA8-4469-A376-23BB9CF2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11623"/>
            <a:ext cx="12191999" cy="575534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project, I analyzed a Kaggle dataset,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 panose="020B0606030504020204" pitchFamily="34" charset="0"/>
              </a:rPr>
              <a:t>, it includes a bunch of information for videos that were trending for at least one day. 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 panose="020B0606030504020204" pitchFamily="34" charset="0"/>
              </a:rPr>
              <a:t>I looked at 22524 records of the dataset to the answer the following questions: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What tags have grow in popularity over time?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What tags have popularity across different US states?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What categories are the most liked and disliked?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F4F4F"/>
                </a:solidFill>
                <a:latin typeface="Open Sans" panose="020B0606030504020204" pitchFamily="34" charset="0"/>
              </a:rPr>
              <a:t>I</a:t>
            </a: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en-US" b="1" dirty="0">
                <a:solidFill>
                  <a:srgbClr val="4F4F4F"/>
                </a:solidFill>
                <a:latin typeface="Open Sans" panose="020B0606030504020204" pitchFamily="34" charset="0"/>
              </a:rPr>
              <a:t> correlation exists between Views and Likes?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F4F4F"/>
                </a:solidFill>
                <a:latin typeface="Open Sans" panose="020B0606030504020204" pitchFamily="34" charset="0"/>
              </a:rPr>
              <a:t>What are the popular tags inside each category?</a:t>
            </a:r>
            <a:endParaRPr lang="en-US" b="1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pen Sans" panose="020B0606030504020204" pitchFamily="34" charset="0"/>
            </a:endParaRPr>
          </a:p>
          <a:p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1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B67B8B-5A44-4F7D-A6A2-CB4AC2ED7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896882"/>
              </p:ext>
            </p:extLst>
          </p:nvPr>
        </p:nvGraphicFramePr>
        <p:xfrm>
          <a:off x="4505690" y="2097737"/>
          <a:ext cx="7686310" cy="377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Bitmap Image" r:id="rId3" imgW="12367440" imgH="6408360" progId="Paint.Picture">
                  <p:embed/>
                </p:oleObj>
              </mc:Choice>
              <mc:Fallback>
                <p:oleObj name="Bitmap Image" r:id="rId3" imgW="12367440" imgH="6408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5690" y="2097737"/>
                        <a:ext cx="7686310" cy="3774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454A52-61DE-47F7-8BD6-D108C99E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95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What tags have grow in popularity over time?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365D4-31B0-4499-B6A1-9E8C3261A4A2}"/>
              </a:ext>
            </a:extLst>
          </p:cNvPr>
          <p:cNvSpPr txBox="1"/>
          <p:nvPr/>
        </p:nvSpPr>
        <p:spPr>
          <a:xfrm>
            <a:off x="0" y="1129552"/>
            <a:ext cx="4505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</a:t>
            </a:r>
          </a:p>
          <a:p>
            <a:r>
              <a:rPr lang="en-US" dirty="0"/>
              <a:t>I started by splitting the Tags field into individual tags, Then build a bar chart to show how long does each individual tag catch the </a:t>
            </a:r>
            <a:r>
              <a:rPr lang="en-US" dirty="0" err="1"/>
              <a:t>youtube</a:t>
            </a:r>
            <a:r>
              <a:rPr lang="en-US" dirty="0"/>
              <a:t> trend.</a:t>
            </a:r>
          </a:p>
          <a:p>
            <a:endParaRPr lang="en-US" dirty="0"/>
          </a:p>
          <a:p>
            <a:r>
              <a:rPr lang="en-US" b="1" dirty="0"/>
              <a:t>Insights</a:t>
            </a:r>
          </a:p>
          <a:p>
            <a:r>
              <a:rPr lang="en-US" dirty="0"/>
              <a:t>The bar chart shows that ‘NBA’ and ‘NFL’ tags were the main two trend tags across the study period</a:t>
            </a:r>
          </a:p>
          <a:p>
            <a:endParaRPr lang="en-US" dirty="0"/>
          </a:p>
          <a:p>
            <a:r>
              <a:rPr lang="en-US" b="1" dirty="0"/>
              <a:t>References</a:t>
            </a:r>
          </a:p>
          <a:p>
            <a:r>
              <a:rPr lang="en-US" dirty="0">
                <a:hlinkClick r:id="rId5"/>
              </a:rPr>
              <a:t>https://public.tableau.com/app/profile/khaled1096/viz/Youtube-TagsTrendingPeriod/Sheet5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1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4A52-61DE-47F7-8BD6-D108C99E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95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What tags have popularity across different US states?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9138B-B59A-4F79-A9BE-B216DE037A89}"/>
              </a:ext>
            </a:extLst>
          </p:cNvPr>
          <p:cNvSpPr txBox="1"/>
          <p:nvPr/>
        </p:nvSpPr>
        <p:spPr>
          <a:xfrm>
            <a:off x="0" y="1129552"/>
            <a:ext cx="4186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</a:t>
            </a:r>
          </a:p>
          <a:p>
            <a:r>
              <a:rPr lang="en-US" dirty="0"/>
              <a:t>I built a map (encoded by color) to show the trending tag in each US state across different months. I started by parsing the ‘Trending Date’ and convert into date format</a:t>
            </a:r>
          </a:p>
          <a:p>
            <a:endParaRPr lang="en-US" dirty="0"/>
          </a:p>
          <a:p>
            <a:r>
              <a:rPr lang="en-US" b="1" dirty="0"/>
              <a:t>References</a:t>
            </a:r>
          </a:p>
          <a:p>
            <a:r>
              <a:rPr lang="en-US" dirty="0">
                <a:hlinkClick r:id="rId3"/>
              </a:rPr>
              <a:t>https://public.tableau.com/app/profile/khaled1096/viz/Youtube-TagsPopularity/Sheet2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https://hevodata.com/learn/dateparse-tableau/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0220B39-3442-494F-B3BE-7D1E6AC9E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493069"/>
              </p:ext>
            </p:extLst>
          </p:nvPr>
        </p:nvGraphicFramePr>
        <p:xfrm>
          <a:off x="4186424" y="1864660"/>
          <a:ext cx="8005576" cy="406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5" imgW="12550320" imgH="6393240" progId="Paint.Picture">
                  <p:embed/>
                </p:oleObj>
              </mc:Choice>
              <mc:Fallback>
                <p:oleObj name="Bitmap Image" r:id="rId5" imgW="12550320" imgH="6393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6424" y="1864660"/>
                        <a:ext cx="8005576" cy="406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64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4A52-61DE-47F7-8BD6-D108C99E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95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What categories are the most liked and disliked?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9138B-B59A-4F79-A9BE-B216DE037A89}"/>
              </a:ext>
            </a:extLst>
          </p:cNvPr>
          <p:cNvSpPr txBox="1"/>
          <p:nvPr/>
        </p:nvSpPr>
        <p:spPr>
          <a:xfrm>
            <a:off x="0" y="1129552"/>
            <a:ext cx="53701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</a:t>
            </a:r>
          </a:p>
          <a:p>
            <a:r>
              <a:rPr lang="en-US" dirty="0"/>
              <a:t>I built a bar chart to show how different video categories change in (Views, Likes, Dislike and Comments) across different months of trending </a:t>
            </a:r>
          </a:p>
          <a:p>
            <a:endParaRPr lang="en-US" dirty="0"/>
          </a:p>
          <a:p>
            <a:r>
              <a:rPr lang="en-US" b="1" dirty="0"/>
              <a:t>Insights</a:t>
            </a:r>
          </a:p>
          <a:p>
            <a:r>
              <a:rPr lang="en-US" dirty="0"/>
              <a:t>The bar chart shows that ‘Music’ and ‘Entertainment’ categories were the main two trend categories across the study period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References</a:t>
            </a:r>
          </a:p>
          <a:p>
            <a:r>
              <a:rPr lang="en-US" dirty="0">
                <a:hlinkClick r:id="rId3"/>
              </a:rPr>
              <a:t>https://public.tableau.com/app/profile/khaled1096/viz/Youtube-Dashboard_16550333492630/Dashboard1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https://public.tableau.com/app/profile/khaled1096/viz/Youtube-MostViewedCategories/Sheet6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https://public.tableau.com/app/profile/khaled1096/viz/Youtube-CategoryViews/Sheet3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551F025-0C50-4A80-93EC-B14748E46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68725"/>
              </p:ext>
            </p:extLst>
          </p:nvPr>
        </p:nvGraphicFramePr>
        <p:xfrm>
          <a:off x="5337489" y="1129552"/>
          <a:ext cx="6854512" cy="5728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Bitmap Image" r:id="rId6" imgW="12626280" imgH="6515280" progId="Paint.Picture">
                  <p:embed/>
                </p:oleObj>
              </mc:Choice>
              <mc:Fallback>
                <p:oleObj name="Bitmap Image" r:id="rId6" imgW="12626280" imgH="6515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7489" y="1129552"/>
                        <a:ext cx="6854512" cy="5728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38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4A52-61DE-47F7-8BD6-D108C99E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95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F4F4F"/>
                </a:solidFill>
                <a:latin typeface="Open Sans" panose="020B0606030504020204" pitchFamily="34" charset="0"/>
              </a:rPr>
              <a:t>I</a:t>
            </a:r>
            <a:r>
              <a:rPr lang="en-US" b="1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en-US" b="1" dirty="0">
                <a:solidFill>
                  <a:srgbClr val="4F4F4F"/>
                </a:solidFill>
                <a:latin typeface="Open Sans" panose="020B0606030504020204" pitchFamily="34" charset="0"/>
              </a:rPr>
              <a:t> correlation exists between Views and Likes?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9138B-B59A-4F79-A9BE-B216DE037A89}"/>
              </a:ext>
            </a:extLst>
          </p:cNvPr>
          <p:cNvSpPr txBox="1"/>
          <p:nvPr/>
        </p:nvSpPr>
        <p:spPr>
          <a:xfrm>
            <a:off x="0" y="1129552"/>
            <a:ext cx="3959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</a:t>
            </a:r>
          </a:p>
          <a:p>
            <a:r>
              <a:rPr lang="en-US" dirty="0"/>
              <a:t>I built a scatter plot to investigate if correlation exists between Views and ( Likes, Dislike and Comments) </a:t>
            </a:r>
          </a:p>
          <a:p>
            <a:endParaRPr lang="en-US" dirty="0"/>
          </a:p>
          <a:p>
            <a:r>
              <a:rPr lang="en-US" b="1" dirty="0"/>
              <a:t>Insights</a:t>
            </a:r>
          </a:p>
          <a:p>
            <a:r>
              <a:rPr lang="en-US" dirty="0"/>
              <a:t>A positive relationship exists between Views and ( Likes, Dislike and Comments) for all categories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References</a:t>
            </a:r>
          </a:p>
          <a:p>
            <a:r>
              <a:rPr lang="en-US" dirty="0">
                <a:hlinkClick r:id="rId3"/>
              </a:rPr>
              <a:t>https://public.tableau.com/app/profile/khaled1096/viz/Youtube-Correlation/Sheet4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410787D-B06E-47EC-8722-6FCA62868B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75659"/>
              </p:ext>
            </p:extLst>
          </p:nvPr>
        </p:nvGraphicFramePr>
        <p:xfrm>
          <a:off x="3959296" y="1802954"/>
          <a:ext cx="8268268" cy="420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Bitmap Image" r:id="rId4" imgW="12519720" imgH="6393240" progId="Paint.Picture">
                  <p:embed/>
                </p:oleObj>
              </mc:Choice>
              <mc:Fallback>
                <p:oleObj name="Bitmap Image" r:id="rId4" imgW="12519720" imgH="6393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9296" y="1802954"/>
                        <a:ext cx="8268268" cy="4209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0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4A52-61DE-47F7-8BD6-D108C99E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955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F4F4F"/>
                </a:solidFill>
                <a:latin typeface="Open Sans" panose="020B0606030504020204" pitchFamily="34" charset="0"/>
              </a:rPr>
              <a:t>What are the popular tags inside each category?</a:t>
            </a:r>
            <a:endParaRPr lang="en-US" b="1" i="0" dirty="0">
              <a:solidFill>
                <a:srgbClr val="4F4F4F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9138B-B59A-4F79-A9BE-B216DE037A89}"/>
              </a:ext>
            </a:extLst>
          </p:cNvPr>
          <p:cNvSpPr txBox="1"/>
          <p:nvPr/>
        </p:nvSpPr>
        <p:spPr>
          <a:xfrm>
            <a:off x="0" y="1129552"/>
            <a:ext cx="5370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</a:t>
            </a:r>
          </a:p>
          <a:p>
            <a:r>
              <a:rPr lang="en-US" dirty="0"/>
              <a:t>I built a map (encoded by color and size) to show the trending tags within each category and how it differs across 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References</a:t>
            </a:r>
          </a:p>
          <a:p>
            <a:r>
              <a:rPr lang="en-US" dirty="0">
                <a:hlinkClick r:id="rId3"/>
              </a:rPr>
              <a:t>https://public.tableau.com/app/profile/khaled1096/viz/Youtube-TrendingTagsacrossCategories/Sheet1?publish=yes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CF702ED-972C-4C0F-BC08-514D14FFA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905026"/>
              </p:ext>
            </p:extLst>
          </p:nvPr>
        </p:nvGraphicFramePr>
        <p:xfrm>
          <a:off x="5583499" y="1264027"/>
          <a:ext cx="6608501" cy="539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Bitmap Image" r:id="rId4" imgW="7825680" imgH="6393240" progId="Paint.Picture">
                  <p:embed/>
                </p:oleObj>
              </mc:Choice>
              <mc:Fallback>
                <p:oleObj name="Bitmap Image" r:id="rId4" imgW="7825680" imgH="6393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3499" y="1264027"/>
                        <a:ext cx="6608501" cy="5398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93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501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Paintbrush Picture</vt:lpstr>
      <vt:lpstr>Youtube Data US </vt:lpstr>
      <vt:lpstr>Introduction</vt:lpstr>
      <vt:lpstr>What tags have grow in popularity over time?</vt:lpstr>
      <vt:lpstr>What tags have popularity across different US states?</vt:lpstr>
      <vt:lpstr>What categories are the most liked and disliked?</vt:lpstr>
      <vt:lpstr>Is correlation exists between Views and Likes?</vt:lpstr>
      <vt:lpstr>What are the popular tags inside each category?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US</dc:title>
  <dc:creator>Khaled Maher</dc:creator>
  <cp:lastModifiedBy>Khaled Maher</cp:lastModifiedBy>
  <cp:revision>24</cp:revision>
  <dcterms:created xsi:type="dcterms:W3CDTF">2022-06-11T19:14:20Z</dcterms:created>
  <dcterms:modified xsi:type="dcterms:W3CDTF">2022-06-12T12:09:06Z</dcterms:modified>
</cp:coreProperties>
</file>